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83" r:id="rId15"/>
    <p:sldId id="284" r:id="rId16"/>
    <p:sldId id="285" r:id="rId17"/>
    <p:sldId id="286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</p:sldIdLst>
  <p:sldSz cx="10058400" cy="7772400"/>
  <p:notesSz cx="10058400" cy="7772400"/>
  <p:defaultTextStyle>
    <a:defPPr>
      <a:defRPr kern="0"/>
    </a:defPPr>
  </p:defaultTextStyle>
  <p:extLst>
    <p:ext uri="{521415D9-36F7-43E2-AB2F-B90AF26B5E84}">
      <p14:sectionLst xmlns:p14="http://schemas.microsoft.com/office/powerpoint/2010/main">
        <p14:section name="Default Section" id="{2187A97A-D4BA-4C2E-89FC-CE92FBE55D40}">
          <p14:sldIdLst>
            <p14:sldId id="256"/>
            <p14:sldId id="257"/>
            <p14:sldId id="258"/>
            <p14:sldId id="259"/>
            <p14:sldId id="260"/>
            <p14:sldId id="261"/>
            <p14:sldId id="262"/>
            <p14:sldId id="263"/>
            <p14:sldId id="264"/>
            <p14:sldId id="265"/>
            <p14:sldId id="266"/>
            <p14:sldId id="267"/>
            <p14:sldId id="268"/>
            <p14:sldId id="283"/>
            <p14:sldId id="284"/>
            <p14:sldId id="285"/>
            <p14:sldId id="286"/>
            <p14:sldId id="269"/>
            <p14:sldId id="270"/>
            <p14:sldId id="271"/>
            <p14:sldId id="272"/>
            <p14:sldId id="273"/>
            <p14:sldId id="274"/>
            <p14:sldId id="275"/>
            <p14:sldId id="276"/>
            <p14:sldId id="277"/>
            <p14:sldId id="278"/>
            <p14:sldId id="279"/>
            <p14:sldId id="280"/>
            <p14:sldId id="281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3" autoAdjust="0"/>
    <p:restoredTop sz="94626" autoAdjust="0"/>
  </p:normalViewPr>
  <p:slideViewPr>
    <p:cSldViewPr>
      <p:cViewPr varScale="1">
        <p:scale>
          <a:sx n="60" d="100"/>
          <a:sy n="60" d="100"/>
        </p:scale>
        <p:origin x="1656" y="66"/>
      </p:cViewPr>
      <p:guideLst>
        <p:guide orient="horz" pos="288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754380" y="2409444"/>
            <a:ext cx="8549640" cy="16322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rgbClr val="548235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508760" y="4352544"/>
            <a:ext cx="7040880" cy="19431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0" i="0">
                <a:solidFill>
                  <a:schemeClr val="tx1"/>
                </a:solidFill>
                <a:latin typeface="Segoe UI Symbol"/>
                <a:cs typeface="Segoe UI Symbo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2/9/2026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5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pPr marL="381635">
              <a:lnSpc>
                <a:spcPct val="100000"/>
              </a:lnSpc>
              <a:spcBef>
                <a:spcPts val="50"/>
              </a:spcBef>
            </a:pPr>
            <a:fld id="{81D60167-4931-47E6-BA6A-407CBD079E47}" type="slidenum">
              <a:rPr sz="1000" spc="-50" dirty="0">
                <a:solidFill>
                  <a:srgbClr val="888888"/>
                </a:solidFill>
              </a:rPr>
              <a:t>‹#›</a:t>
            </a:fld>
            <a:endParaRPr sz="100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1600" y="1104900"/>
            <a:ext cx="1267968" cy="554990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rgbClr val="548235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tx1"/>
                </a:solidFill>
                <a:latin typeface="Segoe UI Symbol"/>
                <a:cs typeface="Segoe UI Symbo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2/9/2026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5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pPr marL="381635">
              <a:lnSpc>
                <a:spcPct val="100000"/>
              </a:lnSpc>
              <a:spcBef>
                <a:spcPts val="50"/>
              </a:spcBef>
            </a:pPr>
            <a:fld id="{81D60167-4931-47E6-BA6A-407CBD079E47}" type="slidenum">
              <a:rPr sz="1000" spc="-50" dirty="0">
                <a:solidFill>
                  <a:srgbClr val="888888"/>
                </a:solidFill>
              </a:rPr>
              <a:t>‹#›</a:t>
            </a:fld>
            <a:endParaRPr sz="100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rgbClr val="548235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02920" y="1787652"/>
            <a:ext cx="4375404" cy="51297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180076" y="1787652"/>
            <a:ext cx="4375404" cy="51297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2/9/2026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5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pPr marL="381635">
              <a:lnSpc>
                <a:spcPct val="100000"/>
              </a:lnSpc>
              <a:spcBef>
                <a:spcPts val="50"/>
              </a:spcBef>
            </a:pPr>
            <a:fld id="{81D60167-4931-47E6-BA6A-407CBD079E47}" type="slidenum">
              <a:rPr sz="1000" spc="-50" dirty="0">
                <a:solidFill>
                  <a:srgbClr val="888888"/>
                </a:solidFill>
              </a:rPr>
              <a:t>‹#›</a:t>
            </a:fld>
            <a:endParaRPr sz="100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rgbClr val="548235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2/9/2026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5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pPr marL="381635">
              <a:lnSpc>
                <a:spcPct val="100000"/>
              </a:lnSpc>
              <a:spcBef>
                <a:spcPts val="50"/>
              </a:spcBef>
            </a:pPr>
            <a:fld id="{81D60167-4931-47E6-BA6A-407CBD079E47}" type="slidenum">
              <a:rPr sz="1000" spc="-50" dirty="0">
                <a:solidFill>
                  <a:srgbClr val="888888"/>
                </a:solidFill>
              </a:rPr>
              <a:t>‹#›</a:t>
            </a:fld>
            <a:endParaRPr sz="100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2/9/2026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5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pPr marL="381635">
              <a:lnSpc>
                <a:spcPct val="100000"/>
              </a:lnSpc>
              <a:spcBef>
                <a:spcPts val="50"/>
              </a:spcBef>
            </a:pPr>
            <a:fld id="{81D60167-4931-47E6-BA6A-407CBD079E47}" type="slidenum">
              <a:rPr sz="1000" spc="-50" dirty="0">
                <a:solidFill>
                  <a:srgbClr val="888888"/>
                </a:solidFill>
              </a:rPr>
              <a:t>‹#›</a:t>
            </a:fld>
            <a:endParaRPr sz="100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877195" y="1508438"/>
            <a:ext cx="8304009" cy="6807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rgbClr val="548235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061162" y="2698548"/>
            <a:ext cx="8395335" cy="334517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0" i="0">
                <a:solidFill>
                  <a:schemeClr val="tx1"/>
                </a:solidFill>
                <a:latin typeface="Segoe UI Symbol"/>
                <a:cs typeface="Segoe UI Symbo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419856" y="7228332"/>
            <a:ext cx="3218688" cy="3886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02920" y="7228332"/>
            <a:ext cx="2313432" cy="3886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2/9/2026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9304824" y="6262466"/>
            <a:ext cx="495934" cy="3314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5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pPr marL="381635">
              <a:lnSpc>
                <a:spcPct val="100000"/>
              </a:lnSpc>
              <a:spcBef>
                <a:spcPts val="50"/>
              </a:spcBef>
            </a:pPr>
            <a:fld id="{81D60167-4931-47E6-BA6A-407CBD079E47}" type="slidenum">
              <a:rPr sz="1000" spc="-50" dirty="0">
                <a:solidFill>
                  <a:srgbClr val="888888"/>
                </a:solidFill>
              </a:rPr>
              <a:t>‹#›</a:t>
            </a:fld>
            <a:endParaRPr sz="10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ousd.legistar.com/View.ashx?M=F&amp;ID=15177894&amp;GUID=C97EC7BC-30B8-4947-8178-E5CED0890AC1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01600" y="1104900"/>
            <a:ext cx="9854565" cy="5549900"/>
            <a:chOff x="101600" y="1104900"/>
            <a:chExt cx="9854565" cy="55499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1600" y="1104900"/>
              <a:ext cx="9854184" cy="55499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1600" y="1888236"/>
              <a:ext cx="9854184" cy="3934967"/>
            </a:xfrm>
            <a:prstGeom prst="rect">
              <a:avLst/>
            </a:prstGeom>
          </p:spPr>
        </p:pic>
      </p:grpSp>
      <p:sp>
        <p:nvSpPr>
          <p:cNvPr id="5" name="object 5"/>
          <p:cNvSpPr txBox="1"/>
          <p:nvPr/>
        </p:nvSpPr>
        <p:spPr>
          <a:xfrm>
            <a:off x="9654208" y="6275712"/>
            <a:ext cx="78105" cy="1568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215"/>
              </a:lnSpc>
            </a:pPr>
            <a:r>
              <a:rPr sz="1100" spc="-50" dirty="0">
                <a:solidFill>
                  <a:srgbClr val="595959"/>
                </a:solidFill>
                <a:latin typeface="Arial"/>
                <a:cs typeface="Arial"/>
              </a:rPr>
              <a:t>1</a:t>
            </a:r>
            <a:endParaRPr sz="1100">
              <a:latin typeface="Arial"/>
              <a:cs typeface="Arial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101600" y="4442459"/>
            <a:ext cx="9855200" cy="2212340"/>
            <a:chOff x="101600" y="4442459"/>
            <a:chExt cx="9855200" cy="2212340"/>
          </a:xfrm>
        </p:grpSpPr>
        <p:sp>
          <p:nvSpPr>
            <p:cNvPr id="7" name="object 7"/>
            <p:cNvSpPr/>
            <p:nvPr/>
          </p:nvSpPr>
          <p:spPr>
            <a:xfrm>
              <a:off x="101600" y="6284806"/>
              <a:ext cx="9855200" cy="370205"/>
            </a:xfrm>
            <a:custGeom>
              <a:avLst/>
              <a:gdLst/>
              <a:ahLst/>
              <a:cxnLst/>
              <a:rect l="l" t="t" r="r" b="b"/>
              <a:pathLst>
                <a:path w="9855200" h="370204">
                  <a:moveTo>
                    <a:pt x="9855200" y="0"/>
                  </a:moveTo>
                  <a:lnTo>
                    <a:pt x="0" y="0"/>
                  </a:lnTo>
                  <a:lnTo>
                    <a:pt x="0" y="369992"/>
                  </a:lnTo>
                  <a:lnTo>
                    <a:pt x="9855200" y="369992"/>
                  </a:lnTo>
                  <a:lnTo>
                    <a:pt x="9855200" y="0"/>
                  </a:lnTo>
                  <a:close/>
                </a:path>
              </a:pathLst>
            </a:custGeom>
            <a:solidFill>
              <a:srgbClr val="28903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92327" y="6396227"/>
              <a:ext cx="2307336" cy="118872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429247" y="4646675"/>
              <a:ext cx="3499104" cy="1761744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164071" y="4975859"/>
              <a:ext cx="3666744" cy="1678940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115047" y="4442459"/>
              <a:ext cx="2840736" cy="1764791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255256" y="4457699"/>
              <a:ext cx="2700528" cy="1761744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6481064" y="5116067"/>
              <a:ext cx="3300984" cy="1152144"/>
            </a:xfrm>
            <a:prstGeom prst="rect">
              <a:avLst/>
            </a:prstGeom>
          </p:spPr>
        </p:pic>
      </p:grpSp>
      <p:sp>
        <p:nvSpPr>
          <p:cNvPr id="14" name="object 14"/>
          <p:cNvSpPr txBox="1"/>
          <p:nvPr/>
        </p:nvSpPr>
        <p:spPr>
          <a:xfrm>
            <a:off x="9641508" y="6002876"/>
            <a:ext cx="10350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spc="-50" dirty="0">
                <a:solidFill>
                  <a:srgbClr val="595959"/>
                </a:solidFill>
                <a:latin typeface="Arial"/>
                <a:cs typeface="Arial"/>
              </a:rPr>
              <a:t>1</a:t>
            </a:r>
            <a:endParaRPr sz="11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9326930" y="6329987"/>
            <a:ext cx="90170" cy="2578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780"/>
              </a:lnSpc>
            </a:pPr>
            <a:r>
              <a:rPr sz="1500" spc="-310" dirty="0">
                <a:solidFill>
                  <a:srgbClr val="FFFFFF"/>
                </a:solidFill>
                <a:latin typeface="Calibri"/>
                <a:cs typeface="Calibri"/>
              </a:rPr>
              <a:t>1</a:t>
            </a:r>
            <a:endParaRPr sz="1500">
              <a:latin typeface="Calibri"/>
              <a:cs typeface="Calibri"/>
            </a:endParaRPr>
          </a:p>
        </p:txBody>
      </p:sp>
      <p:sp>
        <p:nvSpPr>
          <p:cNvPr id="15" name="object 15" descr="$PPTXTitle"/>
          <p:cNvSpPr txBox="1">
            <a:spLocks noGrp="1"/>
          </p:cNvSpPr>
          <p:nvPr>
            <p:ph type="title"/>
          </p:nvPr>
        </p:nvSpPr>
        <p:spPr>
          <a:xfrm>
            <a:off x="1089176" y="2483654"/>
            <a:ext cx="7548245" cy="1381760"/>
          </a:xfrm>
          <a:prstGeom prst="rect">
            <a:avLst/>
          </a:prstGeom>
        </p:spPr>
        <p:txBody>
          <a:bodyPr vert="horz" wrap="square" lIns="0" tIns="5715" rIns="0" bIns="0" rtlCol="0">
            <a:spAutoFit/>
          </a:bodyPr>
          <a:lstStyle/>
          <a:p>
            <a:pPr marL="12700" marR="5080" algn="ctr">
              <a:lnSpc>
                <a:spcPct val="101499"/>
              </a:lnSpc>
              <a:spcBef>
                <a:spcPts val="45"/>
              </a:spcBef>
            </a:pPr>
            <a:r>
              <a:rPr sz="3200" dirty="0">
                <a:solidFill>
                  <a:srgbClr val="000000"/>
                </a:solidFill>
              </a:rPr>
              <a:t>Financial</a:t>
            </a:r>
            <a:r>
              <a:rPr sz="3200" spc="125" dirty="0">
                <a:solidFill>
                  <a:srgbClr val="000000"/>
                </a:solidFill>
              </a:rPr>
              <a:t> </a:t>
            </a:r>
            <a:r>
              <a:rPr sz="3200" dirty="0">
                <a:solidFill>
                  <a:srgbClr val="000000"/>
                </a:solidFill>
              </a:rPr>
              <a:t>Stabilization</a:t>
            </a:r>
            <a:r>
              <a:rPr sz="3200" spc="135" dirty="0">
                <a:solidFill>
                  <a:srgbClr val="000000"/>
                </a:solidFill>
              </a:rPr>
              <a:t> </a:t>
            </a:r>
            <a:r>
              <a:rPr sz="3200" dirty="0">
                <a:solidFill>
                  <a:srgbClr val="000000"/>
                </a:solidFill>
              </a:rPr>
              <a:t>Implementation</a:t>
            </a:r>
            <a:r>
              <a:rPr sz="3200" spc="140" dirty="0">
                <a:solidFill>
                  <a:srgbClr val="000000"/>
                </a:solidFill>
              </a:rPr>
              <a:t> </a:t>
            </a:r>
            <a:r>
              <a:rPr sz="3200" spc="-10" dirty="0">
                <a:solidFill>
                  <a:srgbClr val="000000"/>
                </a:solidFill>
              </a:rPr>
              <a:t>Plan: </a:t>
            </a:r>
            <a:r>
              <a:rPr sz="2800" i="1" dirty="0">
                <a:solidFill>
                  <a:srgbClr val="000000"/>
                </a:solidFill>
                <a:latin typeface="Calibri"/>
                <a:cs typeface="Calibri"/>
              </a:rPr>
              <a:t>Protecting</a:t>
            </a:r>
            <a:r>
              <a:rPr sz="2800" i="1" spc="7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00" i="1" dirty="0">
                <a:solidFill>
                  <a:srgbClr val="000000"/>
                </a:solidFill>
                <a:latin typeface="Calibri"/>
                <a:cs typeface="Calibri"/>
              </a:rPr>
              <a:t>Equity,</a:t>
            </a:r>
            <a:r>
              <a:rPr sz="2800" i="1" spc="6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00" i="1" dirty="0">
                <a:solidFill>
                  <a:srgbClr val="000000"/>
                </a:solidFill>
                <a:latin typeface="Calibri"/>
                <a:cs typeface="Calibri"/>
              </a:rPr>
              <a:t>Maintaining</a:t>
            </a:r>
            <a:r>
              <a:rPr sz="2800" i="1" spc="7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00" i="1" dirty="0">
                <a:solidFill>
                  <a:srgbClr val="000000"/>
                </a:solidFill>
                <a:latin typeface="Calibri"/>
                <a:cs typeface="Calibri"/>
              </a:rPr>
              <a:t>Local</a:t>
            </a:r>
            <a:r>
              <a:rPr sz="2800" i="1" spc="7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00" i="1" dirty="0">
                <a:solidFill>
                  <a:srgbClr val="000000"/>
                </a:solidFill>
                <a:latin typeface="Calibri"/>
                <a:cs typeface="Calibri"/>
              </a:rPr>
              <a:t>Control,</a:t>
            </a:r>
            <a:r>
              <a:rPr sz="2800" i="1" spc="6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00" i="1" spc="-25" dirty="0">
                <a:solidFill>
                  <a:srgbClr val="000000"/>
                </a:solidFill>
                <a:latin typeface="Calibri"/>
                <a:cs typeface="Calibri"/>
              </a:rPr>
              <a:t>and </a:t>
            </a:r>
            <a:r>
              <a:rPr sz="2800" i="1" dirty="0">
                <a:solidFill>
                  <a:srgbClr val="000000"/>
                </a:solidFill>
                <a:latin typeface="Calibri"/>
                <a:cs typeface="Calibri"/>
              </a:rPr>
              <a:t>Prioritizing</a:t>
            </a:r>
            <a:r>
              <a:rPr sz="2800" i="1" spc="9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00" i="1" spc="-10" dirty="0">
                <a:solidFill>
                  <a:srgbClr val="000000"/>
                </a:solidFill>
                <a:latin typeface="Calibri"/>
                <a:cs typeface="Calibri"/>
              </a:rPr>
              <a:t>Students</a:t>
            </a:r>
            <a:endParaRPr sz="2800" dirty="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20085" y="4328827"/>
            <a:ext cx="8323580" cy="11188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66725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Calibri"/>
                <a:cs typeface="Calibri"/>
              </a:rPr>
              <a:t>3rd</a:t>
            </a:r>
            <a:r>
              <a:rPr sz="2400" spc="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Progress</a:t>
            </a:r>
            <a:r>
              <a:rPr sz="2400" spc="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Report</a:t>
            </a:r>
            <a:r>
              <a:rPr sz="2400" spc="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to</a:t>
            </a:r>
            <a:r>
              <a:rPr sz="2400" spc="3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the</a:t>
            </a:r>
            <a:r>
              <a:rPr sz="2400" spc="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Board</a:t>
            </a:r>
            <a:r>
              <a:rPr sz="2400" spc="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of</a:t>
            </a:r>
            <a:r>
              <a:rPr sz="2400" spc="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Education</a:t>
            </a:r>
            <a:r>
              <a:rPr sz="2400" spc="2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and</a:t>
            </a:r>
            <a:r>
              <a:rPr sz="2400" spc="2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Community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75"/>
              </a:spcBef>
            </a:pPr>
            <a:endParaRPr sz="2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2100" dirty="0">
                <a:latin typeface="Calibri"/>
                <a:cs typeface="Calibri"/>
              </a:rPr>
              <a:t>February</a:t>
            </a:r>
            <a:r>
              <a:rPr sz="2100" spc="-35" dirty="0">
                <a:latin typeface="Calibri"/>
                <a:cs typeface="Calibri"/>
              </a:rPr>
              <a:t> </a:t>
            </a:r>
            <a:r>
              <a:rPr sz="2100" dirty="0">
                <a:latin typeface="Calibri"/>
                <a:cs typeface="Calibri"/>
              </a:rPr>
              <a:t>11,</a:t>
            </a:r>
            <a:r>
              <a:rPr sz="2100" spc="-35" dirty="0">
                <a:latin typeface="Calibri"/>
                <a:cs typeface="Calibri"/>
              </a:rPr>
              <a:t> </a:t>
            </a:r>
            <a:r>
              <a:rPr sz="2100" spc="-20" dirty="0">
                <a:latin typeface="Calibri"/>
                <a:cs typeface="Calibri"/>
              </a:rPr>
              <a:t>2026</a:t>
            </a:r>
            <a:endParaRPr sz="21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01600" y="1104900"/>
            <a:ext cx="9855200" cy="5549900"/>
            <a:chOff x="101600" y="1104900"/>
            <a:chExt cx="9855200" cy="5549900"/>
          </a:xfrm>
        </p:grpSpPr>
        <p:sp>
          <p:nvSpPr>
            <p:cNvPr id="3" name="object 3"/>
            <p:cNvSpPr/>
            <p:nvPr/>
          </p:nvSpPr>
          <p:spPr>
            <a:xfrm>
              <a:off x="101600" y="6284807"/>
              <a:ext cx="9855200" cy="370205"/>
            </a:xfrm>
            <a:custGeom>
              <a:avLst/>
              <a:gdLst/>
              <a:ahLst/>
              <a:cxnLst/>
              <a:rect l="l" t="t" r="r" b="b"/>
              <a:pathLst>
                <a:path w="9855200" h="370204">
                  <a:moveTo>
                    <a:pt x="9855200" y="0"/>
                  </a:moveTo>
                  <a:lnTo>
                    <a:pt x="0" y="0"/>
                  </a:lnTo>
                  <a:lnTo>
                    <a:pt x="0" y="369992"/>
                  </a:lnTo>
                  <a:lnTo>
                    <a:pt x="9855200" y="369992"/>
                  </a:lnTo>
                  <a:lnTo>
                    <a:pt x="9855200" y="0"/>
                  </a:lnTo>
                  <a:close/>
                </a:path>
              </a:pathLst>
            </a:custGeom>
            <a:solidFill>
              <a:srgbClr val="28903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92327" y="6396227"/>
              <a:ext cx="2307336" cy="118872"/>
            </a:xfrm>
            <a:prstGeom prst="rect">
              <a:avLst/>
            </a:prstGeom>
          </p:spPr>
        </p:pic>
      </p:grpSp>
      <p:sp>
        <p:nvSpPr>
          <p:cNvPr id="5" name="object 5" descr="$PPTXTitle"/>
          <p:cNvSpPr txBox="1">
            <a:spLocks noGrp="1"/>
          </p:cNvSpPr>
          <p:nvPr>
            <p:ph type="title"/>
          </p:nvPr>
        </p:nvSpPr>
        <p:spPr>
          <a:xfrm>
            <a:off x="1460613" y="1352934"/>
            <a:ext cx="5412740" cy="6629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600" spc="120" dirty="0">
                <a:solidFill>
                  <a:srgbClr val="00B050"/>
                </a:solidFill>
              </a:rPr>
              <a:t>Your</a:t>
            </a:r>
            <a:r>
              <a:rPr sz="2600" spc="90" dirty="0">
                <a:solidFill>
                  <a:srgbClr val="00B050"/>
                </a:solidFill>
              </a:rPr>
              <a:t> </a:t>
            </a:r>
            <a:r>
              <a:rPr sz="2600" spc="105" dirty="0">
                <a:solidFill>
                  <a:srgbClr val="00B050"/>
                </a:solidFill>
              </a:rPr>
              <a:t>Leadership</a:t>
            </a:r>
            <a:r>
              <a:rPr sz="2600" spc="90" dirty="0">
                <a:solidFill>
                  <a:srgbClr val="00B050"/>
                </a:solidFill>
              </a:rPr>
              <a:t> </a:t>
            </a:r>
            <a:r>
              <a:rPr sz="2600" spc="105" dirty="0">
                <a:solidFill>
                  <a:srgbClr val="00B050"/>
                </a:solidFill>
              </a:rPr>
              <a:t>Team</a:t>
            </a:r>
            <a:endParaRPr sz="2600"/>
          </a:p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500" b="0" i="1" spc="55" dirty="0">
                <a:solidFill>
                  <a:srgbClr val="000000"/>
                </a:solidFill>
                <a:latin typeface="Calibri"/>
                <a:cs typeface="Calibri"/>
              </a:rPr>
              <a:t>Leading</a:t>
            </a:r>
            <a:r>
              <a:rPr sz="1500" b="0" i="1" spc="15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1500" b="0" i="1" spc="10" dirty="0">
                <a:solidFill>
                  <a:srgbClr val="000000"/>
                </a:solidFill>
                <a:latin typeface="Calibri"/>
                <a:cs typeface="Calibri"/>
              </a:rPr>
              <a:t>Oakland's</a:t>
            </a:r>
            <a:r>
              <a:rPr sz="1500" b="0" i="1" spc="15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1500" b="0" i="1" spc="10" dirty="0">
                <a:solidFill>
                  <a:srgbClr val="000000"/>
                </a:solidFill>
                <a:latin typeface="Calibri"/>
                <a:cs typeface="Calibri"/>
              </a:rPr>
              <a:t>Fiscal</a:t>
            </a:r>
            <a:r>
              <a:rPr sz="1500" b="0" i="1" spc="16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1500" b="0" i="1" spc="10" dirty="0">
                <a:solidFill>
                  <a:srgbClr val="000000"/>
                </a:solidFill>
                <a:latin typeface="Calibri"/>
                <a:cs typeface="Calibri"/>
              </a:rPr>
              <a:t>Stabilization</a:t>
            </a:r>
            <a:r>
              <a:rPr sz="1500" b="0" i="1" spc="15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1500" b="0" i="1" spc="50" dirty="0">
                <a:solidFill>
                  <a:srgbClr val="000000"/>
                </a:solidFill>
                <a:latin typeface="Calibri"/>
                <a:cs typeface="Calibri"/>
              </a:rPr>
              <a:t>and</a:t>
            </a:r>
            <a:r>
              <a:rPr sz="1500" b="0" i="1" spc="15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1500" b="0" i="1" spc="10" dirty="0">
                <a:solidFill>
                  <a:srgbClr val="000000"/>
                </a:solidFill>
                <a:latin typeface="Calibri"/>
                <a:cs typeface="Calibri"/>
              </a:rPr>
              <a:t>Operational</a:t>
            </a:r>
            <a:r>
              <a:rPr sz="1500" b="0" i="1" spc="17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1500" b="0" i="1" spc="50" dirty="0">
                <a:solidFill>
                  <a:srgbClr val="000000"/>
                </a:solidFill>
                <a:latin typeface="Calibri"/>
                <a:cs typeface="Calibri"/>
              </a:rPr>
              <a:t>Excellence</a:t>
            </a:r>
            <a:endParaRPr sz="15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654208" y="6275712"/>
            <a:ext cx="78105" cy="1568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215"/>
              </a:lnSpc>
            </a:pPr>
            <a:r>
              <a:rPr sz="1100" spc="-50" dirty="0">
                <a:solidFill>
                  <a:srgbClr val="595959"/>
                </a:solidFill>
                <a:latin typeface="Arial"/>
                <a:cs typeface="Arial"/>
              </a:rPr>
              <a:t>2</a:t>
            </a:r>
            <a:endParaRPr sz="11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789586" y="6317876"/>
            <a:ext cx="103505" cy="1822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315"/>
              </a:lnSpc>
            </a:pPr>
            <a:r>
              <a:rPr sz="1100" spc="-50" dirty="0">
                <a:latin typeface="Arial"/>
                <a:cs typeface="Arial"/>
              </a:rPr>
              <a:t>2</a:t>
            </a:r>
            <a:endParaRPr sz="11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9326930" y="6329987"/>
            <a:ext cx="137795" cy="2578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780"/>
              </a:lnSpc>
            </a:pPr>
            <a:r>
              <a:rPr sz="1500" spc="60" dirty="0">
                <a:solidFill>
                  <a:srgbClr val="FFFFFF"/>
                </a:solidFill>
                <a:latin typeface="Calibri"/>
                <a:cs typeface="Calibri"/>
              </a:rPr>
              <a:t>2</a:t>
            </a:r>
            <a:endParaRPr sz="15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50803" y="2612699"/>
            <a:ext cx="3806190" cy="2287270"/>
          </a:xfrm>
          <a:prstGeom prst="rect">
            <a:avLst/>
          </a:prstGeom>
        </p:spPr>
        <p:txBody>
          <a:bodyPr vert="horz" wrap="square" lIns="0" tIns="40005" rIns="0" bIns="0" rtlCol="0">
            <a:spAutoFit/>
          </a:bodyPr>
          <a:lstStyle/>
          <a:p>
            <a:pPr marL="314960" indent="-302260">
              <a:lnSpc>
                <a:spcPct val="100000"/>
              </a:lnSpc>
              <a:spcBef>
                <a:spcPts val="315"/>
              </a:spcBef>
              <a:buFont typeface="Arial"/>
              <a:buChar char="■"/>
              <a:tabLst>
                <a:tab pos="314960" algn="l"/>
              </a:tabLst>
            </a:pPr>
            <a:r>
              <a:rPr sz="1900" b="1" spc="60" dirty="0">
                <a:latin typeface="Calibri"/>
                <a:cs typeface="Calibri"/>
              </a:rPr>
              <a:t>Jennifer</a:t>
            </a:r>
            <a:r>
              <a:rPr sz="1900" b="1" spc="75" dirty="0">
                <a:latin typeface="Calibri"/>
                <a:cs typeface="Calibri"/>
              </a:rPr>
              <a:t> </a:t>
            </a:r>
            <a:r>
              <a:rPr sz="1900" b="1" spc="50" dirty="0">
                <a:latin typeface="Calibri"/>
                <a:cs typeface="Calibri"/>
              </a:rPr>
              <a:t>Brouhard</a:t>
            </a:r>
            <a:r>
              <a:rPr sz="1900" b="1" spc="65" dirty="0">
                <a:latin typeface="Calibri"/>
                <a:cs typeface="Calibri"/>
              </a:rPr>
              <a:t> </a:t>
            </a:r>
            <a:r>
              <a:rPr sz="1900" spc="-280" dirty="0">
                <a:latin typeface="Calibri"/>
                <a:cs typeface="Calibri"/>
              </a:rPr>
              <a:t>•</a:t>
            </a:r>
            <a:r>
              <a:rPr sz="1900" spc="8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President,</a:t>
            </a:r>
            <a:r>
              <a:rPr sz="1500" spc="60" dirty="0">
                <a:latin typeface="Calibri"/>
                <a:cs typeface="Calibri"/>
              </a:rPr>
              <a:t> </a:t>
            </a:r>
            <a:r>
              <a:rPr sz="1500" spc="75" dirty="0">
                <a:latin typeface="Calibri"/>
                <a:cs typeface="Calibri"/>
              </a:rPr>
              <a:t>D2</a:t>
            </a:r>
            <a:endParaRPr sz="1500">
              <a:latin typeface="Calibri"/>
              <a:cs typeface="Calibri"/>
            </a:endParaRPr>
          </a:p>
          <a:p>
            <a:pPr marL="314960" indent="-302260">
              <a:lnSpc>
                <a:spcPct val="100000"/>
              </a:lnSpc>
              <a:spcBef>
                <a:spcPts val="215"/>
              </a:spcBef>
              <a:buFont typeface="Arial"/>
              <a:buChar char="■"/>
              <a:tabLst>
                <a:tab pos="314960" algn="l"/>
              </a:tabLst>
            </a:pPr>
            <a:r>
              <a:rPr sz="1900" b="1" spc="50" dirty="0">
                <a:latin typeface="Calibri"/>
                <a:cs typeface="Calibri"/>
              </a:rPr>
              <a:t>Valarie</a:t>
            </a:r>
            <a:r>
              <a:rPr sz="1900" b="1" spc="60" dirty="0">
                <a:latin typeface="Calibri"/>
                <a:cs typeface="Calibri"/>
              </a:rPr>
              <a:t> Bachelor</a:t>
            </a:r>
            <a:r>
              <a:rPr sz="1900" b="1" spc="70" dirty="0">
                <a:latin typeface="Calibri"/>
                <a:cs typeface="Calibri"/>
              </a:rPr>
              <a:t> </a:t>
            </a:r>
            <a:r>
              <a:rPr sz="1900" spc="-280" dirty="0">
                <a:latin typeface="Calibri"/>
                <a:cs typeface="Calibri"/>
              </a:rPr>
              <a:t>•</a:t>
            </a:r>
            <a:r>
              <a:rPr sz="1900" spc="75" dirty="0">
                <a:latin typeface="Calibri"/>
                <a:cs typeface="Calibri"/>
              </a:rPr>
              <a:t> </a:t>
            </a:r>
            <a:r>
              <a:rPr sz="1500" spc="55" dirty="0">
                <a:latin typeface="Calibri"/>
                <a:cs typeface="Calibri"/>
              </a:rPr>
              <a:t>Vice</a:t>
            </a:r>
            <a:r>
              <a:rPr sz="1500" spc="4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President,</a:t>
            </a:r>
            <a:r>
              <a:rPr sz="1500" spc="55" dirty="0">
                <a:latin typeface="Calibri"/>
                <a:cs typeface="Calibri"/>
              </a:rPr>
              <a:t> </a:t>
            </a:r>
            <a:r>
              <a:rPr sz="1500" spc="80" dirty="0">
                <a:latin typeface="Calibri"/>
                <a:cs typeface="Calibri"/>
              </a:rPr>
              <a:t>D6</a:t>
            </a:r>
            <a:endParaRPr sz="1500">
              <a:latin typeface="Calibri"/>
              <a:cs typeface="Calibri"/>
            </a:endParaRPr>
          </a:p>
          <a:p>
            <a:pPr marL="314960" indent="-302260">
              <a:lnSpc>
                <a:spcPct val="100000"/>
              </a:lnSpc>
              <a:spcBef>
                <a:spcPts val="335"/>
              </a:spcBef>
              <a:buFont typeface="Arial"/>
              <a:buChar char="■"/>
              <a:tabLst>
                <a:tab pos="314960" algn="l"/>
              </a:tabLst>
            </a:pPr>
            <a:r>
              <a:rPr sz="1900" b="1" spc="70" dirty="0">
                <a:latin typeface="Calibri"/>
                <a:cs typeface="Calibri"/>
              </a:rPr>
              <a:t>Rachel</a:t>
            </a:r>
            <a:r>
              <a:rPr sz="1900" b="1" spc="114" dirty="0">
                <a:latin typeface="Calibri"/>
                <a:cs typeface="Calibri"/>
              </a:rPr>
              <a:t> </a:t>
            </a:r>
            <a:r>
              <a:rPr sz="1900" b="1" dirty="0">
                <a:latin typeface="Calibri"/>
                <a:cs typeface="Calibri"/>
              </a:rPr>
              <a:t>Latta</a:t>
            </a:r>
            <a:r>
              <a:rPr sz="1900" b="1" spc="105" dirty="0">
                <a:latin typeface="Calibri"/>
                <a:cs typeface="Calibri"/>
              </a:rPr>
              <a:t> </a:t>
            </a:r>
            <a:r>
              <a:rPr sz="1900" spc="-280" dirty="0">
                <a:latin typeface="Calibri"/>
                <a:cs typeface="Calibri"/>
              </a:rPr>
              <a:t>•</a:t>
            </a:r>
            <a:r>
              <a:rPr sz="1900" spc="110" dirty="0">
                <a:latin typeface="Calibri"/>
                <a:cs typeface="Calibri"/>
              </a:rPr>
              <a:t> </a:t>
            </a:r>
            <a:r>
              <a:rPr sz="1500" spc="-25" dirty="0">
                <a:latin typeface="Calibri"/>
                <a:cs typeface="Calibri"/>
              </a:rPr>
              <a:t>D1</a:t>
            </a:r>
            <a:endParaRPr sz="1500">
              <a:latin typeface="Calibri"/>
              <a:cs typeface="Calibri"/>
            </a:endParaRPr>
          </a:p>
          <a:p>
            <a:pPr marL="314960" indent="-302260">
              <a:lnSpc>
                <a:spcPct val="100000"/>
              </a:lnSpc>
              <a:spcBef>
                <a:spcPts val="315"/>
              </a:spcBef>
              <a:buFont typeface="Arial"/>
              <a:buChar char="■"/>
              <a:tabLst>
                <a:tab pos="314960" algn="l"/>
              </a:tabLst>
            </a:pPr>
            <a:r>
              <a:rPr sz="1900" b="1" spc="85" dirty="0">
                <a:latin typeface="Calibri"/>
                <a:cs typeface="Calibri"/>
              </a:rPr>
              <a:t>VanCedric</a:t>
            </a:r>
            <a:r>
              <a:rPr sz="1900" b="1" spc="105" dirty="0">
                <a:latin typeface="Calibri"/>
                <a:cs typeface="Calibri"/>
              </a:rPr>
              <a:t> </a:t>
            </a:r>
            <a:r>
              <a:rPr sz="1900" b="1" dirty="0">
                <a:latin typeface="Calibri"/>
                <a:cs typeface="Calibri"/>
              </a:rPr>
              <a:t>Williams</a:t>
            </a:r>
            <a:r>
              <a:rPr sz="1900" b="1" spc="110" dirty="0">
                <a:latin typeface="Calibri"/>
                <a:cs typeface="Calibri"/>
              </a:rPr>
              <a:t> </a:t>
            </a:r>
            <a:r>
              <a:rPr sz="1900" spc="-280" dirty="0">
                <a:latin typeface="Calibri"/>
                <a:cs typeface="Calibri"/>
              </a:rPr>
              <a:t>•</a:t>
            </a:r>
            <a:r>
              <a:rPr sz="1900" spc="110" dirty="0">
                <a:latin typeface="Calibri"/>
                <a:cs typeface="Calibri"/>
              </a:rPr>
              <a:t> </a:t>
            </a:r>
            <a:r>
              <a:rPr sz="1500" spc="35" dirty="0">
                <a:latin typeface="Calibri"/>
                <a:cs typeface="Calibri"/>
              </a:rPr>
              <a:t>D3</a:t>
            </a:r>
            <a:endParaRPr sz="1500">
              <a:latin typeface="Calibri"/>
              <a:cs typeface="Calibri"/>
            </a:endParaRPr>
          </a:p>
          <a:p>
            <a:pPr marL="314960" indent="-302260">
              <a:lnSpc>
                <a:spcPct val="100000"/>
              </a:lnSpc>
              <a:spcBef>
                <a:spcPts val="215"/>
              </a:spcBef>
              <a:buFont typeface="Arial"/>
              <a:buChar char="■"/>
              <a:tabLst>
                <a:tab pos="314960" algn="l"/>
              </a:tabLst>
            </a:pPr>
            <a:r>
              <a:rPr sz="1900" b="1" dirty="0">
                <a:latin typeface="Calibri"/>
                <a:cs typeface="Calibri"/>
              </a:rPr>
              <a:t>Mike</a:t>
            </a:r>
            <a:r>
              <a:rPr sz="1900" b="1" spc="60" dirty="0">
                <a:latin typeface="Calibri"/>
                <a:cs typeface="Calibri"/>
              </a:rPr>
              <a:t> Hutchinson </a:t>
            </a:r>
            <a:r>
              <a:rPr sz="1900" spc="-280" dirty="0">
                <a:latin typeface="Calibri"/>
                <a:cs typeface="Calibri"/>
              </a:rPr>
              <a:t>•</a:t>
            </a:r>
            <a:r>
              <a:rPr sz="1900" spc="65" dirty="0">
                <a:latin typeface="Calibri"/>
                <a:cs typeface="Calibri"/>
              </a:rPr>
              <a:t> </a:t>
            </a:r>
            <a:r>
              <a:rPr sz="1500" spc="35" dirty="0">
                <a:latin typeface="Calibri"/>
                <a:cs typeface="Calibri"/>
              </a:rPr>
              <a:t>D4</a:t>
            </a:r>
            <a:endParaRPr sz="1500">
              <a:latin typeface="Calibri"/>
              <a:cs typeface="Calibri"/>
            </a:endParaRPr>
          </a:p>
          <a:p>
            <a:pPr marL="314960" indent="-302260">
              <a:lnSpc>
                <a:spcPct val="100000"/>
              </a:lnSpc>
              <a:spcBef>
                <a:spcPts val="335"/>
              </a:spcBef>
              <a:buFont typeface="Arial"/>
              <a:buChar char="■"/>
              <a:tabLst>
                <a:tab pos="314960" algn="l"/>
              </a:tabLst>
            </a:pPr>
            <a:r>
              <a:rPr sz="1900" b="1" spc="50" dirty="0">
                <a:latin typeface="Calibri"/>
                <a:cs typeface="Calibri"/>
              </a:rPr>
              <a:t>Patrice</a:t>
            </a:r>
            <a:r>
              <a:rPr sz="1900" b="1" spc="30" dirty="0">
                <a:latin typeface="Calibri"/>
                <a:cs typeface="Calibri"/>
              </a:rPr>
              <a:t> </a:t>
            </a:r>
            <a:r>
              <a:rPr sz="1900" b="1" spc="50" dirty="0">
                <a:latin typeface="Calibri"/>
                <a:cs typeface="Calibri"/>
              </a:rPr>
              <a:t>Berry</a:t>
            </a:r>
            <a:r>
              <a:rPr sz="1900" b="1" spc="30" dirty="0">
                <a:latin typeface="Calibri"/>
                <a:cs typeface="Calibri"/>
              </a:rPr>
              <a:t> </a:t>
            </a:r>
            <a:r>
              <a:rPr sz="1900" spc="-280" dirty="0">
                <a:latin typeface="Calibri"/>
                <a:cs typeface="Calibri"/>
              </a:rPr>
              <a:t>•</a:t>
            </a:r>
            <a:r>
              <a:rPr sz="1900" spc="45" dirty="0">
                <a:latin typeface="Calibri"/>
                <a:cs typeface="Calibri"/>
              </a:rPr>
              <a:t> </a:t>
            </a:r>
            <a:r>
              <a:rPr sz="1500" spc="60" dirty="0">
                <a:latin typeface="Calibri"/>
                <a:cs typeface="Calibri"/>
              </a:rPr>
              <a:t>D5</a:t>
            </a:r>
            <a:endParaRPr sz="1500">
              <a:latin typeface="Calibri"/>
              <a:cs typeface="Calibri"/>
            </a:endParaRPr>
          </a:p>
          <a:p>
            <a:pPr marL="314960" indent="-302260">
              <a:lnSpc>
                <a:spcPct val="100000"/>
              </a:lnSpc>
              <a:spcBef>
                <a:spcPts val="215"/>
              </a:spcBef>
              <a:buFont typeface="Arial"/>
              <a:buChar char="■"/>
              <a:tabLst>
                <a:tab pos="314960" algn="l"/>
              </a:tabLst>
            </a:pPr>
            <a:r>
              <a:rPr sz="1900" b="1" dirty="0">
                <a:latin typeface="Calibri"/>
                <a:cs typeface="Calibri"/>
              </a:rPr>
              <a:t>Dr.</a:t>
            </a:r>
            <a:r>
              <a:rPr sz="1900" b="1" spc="55" dirty="0">
                <a:latin typeface="Calibri"/>
                <a:cs typeface="Calibri"/>
              </a:rPr>
              <a:t> </a:t>
            </a:r>
            <a:r>
              <a:rPr sz="1900" b="1" spc="45" dirty="0">
                <a:latin typeface="Calibri"/>
                <a:cs typeface="Calibri"/>
              </a:rPr>
              <a:t>Clifford</a:t>
            </a:r>
            <a:r>
              <a:rPr sz="1900" b="1" spc="50" dirty="0">
                <a:latin typeface="Calibri"/>
                <a:cs typeface="Calibri"/>
              </a:rPr>
              <a:t> </a:t>
            </a:r>
            <a:r>
              <a:rPr sz="1900" b="1" spc="65" dirty="0">
                <a:latin typeface="Calibri"/>
                <a:cs typeface="Calibri"/>
              </a:rPr>
              <a:t>Thompson</a:t>
            </a:r>
            <a:r>
              <a:rPr sz="1900" b="1" spc="55" dirty="0">
                <a:latin typeface="Calibri"/>
                <a:cs typeface="Calibri"/>
              </a:rPr>
              <a:t> </a:t>
            </a:r>
            <a:r>
              <a:rPr sz="1900" spc="-280" dirty="0">
                <a:latin typeface="Calibri"/>
                <a:cs typeface="Calibri"/>
              </a:rPr>
              <a:t>•</a:t>
            </a:r>
            <a:r>
              <a:rPr sz="1900" spc="60" dirty="0">
                <a:latin typeface="Calibri"/>
                <a:cs typeface="Calibri"/>
              </a:rPr>
              <a:t> </a:t>
            </a:r>
            <a:r>
              <a:rPr sz="1500" spc="-25" dirty="0">
                <a:latin typeface="Calibri"/>
                <a:cs typeface="Calibri"/>
              </a:rPr>
              <a:t>D7</a:t>
            </a:r>
            <a:endParaRPr sz="15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050803" y="2322807"/>
            <a:ext cx="6645909" cy="315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935095" algn="l"/>
              </a:tabLst>
            </a:pPr>
            <a:r>
              <a:rPr sz="2850" b="1" spc="142" baseline="2923" dirty="0">
                <a:latin typeface="Calibri"/>
                <a:cs typeface="Calibri"/>
              </a:rPr>
              <a:t>Board</a:t>
            </a:r>
            <a:r>
              <a:rPr sz="2850" b="1" spc="225" baseline="2923" dirty="0">
                <a:latin typeface="Calibri"/>
                <a:cs typeface="Calibri"/>
              </a:rPr>
              <a:t> </a:t>
            </a:r>
            <a:r>
              <a:rPr sz="2850" b="1" baseline="2923" dirty="0">
                <a:latin typeface="Calibri"/>
                <a:cs typeface="Calibri"/>
              </a:rPr>
              <a:t>of</a:t>
            </a:r>
            <a:r>
              <a:rPr sz="2850" b="1" spc="209" baseline="2923" dirty="0">
                <a:latin typeface="Calibri"/>
                <a:cs typeface="Calibri"/>
              </a:rPr>
              <a:t> </a:t>
            </a:r>
            <a:r>
              <a:rPr sz="2850" b="1" spc="120" baseline="2923" dirty="0">
                <a:latin typeface="Calibri"/>
                <a:cs typeface="Calibri"/>
              </a:rPr>
              <a:t>Education</a:t>
            </a:r>
            <a:r>
              <a:rPr sz="2850" b="1" baseline="2923" dirty="0">
                <a:latin typeface="Calibri"/>
                <a:cs typeface="Calibri"/>
              </a:rPr>
              <a:t>	</a:t>
            </a:r>
            <a:r>
              <a:rPr sz="1900" b="1" spc="90" dirty="0">
                <a:latin typeface="Calibri"/>
                <a:cs typeface="Calibri"/>
              </a:rPr>
              <a:t>Senior </a:t>
            </a:r>
            <a:r>
              <a:rPr sz="1900" b="1" spc="100" dirty="0">
                <a:latin typeface="Calibri"/>
                <a:cs typeface="Calibri"/>
              </a:rPr>
              <a:t>Leadership </a:t>
            </a:r>
            <a:r>
              <a:rPr sz="1900" b="1" spc="95" dirty="0">
                <a:latin typeface="Calibri"/>
                <a:cs typeface="Calibri"/>
              </a:rPr>
              <a:t>Team</a:t>
            </a:r>
            <a:endParaRPr sz="19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973685" y="2661467"/>
            <a:ext cx="4843145" cy="2305685"/>
          </a:xfrm>
          <a:prstGeom prst="rect">
            <a:avLst/>
          </a:prstGeom>
        </p:spPr>
        <p:txBody>
          <a:bodyPr vert="horz" wrap="square" lIns="0" tIns="55244" rIns="0" bIns="0" rtlCol="0">
            <a:spAutoFit/>
          </a:bodyPr>
          <a:lstStyle/>
          <a:p>
            <a:pPr marL="314960" indent="-302260">
              <a:lnSpc>
                <a:spcPct val="100000"/>
              </a:lnSpc>
              <a:spcBef>
                <a:spcPts val="434"/>
              </a:spcBef>
              <a:buSzPct val="105555"/>
              <a:buFont typeface="Arial"/>
              <a:buChar char="■"/>
              <a:tabLst>
                <a:tab pos="314960" algn="l"/>
              </a:tabLst>
            </a:pPr>
            <a:r>
              <a:rPr sz="1800" b="1" dirty="0">
                <a:latin typeface="Calibri"/>
                <a:cs typeface="Calibri"/>
              </a:rPr>
              <a:t>Dr.</a:t>
            </a:r>
            <a:r>
              <a:rPr sz="1800" b="1" spc="95" dirty="0">
                <a:latin typeface="Calibri"/>
                <a:cs typeface="Calibri"/>
              </a:rPr>
              <a:t> </a:t>
            </a:r>
            <a:r>
              <a:rPr sz="1800" b="1" spc="80" dirty="0">
                <a:latin typeface="Calibri"/>
                <a:cs typeface="Calibri"/>
              </a:rPr>
              <a:t>Sondra</a:t>
            </a:r>
            <a:r>
              <a:rPr sz="1800" b="1" spc="95" dirty="0">
                <a:latin typeface="Calibri"/>
                <a:cs typeface="Calibri"/>
              </a:rPr>
              <a:t> </a:t>
            </a:r>
            <a:r>
              <a:rPr sz="1800" b="1" spc="65" dirty="0">
                <a:latin typeface="Calibri"/>
                <a:cs typeface="Calibri"/>
              </a:rPr>
              <a:t>Aguilera</a:t>
            </a:r>
            <a:r>
              <a:rPr sz="1800" b="1" spc="95" dirty="0">
                <a:latin typeface="Calibri"/>
                <a:cs typeface="Calibri"/>
              </a:rPr>
              <a:t> </a:t>
            </a:r>
            <a:r>
              <a:rPr sz="1900" spc="-280" dirty="0">
                <a:latin typeface="Calibri"/>
                <a:cs typeface="Calibri"/>
              </a:rPr>
              <a:t>•</a:t>
            </a:r>
            <a:r>
              <a:rPr sz="1900" spc="15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Chief</a:t>
            </a:r>
            <a:r>
              <a:rPr sz="1500" spc="70" dirty="0">
                <a:latin typeface="Calibri"/>
                <a:cs typeface="Calibri"/>
              </a:rPr>
              <a:t> </a:t>
            </a:r>
            <a:r>
              <a:rPr sz="1500" spc="45" dirty="0">
                <a:latin typeface="Calibri"/>
                <a:cs typeface="Calibri"/>
              </a:rPr>
              <a:t>Academic</a:t>
            </a:r>
            <a:r>
              <a:rPr sz="1500" spc="50" dirty="0">
                <a:latin typeface="Calibri"/>
                <a:cs typeface="Calibri"/>
              </a:rPr>
              <a:t> </a:t>
            </a:r>
            <a:r>
              <a:rPr sz="1500" spc="-10" dirty="0">
                <a:latin typeface="Calibri"/>
                <a:cs typeface="Calibri"/>
              </a:rPr>
              <a:t>Officer</a:t>
            </a:r>
            <a:endParaRPr sz="1500">
              <a:latin typeface="Calibri"/>
              <a:cs typeface="Calibri"/>
            </a:endParaRPr>
          </a:p>
          <a:p>
            <a:pPr marL="314960" indent="-302260">
              <a:lnSpc>
                <a:spcPct val="100000"/>
              </a:lnSpc>
              <a:spcBef>
                <a:spcPts val="335"/>
              </a:spcBef>
              <a:buSzPct val="105555"/>
              <a:buFont typeface="Arial"/>
              <a:buChar char="■"/>
              <a:tabLst>
                <a:tab pos="314960" algn="l"/>
              </a:tabLst>
            </a:pPr>
            <a:r>
              <a:rPr sz="1800" b="1" spc="70" dirty="0">
                <a:latin typeface="Calibri"/>
                <a:cs typeface="Calibri"/>
              </a:rPr>
              <a:t>Tara</a:t>
            </a:r>
            <a:r>
              <a:rPr sz="1800" b="1" spc="105" dirty="0">
                <a:latin typeface="Calibri"/>
                <a:cs typeface="Calibri"/>
              </a:rPr>
              <a:t> </a:t>
            </a:r>
            <a:r>
              <a:rPr sz="1800" b="1" spc="65" dirty="0">
                <a:latin typeface="Calibri"/>
                <a:cs typeface="Calibri"/>
              </a:rPr>
              <a:t>Gard</a:t>
            </a:r>
            <a:r>
              <a:rPr sz="1800" b="1" spc="105" dirty="0">
                <a:latin typeface="Calibri"/>
                <a:cs typeface="Calibri"/>
              </a:rPr>
              <a:t> </a:t>
            </a:r>
            <a:r>
              <a:rPr sz="1900" spc="-280" dirty="0">
                <a:latin typeface="Calibri"/>
                <a:cs typeface="Calibri"/>
              </a:rPr>
              <a:t>•</a:t>
            </a:r>
            <a:r>
              <a:rPr sz="1900" spc="17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Chief</a:t>
            </a:r>
            <a:r>
              <a:rPr sz="1500" spc="8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Talent</a:t>
            </a:r>
            <a:r>
              <a:rPr sz="1500" spc="70" dirty="0">
                <a:latin typeface="Calibri"/>
                <a:cs typeface="Calibri"/>
              </a:rPr>
              <a:t> </a:t>
            </a:r>
            <a:r>
              <a:rPr sz="1500" spc="-10" dirty="0">
                <a:latin typeface="Calibri"/>
                <a:cs typeface="Calibri"/>
              </a:rPr>
              <a:t>Officer</a:t>
            </a:r>
            <a:endParaRPr sz="1500">
              <a:latin typeface="Calibri"/>
              <a:cs typeface="Calibri"/>
            </a:endParaRPr>
          </a:p>
          <a:p>
            <a:pPr marL="314960" indent="-302260">
              <a:lnSpc>
                <a:spcPct val="100000"/>
              </a:lnSpc>
              <a:spcBef>
                <a:spcPts val="215"/>
              </a:spcBef>
              <a:buSzPct val="105555"/>
              <a:buFont typeface="Arial"/>
              <a:buChar char="■"/>
              <a:tabLst>
                <a:tab pos="314960" algn="l"/>
              </a:tabLst>
            </a:pPr>
            <a:r>
              <a:rPr sz="1800" b="1" spc="90" dirty="0">
                <a:latin typeface="Calibri"/>
                <a:cs typeface="Calibri"/>
              </a:rPr>
              <a:t>Jenine </a:t>
            </a:r>
            <a:r>
              <a:rPr sz="1800" b="1" spc="80" dirty="0">
                <a:latin typeface="Calibri"/>
                <a:cs typeface="Calibri"/>
              </a:rPr>
              <a:t>Lindsey</a:t>
            </a:r>
            <a:r>
              <a:rPr sz="1800" b="1" spc="85" dirty="0">
                <a:latin typeface="Calibri"/>
                <a:cs typeface="Calibri"/>
              </a:rPr>
              <a:t> </a:t>
            </a:r>
            <a:r>
              <a:rPr sz="1900" spc="-280" dirty="0">
                <a:latin typeface="Calibri"/>
                <a:cs typeface="Calibri"/>
              </a:rPr>
              <a:t>•</a:t>
            </a:r>
            <a:r>
              <a:rPr sz="1900" spc="16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General</a:t>
            </a:r>
            <a:r>
              <a:rPr sz="1500" spc="70" dirty="0">
                <a:latin typeface="Calibri"/>
                <a:cs typeface="Calibri"/>
              </a:rPr>
              <a:t> </a:t>
            </a:r>
            <a:r>
              <a:rPr sz="1500" spc="35" dirty="0">
                <a:latin typeface="Calibri"/>
                <a:cs typeface="Calibri"/>
              </a:rPr>
              <a:t>Counsel</a:t>
            </a:r>
            <a:endParaRPr sz="1500">
              <a:latin typeface="Calibri"/>
              <a:cs typeface="Calibri"/>
            </a:endParaRPr>
          </a:p>
          <a:p>
            <a:pPr marL="314960" indent="-302260">
              <a:lnSpc>
                <a:spcPct val="100000"/>
              </a:lnSpc>
              <a:spcBef>
                <a:spcPts val="335"/>
              </a:spcBef>
              <a:buSzPct val="105555"/>
              <a:buFont typeface="Arial"/>
              <a:buChar char="■"/>
              <a:tabLst>
                <a:tab pos="314960" algn="l"/>
              </a:tabLst>
            </a:pPr>
            <a:r>
              <a:rPr sz="1800" b="1" dirty="0">
                <a:latin typeface="Calibri"/>
                <a:cs typeface="Calibri"/>
              </a:rPr>
              <a:t>Dr.</a:t>
            </a:r>
            <a:r>
              <a:rPr sz="1800" b="1" spc="90" dirty="0">
                <a:latin typeface="Calibri"/>
                <a:cs typeface="Calibri"/>
              </a:rPr>
              <a:t> </a:t>
            </a:r>
            <a:r>
              <a:rPr sz="1800" b="1" spc="65" dirty="0">
                <a:latin typeface="Calibri"/>
                <a:cs typeface="Calibri"/>
              </a:rPr>
              <a:t>V.</a:t>
            </a:r>
            <a:r>
              <a:rPr sz="1800" b="1" spc="90" dirty="0">
                <a:latin typeface="Calibri"/>
                <a:cs typeface="Calibri"/>
              </a:rPr>
              <a:t> </a:t>
            </a:r>
            <a:r>
              <a:rPr sz="1800" b="1" spc="50" dirty="0">
                <a:latin typeface="Calibri"/>
                <a:cs typeface="Calibri"/>
              </a:rPr>
              <a:t>Lynette</a:t>
            </a:r>
            <a:r>
              <a:rPr sz="1800" b="1" spc="75" dirty="0">
                <a:latin typeface="Calibri"/>
                <a:cs typeface="Calibri"/>
              </a:rPr>
              <a:t> </a:t>
            </a:r>
            <a:r>
              <a:rPr sz="1800" b="1" spc="60" dirty="0">
                <a:latin typeface="Calibri"/>
                <a:cs typeface="Calibri"/>
              </a:rPr>
              <a:t>McElhaney</a:t>
            </a:r>
            <a:r>
              <a:rPr sz="1800" b="1" spc="85" dirty="0">
                <a:latin typeface="Calibri"/>
                <a:cs typeface="Calibri"/>
              </a:rPr>
              <a:t> </a:t>
            </a:r>
            <a:r>
              <a:rPr sz="1900" spc="-280" dirty="0">
                <a:latin typeface="Calibri"/>
                <a:cs typeface="Calibri"/>
              </a:rPr>
              <a:t>•</a:t>
            </a:r>
            <a:r>
              <a:rPr sz="1900" spc="15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Chief</a:t>
            </a:r>
            <a:r>
              <a:rPr sz="1500" spc="6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of</a:t>
            </a:r>
            <a:r>
              <a:rPr sz="1500" spc="60" dirty="0">
                <a:latin typeface="Calibri"/>
                <a:cs typeface="Calibri"/>
              </a:rPr>
              <a:t> </a:t>
            </a:r>
            <a:r>
              <a:rPr sz="1500" spc="-10" dirty="0">
                <a:latin typeface="Calibri"/>
                <a:cs typeface="Calibri"/>
              </a:rPr>
              <a:t>Staff</a:t>
            </a:r>
            <a:endParaRPr sz="1500">
              <a:latin typeface="Calibri"/>
              <a:cs typeface="Calibri"/>
            </a:endParaRPr>
          </a:p>
          <a:p>
            <a:pPr marL="314960" indent="-302260">
              <a:lnSpc>
                <a:spcPct val="100000"/>
              </a:lnSpc>
              <a:spcBef>
                <a:spcPts val="219"/>
              </a:spcBef>
              <a:buSzPct val="105555"/>
              <a:buFont typeface="Arial"/>
              <a:buChar char="■"/>
              <a:tabLst>
                <a:tab pos="314960" algn="l"/>
              </a:tabLst>
            </a:pPr>
            <a:r>
              <a:rPr sz="1800" b="1" spc="80" dirty="0">
                <a:latin typeface="Calibri"/>
                <a:cs typeface="Calibri"/>
              </a:rPr>
              <a:t>Ryan</a:t>
            </a:r>
            <a:r>
              <a:rPr sz="1800" b="1" spc="114" dirty="0">
                <a:latin typeface="Calibri"/>
                <a:cs typeface="Calibri"/>
              </a:rPr>
              <a:t> </a:t>
            </a:r>
            <a:r>
              <a:rPr sz="1800" b="1" spc="90" dirty="0">
                <a:latin typeface="Calibri"/>
                <a:cs typeface="Calibri"/>
              </a:rPr>
              <a:t>Nguyen</a:t>
            </a:r>
            <a:r>
              <a:rPr sz="1800" b="1" spc="120" dirty="0">
                <a:latin typeface="Calibri"/>
                <a:cs typeface="Calibri"/>
              </a:rPr>
              <a:t> </a:t>
            </a:r>
            <a:r>
              <a:rPr sz="1900" spc="-280" dirty="0">
                <a:latin typeface="Calibri"/>
                <a:cs typeface="Calibri"/>
              </a:rPr>
              <a:t>•</a:t>
            </a:r>
            <a:r>
              <a:rPr sz="1900" spc="18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Chief</a:t>
            </a:r>
            <a:r>
              <a:rPr sz="1500" spc="95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Financial</a:t>
            </a:r>
            <a:r>
              <a:rPr sz="1500" spc="85" dirty="0">
                <a:latin typeface="Calibri"/>
                <a:cs typeface="Calibri"/>
              </a:rPr>
              <a:t> </a:t>
            </a:r>
            <a:r>
              <a:rPr sz="1500" spc="-10" dirty="0">
                <a:latin typeface="Calibri"/>
                <a:cs typeface="Calibri"/>
              </a:rPr>
              <a:t>Officer</a:t>
            </a:r>
            <a:endParaRPr sz="1500">
              <a:latin typeface="Calibri"/>
              <a:cs typeface="Calibri"/>
            </a:endParaRPr>
          </a:p>
          <a:p>
            <a:pPr marL="314960" indent="-302260">
              <a:lnSpc>
                <a:spcPct val="100000"/>
              </a:lnSpc>
              <a:spcBef>
                <a:spcPts val="310"/>
              </a:spcBef>
              <a:buSzPct val="105555"/>
              <a:buFont typeface="Arial"/>
              <a:buChar char="■"/>
              <a:tabLst>
                <a:tab pos="314960" algn="l"/>
              </a:tabLst>
            </a:pPr>
            <a:r>
              <a:rPr sz="1800" b="1" spc="80" dirty="0">
                <a:latin typeface="Calibri"/>
                <a:cs typeface="Calibri"/>
              </a:rPr>
              <a:t>Curtiss</a:t>
            </a:r>
            <a:r>
              <a:rPr sz="1800" b="1" spc="114" dirty="0">
                <a:latin typeface="Calibri"/>
                <a:cs typeface="Calibri"/>
              </a:rPr>
              <a:t> </a:t>
            </a:r>
            <a:r>
              <a:rPr sz="1800" b="1" spc="70" dirty="0">
                <a:latin typeface="Calibri"/>
                <a:cs typeface="Calibri"/>
              </a:rPr>
              <a:t>Sarikey</a:t>
            </a:r>
            <a:r>
              <a:rPr sz="1800" b="1" spc="110" dirty="0">
                <a:latin typeface="Calibri"/>
                <a:cs typeface="Calibri"/>
              </a:rPr>
              <a:t> </a:t>
            </a:r>
            <a:r>
              <a:rPr sz="1900" spc="-280" dirty="0">
                <a:latin typeface="Calibri"/>
                <a:cs typeface="Calibri"/>
              </a:rPr>
              <a:t>•</a:t>
            </a:r>
            <a:r>
              <a:rPr sz="1900" spc="18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Chief</a:t>
            </a:r>
            <a:r>
              <a:rPr sz="1500" spc="9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Partnership</a:t>
            </a:r>
            <a:r>
              <a:rPr sz="1500" spc="60" dirty="0">
                <a:latin typeface="Calibri"/>
                <a:cs typeface="Calibri"/>
              </a:rPr>
              <a:t> </a:t>
            </a:r>
            <a:r>
              <a:rPr sz="1500" spc="-10" dirty="0">
                <a:latin typeface="Calibri"/>
                <a:cs typeface="Calibri"/>
              </a:rPr>
              <a:t>Officer</a:t>
            </a:r>
            <a:endParaRPr sz="1500">
              <a:latin typeface="Calibri"/>
              <a:cs typeface="Calibri"/>
            </a:endParaRPr>
          </a:p>
          <a:p>
            <a:pPr marL="314960" indent="-302260">
              <a:lnSpc>
                <a:spcPct val="100000"/>
              </a:lnSpc>
              <a:spcBef>
                <a:spcPts val="240"/>
              </a:spcBef>
              <a:buSzPct val="105555"/>
              <a:buFont typeface="Arial"/>
              <a:buChar char="■"/>
              <a:tabLst>
                <a:tab pos="314960" algn="l"/>
              </a:tabLst>
            </a:pPr>
            <a:r>
              <a:rPr sz="1800" b="1" spc="60" dirty="0">
                <a:latin typeface="Calibri"/>
                <a:cs typeface="Calibri"/>
              </a:rPr>
              <a:t>Preston</a:t>
            </a:r>
            <a:r>
              <a:rPr sz="1800" b="1" spc="55" dirty="0">
                <a:latin typeface="Calibri"/>
                <a:cs typeface="Calibri"/>
              </a:rPr>
              <a:t> </a:t>
            </a:r>
            <a:r>
              <a:rPr sz="1800" b="1" spc="85" dirty="0">
                <a:latin typeface="Calibri"/>
                <a:cs typeface="Calibri"/>
              </a:rPr>
              <a:t>Thomas</a:t>
            </a:r>
            <a:r>
              <a:rPr sz="1800" b="1" spc="65" dirty="0">
                <a:latin typeface="Calibri"/>
                <a:cs typeface="Calibri"/>
              </a:rPr>
              <a:t> </a:t>
            </a:r>
            <a:r>
              <a:rPr sz="1900" spc="-280" dirty="0">
                <a:latin typeface="Calibri"/>
                <a:cs typeface="Calibri"/>
              </a:rPr>
              <a:t>•</a:t>
            </a:r>
            <a:r>
              <a:rPr sz="1900" spc="114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Chief</a:t>
            </a:r>
            <a:r>
              <a:rPr sz="1500" spc="45" dirty="0">
                <a:latin typeface="Calibri"/>
                <a:cs typeface="Calibri"/>
              </a:rPr>
              <a:t> Systems</a:t>
            </a:r>
            <a:r>
              <a:rPr sz="1500" spc="30" dirty="0">
                <a:latin typeface="Calibri"/>
                <a:cs typeface="Calibri"/>
              </a:rPr>
              <a:t> </a:t>
            </a:r>
            <a:r>
              <a:rPr sz="1500" dirty="0">
                <a:latin typeface="Calibri"/>
                <a:cs typeface="Calibri"/>
              </a:rPr>
              <a:t>&amp;</a:t>
            </a:r>
            <a:r>
              <a:rPr sz="1500" spc="15" dirty="0">
                <a:latin typeface="Calibri"/>
                <a:cs typeface="Calibri"/>
              </a:rPr>
              <a:t> </a:t>
            </a:r>
            <a:r>
              <a:rPr sz="1500" spc="50" dirty="0">
                <a:latin typeface="Calibri"/>
                <a:cs typeface="Calibri"/>
              </a:rPr>
              <a:t>Services</a:t>
            </a:r>
            <a:r>
              <a:rPr sz="1500" spc="30" dirty="0">
                <a:latin typeface="Calibri"/>
                <a:cs typeface="Calibri"/>
              </a:rPr>
              <a:t> </a:t>
            </a:r>
            <a:r>
              <a:rPr sz="1500" spc="-10" dirty="0">
                <a:latin typeface="Calibri"/>
                <a:cs typeface="Calibri"/>
              </a:rPr>
              <a:t>Officer</a:t>
            </a:r>
            <a:endParaRPr sz="15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474407" y="5414437"/>
            <a:ext cx="2841625" cy="614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2740"/>
              </a:lnSpc>
              <a:spcBef>
                <a:spcPts val="100"/>
              </a:spcBef>
            </a:pPr>
            <a:r>
              <a:rPr sz="2300" dirty="0">
                <a:latin typeface="Segoe UI Symbol"/>
                <a:cs typeface="Segoe UI Symbol"/>
              </a:rPr>
              <a:t>Dr.</a:t>
            </a:r>
            <a:r>
              <a:rPr sz="2300" spc="75" dirty="0">
                <a:latin typeface="Segoe UI Symbol"/>
                <a:cs typeface="Segoe UI Symbol"/>
              </a:rPr>
              <a:t> </a:t>
            </a:r>
            <a:r>
              <a:rPr sz="2300" dirty="0">
                <a:latin typeface="Segoe UI Symbol"/>
                <a:cs typeface="Segoe UI Symbol"/>
              </a:rPr>
              <a:t>Denise</a:t>
            </a:r>
            <a:r>
              <a:rPr sz="2300" spc="70" dirty="0">
                <a:latin typeface="Segoe UI Symbol"/>
                <a:cs typeface="Segoe UI Symbol"/>
              </a:rPr>
              <a:t> </a:t>
            </a:r>
            <a:r>
              <a:rPr sz="2300" spc="150" dirty="0">
                <a:latin typeface="Segoe UI Symbol"/>
                <a:cs typeface="Segoe UI Symbol"/>
              </a:rPr>
              <a:t>G.</a:t>
            </a:r>
            <a:r>
              <a:rPr sz="2300" spc="80" dirty="0">
                <a:latin typeface="Segoe UI Symbol"/>
                <a:cs typeface="Segoe UI Symbol"/>
              </a:rPr>
              <a:t> </a:t>
            </a:r>
            <a:r>
              <a:rPr sz="2300" spc="-10" dirty="0">
                <a:latin typeface="Segoe UI Symbol"/>
                <a:cs typeface="Segoe UI Symbol"/>
              </a:rPr>
              <a:t>Saddler</a:t>
            </a:r>
            <a:endParaRPr sz="2300">
              <a:latin typeface="Segoe UI Symbol"/>
              <a:cs typeface="Segoe UI Symbol"/>
            </a:endParaRPr>
          </a:p>
          <a:p>
            <a:pPr algn="ctr">
              <a:lnSpc>
                <a:spcPts val="1900"/>
              </a:lnSpc>
            </a:pPr>
            <a:r>
              <a:rPr sz="1600" spc="-10" dirty="0">
                <a:latin typeface="Segoe UI Symbol"/>
                <a:cs typeface="Segoe UI Symbol"/>
              </a:rPr>
              <a:t>Superintendent</a:t>
            </a:r>
            <a:endParaRPr sz="1600">
              <a:latin typeface="Segoe UI Symbol"/>
              <a:cs typeface="Segoe UI Symbo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654208" y="6275712"/>
            <a:ext cx="78105" cy="1568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215"/>
              </a:lnSpc>
            </a:pPr>
            <a:r>
              <a:rPr sz="1100" spc="-50" dirty="0">
                <a:solidFill>
                  <a:srgbClr val="595959"/>
                </a:solidFill>
                <a:latin typeface="Arial"/>
                <a:cs typeface="Arial"/>
              </a:rPr>
              <a:t>3</a:t>
            </a:r>
            <a:endParaRPr sz="1100">
              <a:latin typeface="Arial"/>
              <a:cs typeface="Arial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01600" y="1104900"/>
            <a:ext cx="9855200" cy="5549900"/>
            <a:chOff x="101600" y="1104900"/>
            <a:chExt cx="9855200" cy="5549900"/>
          </a:xfrm>
        </p:grpSpPr>
        <p:sp>
          <p:nvSpPr>
            <p:cNvPr id="4" name="object 4"/>
            <p:cNvSpPr/>
            <p:nvPr/>
          </p:nvSpPr>
          <p:spPr>
            <a:xfrm>
              <a:off x="101600" y="6284807"/>
              <a:ext cx="9855200" cy="370205"/>
            </a:xfrm>
            <a:custGeom>
              <a:avLst/>
              <a:gdLst/>
              <a:ahLst/>
              <a:cxnLst/>
              <a:rect l="l" t="t" r="r" b="b"/>
              <a:pathLst>
                <a:path w="9855200" h="370204">
                  <a:moveTo>
                    <a:pt x="9855200" y="0"/>
                  </a:moveTo>
                  <a:lnTo>
                    <a:pt x="0" y="0"/>
                  </a:lnTo>
                  <a:lnTo>
                    <a:pt x="0" y="369992"/>
                  </a:lnTo>
                  <a:lnTo>
                    <a:pt x="9855200" y="369992"/>
                  </a:lnTo>
                  <a:lnTo>
                    <a:pt x="9855200" y="0"/>
                  </a:lnTo>
                  <a:close/>
                </a:path>
              </a:pathLst>
            </a:custGeom>
            <a:solidFill>
              <a:srgbClr val="28903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92327" y="6396227"/>
              <a:ext cx="2307336" cy="118872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4262232" y="1104900"/>
              <a:ext cx="5694680" cy="5178425"/>
            </a:xfrm>
            <a:custGeom>
              <a:avLst/>
              <a:gdLst/>
              <a:ahLst/>
              <a:cxnLst/>
              <a:rect l="l" t="t" r="r" b="b"/>
              <a:pathLst>
                <a:path w="5694680" h="5178425">
                  <a:moveTo>
                    <a:pt x="5694385" y="0"/>
                  </a:moveTo>
                  <a:lnTo>
                    <a:pt x="0" y="0"/>
                  </a:lnTo>
                  <a:lnTo>
                    <a:pt x="0" y="5177965"/>
                  </a:lnTo>
                  <a:lnTo>
                    <a:pt x="5694385" y="5177965"/>
                  </a:lnTo>
                  <a:lnTo>
                    <a:pt x="5694385" y="0"/>
                  </a:lnTo>
                  <a:close/>
                </a:path>
              </a:pathLst>
            </a:custGeom>
            <a:solidFill>
              <a:srgbClr val="E7E6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1513131" y="3243063"/>
            <a:ext cx="1727835" cy="60896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3800" b="1" spc="-10" dirty="0">
                <a:solidFill>
                  <a:srgbClr val="28903B"/>
                </a:solidFill>
                <a:latin typeface="Segoe UI Symbol"/>
                <a:cs typeface="Segoe UI Symbol"/>
              </a:rPr>
              <a:t>Agenda</a:t>
            </a:r>
            <a:endParaRPr sz="3800">
              <a:latin typeface="Segoe UI Symbol"/>
              <a:cs typeface="Segoe UI Symbo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326930" y="6329987"/>
            <a:ext cx="132080" cy="2578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780"/>
              </a:lnSpc>
            </a:pPr>
            <a:r>
              <a:rPr sz="1500" spc="15" dirty="0">
                <a:solidFill>
                  <a:srgbClr val="FFFFFF"/>
                </a:solidFill>
                <a:latin typeface="Calibri"/>
                <a:cs typeface="Calibri"/>
              </a:rPr>
              <a:t>3</a:t>
            </a:r>
            <a:endParaRPr sz="1500">
              <a:latin typeface="Calibri"/>
              <a:cs typeface="Calibri"/>
            </a:endParaRPr>
          </a:p>
        </p:txBody>
      </p:sp>
      <p:sp>
        <p:nvSpPr>
          <p:cNvPr id="8" name="object 8" descr="$PPTXTitle"/>
          <p:cNvSpPr txBox="1">
            <a:spLocks noGrp="1"/>
          </p:cNvSpPr>
          <p:nvPr>
            <p:ph type="title"/>
          </p:nvPr>
        </p:nvSpPr>
        <p:spPr>
          <a:xfrm>
            <a:off x="4470995" y="2568650"/>
            <a:ext cx="2082164" cy="3460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100" b="0" spc="75" dirty="0">
                <a:solidFill>
                  <a:srgbClr val="000000"/>
                </a:solidFill>
                <a:latin typeface="Segoe UI Symbol"/>
                <a:cs typeface="Segoe UI Symbol"/>
              </a:rPr>
              <a:t>1.</a:t>
            </a:r>
            <a:r>
              <a:rPr sz="2100" b="0" spc="180" dirty="0">
                <a:solidFill>
                  <a:srgbClr val="000000"/>
                </a:solidFill>
                <a:latin typeface="Segoe UI Symbol"/>
                <a:cs typeface="Segoe UI Symbol"/>
              </a:rPr>
              <a:t> </a:t>
            </a:r>
            <a:r>
              <a:rPr sz="2100" b="0" spc="70" dirty="0">
                <a:solidFill>
                  <a:srgbClr val="000000"/>
                </a:solidFill>
                <a:latin typeface="Segoe UI Symbol"/>
                <a:cs typeface="Segoe UI Symbol"/>
              </a:rPr>
              <a:t>The</a:t>
            </a:r>
            <a:r>
              <a:rPr sz="2100" b="0" spc="20" dirty="0">
                <a:solidFill>
                  <a:srgbClr val="000000"/>
                </a:solidFill>
                <a:latin typeface="Segoe UI Symbol"/>
                <a:cs typeface="Segoe UI Symbol"/>
              </a:rPr>
              <a:t> </a:t>
            </a:r>
            <a:r>
              <a:rPr sz="2100" b="0" spc="-10" dirty="0">
                <a:solidFill>
                  <a:srgbClr val="000000"/>
                </a:solidFill>
                <a:latin typeface="Segoe UI Symbol"/>
                <a:cs typeface="Segoe UI Symbol"/>
              </a:rPr>
              <a:t>Challenge</a:t>
            </a:r>
            <a:endParaRPr sz="2100">
              <a:latin typeface="Segoe UI Symbol"/>
              <a:cs typeface="Segoe UI Symbo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470995" y="2892104"/>
            <a:ext cx="3136265" cy="1906270"/>
          </a:xfrm>
          <a:prstGeom prst="rect">
            <a:avLst/>
          </a:prstGeom>
        </p:spPr>
        <p:txBody>
          <a:bodyPr vert="horz" wrap="square" lIns="0" tIns="161925" rIns="0" bIns="0" rtlCol="0">
            <a:spAutoFit/>
          </a:bodyPr>
          <a:lstStyle/>
          <a:p>
            <a:pPr marL="329565" indent="-316865">
              <a:lnSpc>
                <a:spcPct val="100000"/>
              </a:lnSpc>
              <a:spcBef>
                <a:spcPts val="1275"/>
              </a:spcBef>
              <a:buAutoNum type="arabicPeriod" startAt="2"/>
              <a:tabLst>
                <a:tab pos="329565" algn="l"/>
              </a:tabLst>
            </a:pPr>
            <a:r>
              <a:rPr sz="2100" dirty="0">
                <a:latin typeface="Segoe UI Symbol"/>
                <a:cs typeface="Segoe UI Symbol"/>
              </a:rPr>
              <a:t>Our</a:t>
            </a:r>
            <a:r>
              <a:rPr sz="2100" spc="-25" dirty="0">
                <a:latin typeface="Segoe UI Symbol"/>
                <a:cs typeface="Segoe UI Symbol"/>
              </a:rPr>
              <a:t> </a:t>
            </a:r>
            <a:r>
              <a:rPr sz="2100" spc="55" dirty="0">
                <a:latin typeface="Segoe UI Symbol"/>
                <a:cs typeface="Segoe UI Symbol"/>
              </a:rPr>
              <a:t>Response</a:t>
            </a:r>
            <a:endParaRPr sz="2100">
              <a:latin typeface="Segoe UI Symbol"/>
              <a:cs typeface="Segoe UI Symbol"/>
            </a:endParaRPr>
          </a:p>
          <a:p>
            <a:pPr marL="329565" indent="-316865">
              <a:lnSpc>
                <a:spcPct val="100000"/>
              </a:lnSpc>
              <a:spcBef>
                <a:spcPts val="1175"/>
              </a:spcBef>
              <a:buAutoNum type="arabicPeriod" startAt="2"/>
              <a:tabLst>
                <a:tab pos="329565" algn="l"/>
              </a:tabLst>
            </a:pPr>
            <a:r>
              <a:rPr sz="2100" spc="-30" dirty="0">
                <a:latin typeface="Segoe UI Symbol"/>
                <a:cs typeface="Segoe UI Symbol"/>
              </a:rPr>
              <a:t>Implementation</a:t>
            </a:r>
            <a:r>
              <a:rPr sz="2100" spc="-25" dirty="0">
                <a:latin typeface="Segoe UI Symbol"/>
                <a:cs typeface="Segoe UI Symbol"/>
              </a:rPr>
              <a:t> </a:t>
            </a:r>
            <a:r>
              <a:rPr sz="2100" spc="50" dirty="0">
                <a:latin typeface="Segoe UI Symbol"/>
                <a:cs typeface="Segoe UI Symbol"/>
              </a:rPr>
              <a:t>Results</a:t>
            </a:r>
            <a:endParaRPr sz="2100">
              <a:latin typeface="Segoe UI Symbol"/>
              <a:cs typeface="Segoe UI Symbol"/>
            </a:endParaRPr>
          </a:p>
          <a:p>
            <a:pPr marL="329565" indent="-316865">
              <a:lnSpc>
                <a:spcPct val="100000"/>
              </a:lnSpc>
              <a:spcBef>
                <a:spcPts val="1200"/>
              </a:spcBef>
              <a:buAutoNum type="arabicPeriod" startAt="2"/>
              <a:tabLst>
                <a:tab pos="329565" algn="l"/>
              </a:tabLst>
            </a:pPr>
            <a:r>
              <a:rPr sz="2100" spc="-10" dirty="0">
                <a:latin typeface="Segoe UI Symbol"/>
                <a:cs typeface="Segoe UI Symbol"/>
              </a:rPr>
              <a:t>Timeline</a:t>
            </a:r>
            <a:endParaRPr sz="2100">
              <a:latin typeface="Segoe UI Symbol"/>
              <a:cs typeface="Segoe UI Symbol"/>
            </a:endParaRPr>
          </a:p>
          <a:p>
            <a:pPr marL="329565" indent="-316865">
              <a:lnSpc>
                <a:spcPct val="100000"/>
              </a:lnSpc>
              <a:spcBef>
                <a:spcPts val="1175"/>
              </a:spcBef>
              <a:buAutoNum type="arabicPeriod" startAt="2"/>
              <a:tabLst>
                <a:tab pos="329565" algn="l"/>
              </a:tabLst>
            </a:pPr>
            <a:r>
              <a:rPr sz="2100" dirty="0">
                <a:latin typeface="Segoe UI Symbol"/>
                <a:cs typeface="Segoe UI Symbol"/>
              </a:rPr>
              <a:t>Board</a:t>
            </a:r>
            <a:r>
              <a:rPr sz="2100" spc="140" dirty="0">
                <a:latin typeface="Segoe UI Symbol"/>
                <a:cs typeface="Segoe UI Symbol"/>
              </a:rPr>
              <a:t> </a:t>
            </a:r>
            <a:r>
              <a:rPr sz="2100" spc="40" dirty="0">
                <a:latin typeface="Segoe UI Symbol"/>
                <a:cs typeface="Segoe UI Symbol"/>
              </a:rPr>
              <a:t>Ask</a:t>
            </a:r>
            <a:endParaRPr sz="2100">
              <a:latin typeface="Segoe UI Symbol"/>
              <a:cs typeface="Segoe UI Symbo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1600" y="1104900"/>
            <a:ext cx="9854184" cy="5549900"/>
          </a:xfrm>
          <a:prstGeom prst="rect">
            <a:avLst/>
          </a:prstGeom>
        </p:spPr>
      </p:pic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xfrm>
            <a:off x="185041" y="1755102"/>
            <a:ext cx="4745355" cy="680720"/>
          </a:xfrm>
          <a:prstGeom prst="rect">
            <a:avLst/>
          </a:prstGeom>
          <a:solidFill>
            <a:srgbClr val="268F3B"/>
          </a:solidFill>
        </p:spPr>
        <p:txBody>
          <a:bodyPr vert="horz" wrap="square" lIns="0" tIns="136525" rIns="0" bIns="0" rtlCol="0">
            <a:spAutoFit/>
          </a:bodyPr>
          <a:lstStyle/>
          <a:p>
            <a:pPr marL="397510">
              <a:lnSpc>
                <a:spcPct val="100000"/>
              </a:lnSpc>
              <a:spcBef>
                <a:spcPts val="1075"/>
              </a:spcBef>
            </a:pPr>
            <a:r>
              <a:rPr sz="2900" spc="160" dirty="0">
                <a:solidFill>
                  <a:srgbClr val="FFFFFF"/>
                </a:solidFill>
                <a:latin typeface="Century Gothic"/>
                <a:cs typeface="Century Gothic"/>
              </a:rPr>
              <a:t>01</a:t>
            </a:r>
            <a:r>
              <a:rPr sz="2900" spc="65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2300" spc="140" dirty="0">
                <a:solidFill>
                  <a:srgbClr val="FFFFFF"/>
                </a:solidFill>
                <a:latin typeface="Century Gothic"/>
                <a:cs typeface="Century Gothic"/>
              </a:rPr>
              <a:t>The</a:t>
            </a:r>
            <a:r>
              <a:rPr sz="2300" spc="10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2300" dirty="0">
                <a:solidFill>
                  <a:srgbClr val="FFFFFF"/>
                </a:solidFill>
                <a:latin typeface="Century Gothic"/>
                <a:cs typeface="Century Gothic"/>
              </a:rPr>
              <a:t>Challenge</a:t>
            </a:r>
            <a:r>
              <a:rPr sz="2300" spc="10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2300" spc="65" dirty="0">
                <a:solidFill>
                  <a:srgbClr val="FFFFFF"/>
                </a:solidFill>
                <a:latin typeface="Century Gothic"/>
                <a:cs typeface="Century Gothic"/>
              </a:rPr>
              <a:t>-</a:t>
            </a:r>
            <a:r>
              <a:rPr sz="2300" spc="20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2300" spc="45" dirty="0">
                <a:solidFill>
                  <a:srgbClr val="FFFFFF"/>
                </a:solidFill>
                <a:latin typeface="Century Gothic"/>
                <a:cs typeface="Century Gothic"/>
              </a:rPr>
              <a:t>RECAP</a:t>
            </a:r>
            <a:endParaRPr sz="2300">
              <a:latin typeface="Century Gothic"/>
              <a:cs typeface="Century Gothic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128724" y="6311234"/>
            <a:ext cx="90170" cy="180975"/>
          </a:xfrm>
          <a:prstGeom prst="rect">
            <a:avLst/>
          </a:prstGeom>
        </p:spPr>
        <p:txBody>
          <a:bodyPr vert="horz" wrap="square" lIns="0" tIns="635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0"/>
              </a:spcBef>
            </a:pPr>
            <a:r>
              <a:rPr sz="1000" spc="-50" dirty="0">
                <a:solidFill>
                  <a:srgbClr val="888888"/>
                </a:solidFill>
                <a:latin typeface="Calibri"/>
                <a:cs typeface="Calibri"/>
              </a:rPr>
              <a:t>4</a:t>
            </a:r>
            <a:endParaRPr sz="1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01600" y="1104900"/>
            <a:ext cx="9855200" cy="5549900"/>
            <a:chOff x="101600" y="1104900"/>
            <a:chExt cx="9855200" cy="55499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1600" y="1104900"/>
              <a:ext cx="1267968" cy="554990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101600" y="6284807"/>
              <a:ext cx="9855200" cy="370205"/>
            </a:xfrm>
            <a:custGeom>
              <a:avLst/>
              <a:gdLst/>
              <a:ahLst/>
              <a:cxnLst/>
              <a:rect l="l" t="t" r="r" b="b"/>
              <a:pathLst>
                <a:path w="9855200" h="370204">
                  <a:moveTo>
                    <a:pt x="9855200" y="0"/>
                  </a:moveTo>
                  <a:lnTo>
                    <a:pt x="0" y="0"/>
                  </a:lnTo>
                  <a:lnTo>
                    <a:pt x="0" y="369992"/>
                  </a:lnTo>
                  <a:lnTo>
                    <a:pt x="9855200" y="369992"/>
                  </a:lnTo>
                  <a:lnTo>
                    <a:pt x="9855200" y="0"/>
                  </a:lnTo>
                  <a:close/>
                </a:path>
              </a:pathLst>
            </a:custGeom>
            <a:solidFill>
              <a:srgbClr val="28903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92327" y="6396227"/>
              <a:ext cx="2078736" cy="10668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486215" y="2439057"/>
              <a:ext cx="292100" cy="279400"/>
            </a:xfrm>
            <a:prstGeom prst="rect">
              <a:avLst/>
            </a:prstGeom>
          </p:spPr>
        </p:pic>
      </p:grpSp>
      <p:sp>
        <p:nvSpPr>
          <p:cNvPr id="7" name="object 7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78156" rIns="0" bIns="0" rtlCol="0">
            <a:spAutoFit/>
          </a:bodyPr>
          <a:lstStyle/>
          <a:p>
            <a:pPr marL="567690">
              <a:lnSpc>
                <a:spcPct val="100000"/>
              </a:lnSpc>
              <a:spcBef>
                <a:spcPts val="105"/>
              </a:spcBef>
            </a:pPr>
            <a:r>
              <a:rPr b="0" dirty="0">
                <a:latin typeface="Calibri"/>
                <a:cs typeface="Calibri"/>
              </a:rPr>
              <a:t>The</a:t>
            </a:r>
            <a:r>
              <a:rPr b="0" spc="-120" dirty="0">
                <a:latin typeface="Calibri"/>
                <a:cs typeface="Calibri"/>
              </a:rPr>
              <a:t> </a:t>
            </a:r>
            <a:r>
              <a:rPr b="0" spc="-10" dirty="0">
                <a:latin typeface="Calibri"/>
                <a:cs typeface="Calibri"/>
              </a:rPr>
              <a:t>Challenge:</a:t>
            </a:r>
            <a:r>
              <a:rPr b="0" spc="-110" dirty="0">
                <a:latin typeface="Calibri"/>
                <a:cs typeface="Calibri"/>
              </a:rPr>
              <a:t> </a:t>
            </a:r>
            <a:r>
              <a:rPr b="0" spc="-10" dirty="0">
                <a:latin typeface="Calibri"/>
                <a:cs typeface="Calibri"/>
              </a:rPr>
              <a:t>Revenue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9651085" y="6275712"/>
            <a:ext cx="78105" cy="1568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215"/>
              </a:lnSpc>
            </a:pPr>
            <a:r>
              <a:rPr sz="1100" spc="-50" dirty="0">
                <a:solidFill>
                  <a:srgbClr val="595959"/>
                </a:solidFill>
                <a:latin typeface="Arial"/>
                <a:cs typeface="Arial"/>
              </a:rPr>
              <a:t>5</a:t>
            </a:r>
            <a:endParaRPr sz="1100">
              <a:latin typeface="Arial"/>
              <a:cs typeface="Arial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6350" rIns="0" bIns="0" rtlCol="0">
            <a:spAutoFit/>
          </a:bodyPr>
          <a:lstStyle/>
          <a:p>
            <a:pPr marL="381635">
              <a:lnSpc>
                <a:spcPct val="100000"/>
              </a:lnSpc>
              <a:spcBef>
                <a:spcPts val="50"/>
              </a:spcBef>
            </a:pPr>
            <a:fld id="{81D60167-4931-47E6-BA6A-407CBD079E47}" type="slidenum">
              <a:rPr sz="1000" spc="-50" dirty="0">
                <a:solidFill>
                  <a:srgbClr val="888888"/>
                </a:solidFill>
              </a:rPr>
              <a:t>5</a:t>
            </a:fld>
            <a:endParaRPr sz="1000"/>
          </a:p>
        </p:txBody>
      </p:sp>
      <p:sp>
        <p:nvSpPr>
          <p:cNvPr id="11" name="object 11"/>
          <p:cNvSpPr txBox="1"/>
          <p:nvPr/>
        </p:nvSpPr>
        <p:spPr>
          <a:xfrm>
            <a:off x="9304824" y="6336083"/>
            <a:ext cx="201295" cy="2578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780"/>
              </a:lnSpc>
            </a:pPr>
            <a:fld id="{81D60167-4931-47E6-BA6A-407CBD079E47}" type="slidenum">
              <a:rPr sz="1500" spc="70" dirty="0">
                <a:solidFill>
                  <a:srgbClr val="FFFFFF"/>
                </a:solidFill>
                <a:latin typeface="Calibri"/>
                <a:cs typeface="Calibri"/>
              </a:rPr>
              <a:t>5</a:t>
            </a:fld>
            <a:endParaRPr sz="15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473515" y="2348551"/>
            <a:ext cx="7638415" cy="2095500"/>
          </a:xfrm>
          <a:prstGeom prst="rect">
            <a:avLst/>
          </a:prstGeom>
        </p:spPr>
        <p:txBody>
          <a:bodyPr vert="horz" wrap="square" lIns="0" tIns="79375" rIns="0" bIns="0" rtlCol="0">
            <a:spAutoFit/>
          </a:bodyPr>
          <a:lstStyle/>
          <a:p>
            <a:pPr marL="365125">
              <a:lnSpc>
                <a:spcPct val="100000"/>
              </a:lnSpc>
              <a:spcBef>
                <a:spcPts val="625"/>
              </a:spcBef>
            </a:pPr>
            <a:r>
              <a:rPr sz="2300" b="1" spc="-25" dirty="0">
                <a:latin typeface="Calibri"/>
                <a:cs typeface="Calibri"/>
              </a:rPr>
              <a:t>REVENUES</a:t>
            </a:r>
            <a:r>
              <a:rPr sz="2300" b="1" spc="-85" dirty="0">
                <a:latin typeface="Calibri"/>
                <a:cs typeface="Calibri"/>
              </a:rPr>
              <a:t> </a:t>
            </a:r>
            <a:r>
              <a:rPr sz="2300" b="1" dirty="0">
                <a:latin typeface="Calibri"/>
                <a:cs typeface="Calibri"/>
              </a:rPr>
              <a:t>ARE</a:t>
            </a:r>
            <a:r>
              <a:rPr sz="2300" b="1" spc="-85" dirty="0">
                <a:latin typeface="Calibri"/>
                <a:cs typeface="Calibri"/>
              </a:rPr>
              <a:t> </a:t>
            </a:r>
            <a:r>
              <a:rPr sz="2300" b="1" spc="-20" dirty="0">
                <a:latin typeface="Calibri"/>
                <a:cs typeface="Calibri"/>
              </a:rPr>
              <a:t>DOWN</a:t>
            </a:r>
            <a:endParaRPr sz="2300">
              <a:latin typeface="Calibri"/>
              <a:cs typeface="Calibri"/>
            </a:endParaRPr>
          </a:p>
          <a:p>
            <a:pPr marL="340995" indent="-328295">
              <a:lnSpc>
                <a:spcPct val="100000"/>
              </a:lnSpc>
              <a:spcBef>
                <a:spcPts val="530"/>
              </a:spcBef>
              <a:buFont typeface="Arial"/>
              <a:buChar char="•"/>
              <a:tabLst>
                <a:tab pos="340995" algn="l"/>
              </a:tabLst>
            </a:pPr>
            <a:r>
              <a:rPr sz="2300" spc="-20" dirty="0">
                <a:latin typeface="Calibri"/>
                <a:cs typeface="Calibri"/>
              </a:rPr>
              <a:t>Declining</a:t>
            </a:r>
            <a:r>
              <a:rPr sz="2300" spc="-90" dirty="0">
                <a:latin typeface="Calibri"/>
                <a:cs typeface="Calibri"/>
              </a:rPr>
              <a:t> </a:t>
            </a:r>
            <a:r>
              <a:rPr sz="2300" spc="-25" dirty="0">
                <a:latin typeface="Calibri"/>
                <a:cs typeface="Calibri"/>
              </a:rPr>
              <a:t>enrollment</a:t>
            </a:r>
            <a:r>
              <a:rPr sz="2300" spc="-75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(34,000</a:t>
            </a:r>
            <a:r>
              <a:rPr sz="2300" spc="-75" dirty="0">
                <a:latin typeface="Calibri"/>
                <a:cs typeface="Calibri"/>
              </a:rPr>
              <a:t> </a:t>
            </a:r>
            <a:r>
              <a:rPr sz="2300" spc="-20" dirty="0">
                <a:latin typeface="Calibri"/>
                <a:cs typeface="Calibri"/>
              </a:rPr>
              <a:t>students</a:t>
            </a:r>
            <a:r>
              <a:rPr sz="2300" spc="-75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vs.</a:t>
            </a:r>
            <a:r>
              <a:rPr sz="2300" spc="-70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37,000+</a:t>
            </a:r>
            <a:r>
              <a:rPr sz="2300" spc="-75" dirty="0">
                <a:latin typeface="Calibri"/>
                <a:cs typeface="Calibri"/>
              </a:rPr>
              <a:t> </a:t>
            </a:r>
            <a:r>
              <a:rPr sz="2300" spc="-10" dirty="0">
                <a:latin typeface="Calibri"/>
                <a:cs typeface="Calibri"/>
              </a:rPr>
              <a:t>historically)</a:t>
            </a:r>
            <a:endParaRPr sz="2300">
              <a:latin typeface="Calibri"/>
              <a:cs typeface="Calibri"/>
            </a:endParaRPr>
          </a:p>
          <a:p>
            <a:pPr marL="340995" indent="-328295">
              <a:lnSpc>
                <a:spcPct val="100000"/>
              </a:lnSpc>
              <a:spcBef>
                <a:spcPts val="455"/>
              </a:spcBef>
              <a:buFont typeface="Arial"/>
              <a:buChar char="•"/>
              <a:tabLst>
                <a:tab pos="340995" algn="l"/>
              </a:tabLst>
            </a:pPr>
            <a:r>
              <a:rPr sz="2300" spc="-10" dirty="0">
                <a:latin typeface="Calibri"/>
                <a:cs typeface="Calibri"/>
              </a:rPr>
              <a:t>Federal</a:t>
            </a:r>
            <a:r>
              <a:rPr sz="2300" spc="-95" dirty="0">
                <a:latin typeface="Calibri"/>
                <a:cs typeface="Calibri"/>
              </a:rPr>
              <a:t> </a:t>
            </a:r>
            <a:r>
              <a:rPr sz="2300" spc="-10" dirty="0">
                <a:latin typeface="Calibri"/>
                <a:cs typeface="Calibri"/>
              </a:rPr>
              <a:t>COVID</a:t>
            </a:r>
            <a:r>
              <a:rPr sz="2300" spc="-100" dirty="0">
                <a:latin typeface="Calibri"/>
                <a:cs typeface="Calibri"/>
              </a:rPr>
              <a:t> </a:t>
            </a:r>
            <a:r>
              <a:rPr sz="2300" spc="-10" dirty="0">
                <a:latin typeface="Calibri"/>
                <a:cs typeface="Calibri"/>
              </a:rPr>
              <a:t>relief</a:t>
            </a:r>
            <a:r>
              <a:rPr sz="2300" spc="-95" dirty="0">
                <a:latin typeface="Calibri"/>
                <a:cs typeface="Calibri"/>
              </a:rPr>
              <a:t> </a:t>
            </a:r>
            <a:r>
              <a:rPr sz="2300" spc="-10" dirty="0">
                <a:latin typeface="Calibri"/>
                <a:cs typeface="Calibri"/>
              </a:rPr>
              <a:t>funds</a:t>
            </a:r>
            <a:r>
              <a:rPr sz="2300" spc="-90" dirty="0">
                <a:latin typeface="Calibri"/>
                <a:cs typeface="Calibri"/>
              </a:rPr>
              <a:t> </a:t>
            </a:r>
            <a:r>
              <a:rPr sz="2300" spc="-10" dirty="0">
                <a:latin typeface="Calibri"/>
                <a:cs typeface="Calibri"/>
              </a:rPr>
              <a:t>expired</a:t>
            </a:r>
            <a:endParaRPr sz="2300">
              <a:latin typeface="Calibri"/>
              <a:cs typeface="Calibri"/>
            </a:endParaRPr>
          </a:p>
          <a:p>
            <a:pPr marL="340995" indent="-328295">
              <a:lnSpc>
                <a:spcPct val="100000"/>
              </a:lnSpc>
              <a:spcBef>
                <a:spcPts val="530"/>
              </a:spcBef>
              <a:buFont typeface="Arial"/>
              <a:buChar char="•"/>
              <a:tabLst>
                <a:tab pos="340995" algn="l"/>
              </a:tabLst>
            </a:pPr>
            <a:r>
              <a:rPr sz="2300" spc="-40" dirty="0">
                <a:latin typeface="Calibri"/>
                <a:cs typeface="Calibri"/>
              </a:rPr>
              <a:t>One-</a:t>
            </a:r>
            <a:r>
              <a:rPr sz="2300" spc="-10" dirty="0">
                <a:latin typeface="Calibri"/>
                <a:cs typeface="Calibri"/>
              </a:rPr>
              <a:t>time</a:t>
            </a:r>
            <a:r>
              <a:rPr sz="2300" spc="-80" dirty="0">
                <a:latin typeface="Calibri"/>
                <a:cs typeface="Calibri"/>
              </a:rPr>
              <a:t> </a:t>
            </a:r>
            <a:r>
              <a:rPr sz="2300" spc="-10" dirty="0">
                <a:latin typeface="Calibri"/>
                <a:cs typeface="Calibri"/>
              </a:rPr>
              <a:t>grants</a:t>
            </a:r>
            <a:r>
              <a:rPr sz="2300" spc="-70" dirty="0">
                <a:latin typeface="Calibri"/>
                <a:cs typeface="Calibri"/>
              </a:rPr>
              <a:t> </a:t>
            </a:r>
            <a:r>
              <a:rPr sz="2300" spc="-10" dirty="0">
                <a:latin typeface="Calibri"/>
                <a:cs typeface="Calibri"/>
              </a:rPr>
              <a:t>sunsetting</a:t>
            </a:r>
            <a:endParaRPr sz="2300">
              <a:latin typeface="Calibri"/>
              <a:cs typeface="Calibri"/>
            </a:endParaRPr>
          </a:p>
          <a:p>
            <a:pPr marL="340995" indent="-328295">
              <a:lnSpc>
                <a:spcPct val="100000"/>
              </a:lnSpc>
              <a:spcBef>
                <a:spcPts val="455"/>
              </a:spcBef>
              <a:buFont typeface="Arial"/>
              <a:buChar char="•"/>
              <a:tabLst>
                <a:tab pos="340995" algn="l"/>
              </a:tabLst>
            </a:pPr>
            <a:r>
              <a:rPr sz="2300" spc="-10" dirty="0">
                <a:latin typeface="Calibri"/>
                <a:cs typeface="Calibri"/>
              </a:rPr>
              <a:t>Federal</a:t>
            </a:r>
            <a:r>
              <a:rPr sz="2300" spc="-114" dirty="0">
                <a:latin typeface="Calibri"/>
                <a:cs typeface="Calibri"/>
              </a:rPr>
              <a:t> </a:t>
            </a:r>
            <a:r>
              <a:rPr sz="2300" spc="-10" dirty="0">
                <a:latin typeface="Calibri"/>
                <a:cs typeface="Calibri"/>
              </a:rPr>
              <a:t>uncertainties</a:t>
            </a:r>
            <a:endParaRPr sz="23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01600" y="1104900"/>
            <a:ext cx="9855200" cy="5549900"/>
            <a:chOff x="101600" y="1104900"/>
            <a:chExt cx="9855200" cy="55499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1600" y="1104900"/>
              <a:ext cx="1267968" cy="554990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101600" y="6284807"/>
              <a:ext cx="9855200" cy="370205"/>
            </a:xfrm>
            <a:custGeom>
              <a:avLst/>
              <a:gdLst/>
              <a:ahLst/>
              <a:cxnLst/>
              <a:rect l="l" t="t" r="r" b="b"/>
              <a:pathLst>
                <a:path w="9855200" h="370204">
                  <a:moveTo>
                    <a:pt x="9855200" y="0"/>
                  </a:moveTo>
                  <a:lnTo>
                    <a:pt x="0" y="0"/>
                  </a:lnTo>
                  <a:lnTo>
                    <a:pt x="0" y="369992"/>
                  </a:lnTo>
                  <a:lnTo>
                    <a:pt x="9855200" y="369992"/>
                  </a:lnTo>
                  <a:lnTo>
                    <a:pt x="9855200" y="0"/>
                  </a:lnTo>
                  <a:close/>
                </a:path>
              </a:pathLst>
            </a:custGeom>
            <a:solidFill>
              <a:srgbClr val="28903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92327" y="6396227"/>
              <a:ext cx="2078736" cy="10668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486215" y="2439057"/>
              <a:ext cx="292100" cy="279400"/>
            </a:xfrm>
            <a:prstGeom prst="rect">
              <a:avLst/>
            </a:prstGeom>
          </p:spPr>
        </p:pic>
      </p:grpSp>
      <p:sp>
        <p:nvSpPr>
          <p:cNvPr id="7" name="object 7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78156" rIns="0" bIns="0" rtlCol="0">
            <a:spAutoFit/>
          </a:bodyPr>
          <a:lstStyle/>
          <a:p>
            <a:pPr marL="567690">
              <a:lnSpc>
                <a:spcPct val="100000"/>
              </a:lnSpc>
              <a:spcBef>
                <a:spcPts val="105"/>
              </a:spcBef>
            </a:pPr>
            <a:r>
              <a:rPr b="0" dirty="0">
                <a:latin typeface="Calibri"/>
                <a:cs typeface="Calibri"/>
              </a:rPr>
              <a:t>The</a:t>
            </a:r>
            <a:r>
              <a:rPr b="0" spc="-90" dirty="0">
                <a:latin typeface="Calibri"/>
                <a:cs typeface="Calibri"/>
              </a:rPr>
              <a:t> </a:t>
            </a:r>
            <a:r>
              <a:rPr b="0" spc="-20" dirty="0">
                <a:latin typeface="Calibri"/>
                <a:cs typeface="Calibri"/>
              </a:rPr>
              <a:t>Challenge:</a:t>
            </a:r>
            <a:r>
              <a:rPr b="0" spc="-85" dirty="0">
                <a:latin typeface="Calibri"/>
                <a:cs typeface="Calibri"/>
              </a:rPr>
              <a:t> </a:t>
            </a:r>
            <a:r>
              <a:rPr b="0" spc="-10" dirty="0">
                <a:latin typeface="Calibri"/>
                <a:cs typeface="Calibri"/>
              </a:rPr>
              <a:t>Costs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9651085" y="6275712"/>
            <a:ext cx="78105" cy="1568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215"/>
              </a:lnSpc>
            </a:pPr>
            <a:r>
              <a:rPr sz="1100" spc="-50" dirty="0">
                <a:solidFill>
                  <a:srgbClr val="595959"/>
                </a:solidFill>
                <a:latin typeface="Arial"/>
                <a:cs typeface="Arial"/>
              </a:rPr>
              <a:t>5</a:t>
            </a:r>
            <a:endParaRPr sz="1100">
              <a:latin typeface="Arial"/>
              <a:cs typeface="Arial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6350" rIns="0" bIns="0" rtlCol="0">
            <a:spAutoFit/>
          </a:bodyPr>
          <a:lstStyle/>
          <a:p>
            <a:pPr marL="381635">
              <a:lnSpc>
                <a:spcPct val="100000"/>
              </a:lnSpc>
              <a:spcBef>
                <a:spcPts val="50"/>
              </a:spcBef>
            </a:pPr>
            <a:fld id="{81D60167-4931-47E6-BA6A-407CBD079E47}" type="slidenum">
              <a:rPr sz="1000" spc="-50" dirty="0">
                <a:solidFill>
                  <a:srgbClr val="888888"/>
                </a:solidFill>
              </a:rPr>
              <a:t>6</a:t>
            </a:fld>
            <a:endParaRPr sz="1000"/>
          </a:p>
        </p:txBody>
      </p:sp>
      <p:sp>
        <p:nvSpPr>
          <p:cNvPr id="11" name="object 11"/>
          <p:cNvSpPr txBox="1"/>
          <p:nvPr/>
        </p:nvSpPr>
        <p:spPr>
          <a:xfrm>
            <a:off x="9304824" y="6336083"/>
            <a:ext cx="201295" cy="2578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780"/>
              </a:lnSpc>
            </a:pPr>
            <a:fld id="{81D60167-4931-47E6-BA6A-407CBD079E47}" type="slidenum">
              <a:rPr sz="1500" spc="70" dirty="0">
                <a:solidFill>
                  <a:srgbClr val="FFFFFF"/>
                </a:solidFill>
                <a:latin typeface="Calibri"/>
                <a:cs typeface="Calibri"/>
              </a:rPr>
              <a:t>6</a:t>
            </a:fld>
            <a:endParaRPr sz="15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473515" y="2348551"/>
            <a:ext cx="7527925" cy="2095500"/>
          </a:xfrm>
          <a:prstGeom prst="rect">
            <a:avLst/>
          </a:prstGeom>
        </p:spPr>
        <p:txBody>
          <a:bodyPr vert="horz" wrap="square" lIns="0" tIns="79375" rIns="0" bIns="0" rtlCol="0">
            <a:spAutoFit/>
          </a:bodyPr>
          <a:lstStyle/>
          <a:p>
            <a:pPr marL="365125">
              <a:lnSpc>
                <a:spcPct val="100000"/>
              </a:lnSpc>
              <a:spcBef>
                <a:spcPts val="625"/>
              </a:spcBef>
            </a:pPr>
            <a:r>
              <a:rPr sz="2300" b="1" spc="-10" dirty="0">
                <a:latin typeface="Calibri"/>
                <a:cs typeface="Calibri"/>
              </a:rPr>
              <a:t>COSTS</a:t>
            </a:r>
            <a:r>
              <a:rPr sz="2300" b="1" spc="-85" dirty="0">
                <a:latin typeface="Calibri"/>
                <a:cs typeface="Calibri"/>
              </a:rPr>
              <a:t> </a:t>
            </a:r>
            <a:r>
              <a:rPr sz="2300" b="1" dirty="0">
                <a:latin typeface="Calibri"/>
                <a:cs typeface="Calibri"/>
              </a:rPr>
              <a:t>ARE</a:t>
            </a:r>
            <a:r>
              <a:rPr sz="2300" b="1" spc="-80" dirty="0">
                <a:latin typeface="Calibri"/>
                <a:cs typeface="Calibri"/>
              </a:rPr>
              <a:t> </a:t>
            </a:r>
            <a:r>
              <a:rPr sz="2300" b="1" spc="-10" dirty="0">
                <a:latin typeface="Calibri"/>
                <a:cs typeface="Calibri"/>
              </a:rPr>
              <a:t>RISING</a:t>
            </a:r>
            <a:endParaRPr sz="2300">
              <a:latin typeface="Calibri"/>
              <a:cs typeface="Calibri"/>
            </a:endParaRPr>
          </a:p>
          <a:p>
            <a:pPr marL="340995" indent="-328295">
              <a:lnSpc>
                <a:spcPct val="100000"/>
              </a:lnSpc>
              <a:spcBef>
                <a:spcPts val="530"/>
              </a:spcBef>
              <a:buFont typeface="Arial"/>
              <a:buChar char="•"/>
              <a:tabLst>
                <a:tab pos="340995" algn="l"/>
              </a:tabLst>
            </a:pPr>
            <a:r>
              <a:rPr sz="2300" spc="-10" dirty="0">
                <a:latin typeface="Calibri"/>
                <a:cs typeface="Calibri"/>
              </a:rPr>
              <a:t>Health</a:t>
            </a:r>
            <a:r>
              <a:rPr sz="2300" spc="-65" dirty="0">
                <a:latin typeface="Calibri"/>
                <a:cs typeface="Calibri"/>
              </a:rPr>
              <a:t> </a:t>
            </a:r>
            <a:r>
              <a:rPr sz="2300" spc="-20" dirty="0">
                <a:latin typeface="Calibri"/>
                <a:cs typeface="Calibri"/>
              </a:rPr>
              <a:t>insurance</a:t>
            </a:r>
            <a:r>
              <a:rPr sz="2300" spc="-70" dirty="0">
                <a:latin typeface="Calibri"/>
                <a:cs typeface="Calibri"/>
              </a:rPr>
              <a:t> </a:t>
            </a:r>
            <a:r>
              <a:rPr sz="2300" spc="-25" dirty="0">
                <a:latin typeface="Calibri"/>
                <a:cs typeface="Calibri"/>
              </a:rPr>
              <a:t>premiums</a:t>
            </a:r>
            <a:r>
              <a:rPr sz="2300" spc="-50" dirty="0">
                <a:latin typeface="Calibri"/>
                <a:cs typeface="Calibri"/>
              </a:rPr>
              <a:t> </a:t>
            </a:r>
            <a:r>
              <a:rPr sz="2300" spc="-20" dirty="0">
                <a:latin typeface="Calibri"/>
                <a:cs typeface="Calibri"/>
              </a:rPr>
              <a:t>increasing</a:t>
            </a:r>
            <a:r>
              <a:rPr sz="2300" spc="-70" dirty="0">
                <a:latin typeface="Calibri"/>
                <a:cs typeface="Calibri"/>
              </a:rPr>
              <a:t> </a:t>
            </a:r>
            <a:r>
              <a:rPr sz="2300" spc="-20" dirty="0">
                <a:latin typeface="Calibri"/>
                <a:cs typeface="Calibri"/>
              </a:rPr>
              <a:t>8-</a:t>
            </a:r>
            <a:r>
              <a:rPr sz="2300" dirty="0">
                <a:latin typeface="Calibri"/>
                <a:cs typeface="Calibri"/>
              </a:rPr>
              <a:t>10%</a:t>
            </a:r>
            <a:r>
              <a:rPr sz="2300" spc="-70" dirty="0">
                <a:latin typeface="Calibri"/>
                <a:cs typeface="Calibri"/>
              </a:rPr>
              <a:t> </a:t>
            </a:r>
            <a:r>
              <a:rPr sz="2300" spc="-10" dirty="0">
                <a:latin typeface="Calibri"/>
                <a:cs typeface="Calibri"/>
              </a:rPr>
              <a:t>annually</a:t>
            </a:r>
            <a:endParaRPr sz="2300">
              <a:latin typeface="Calibri"/>
              <a:cs typeface="Calibri"/>
            </a:endParaRPr>
          </a:p>
          <a:p>
            <a:pPr marL="340995" indent="-328295">
              <a:lnSpc>
                <a:spcPct val="100000"/>
              </a:lnSpc>
              <a:spcBef>
                <a:spcPts val="455"/>
              </a:spcBef>
              <a:buFont typeface="Arial"/>
              <a:buChar char="•"/>
              <a:tabLst>
                <a:tab pos="340995" algn="l"/>
              </a:tabLst>
            </a:pPr>
            <a:r>
              <a:rPr sz="2300" spc="-10" dirty="0">
                <a:latin typeface="Calibri"/>
                <a:cs typeface="Calibri"/>
              </a:rPr>
              <a:t>Aging</a:t>
            </a:r>
            <a:r>
              <a:rPr sz="2300" spc="-90" dirty="0">
                <a:latin typeface="Calibri"/>
                <a:cs typeface="Calibri"/>
              </a:rPr>
              <a:t> </a:t>
            </a:r>
            <a:r>
              <a:rPr sz="2300" spc="-10" dirty="0">
                <a:latin typeface="Calibri"/>
                <a:cs typeface="Calibri"/>
              </a:rPr>
              <a:t>facilities</a:t>
            </a:r>
            <a:r>
              <a:rPr sz="2300" spc="-75" dirty="0">
                <a:latin typeface="Calibri"/>
                <a:cs typeface="Calibri"/>
              </a:rPr>
              <a:t> </a:t>
            </a:r>
            <a:r>
              <a:rPr sz="2300" spc="-20" dirty="0">
                <a:latin typeface="Calibri"/>
                <a:cs typeface="Calibri"/>
              </a:rPr>
              <a:t>requiring</a:t>
            </a:r>
            <a:r>
              <a:rPr sz="2300" spc="-90" dirty="0">
                <a:latin typeface="Calibri"/>
                <a:cs typeface="Calibri"/>
              </a:rPr>
              <a:t> </a:t>
            </a:r>
            <a:r>
              <a:rPr sz="2300" spc="-25" dirty="0">
                <a:latin typeface="Calibri"/>
                <a:cs typeface="Calibri"/>
              </a:rPr>
              <a:t>emergency</a:t>
            </a:r>
            <a:r>
              <a:rPr sz="2300" spc="-85" dirty="0">
                <a:latin typeface="Calibri"/>
                <a:cs typeface="Calibri"/>
              </a:rPr>
              <a:t> </a:t>
            </a:r>
            <a:r>
              <a:rPr sz="2300" spc="-10" dirty="0">
                <a:latin typeface="Calibri"/>
                <a:cs typeface="Calibri"/>
              </a:rPr>
              <a:t>repairs</a:t>
            </a:r>
            <a:endParaRPr sz="2300">
              <a:latin typeface="Calibri"/>
              <a:cs typeface="Calibri"/>
            </a:endParaRPr>
          </a:p>
          <a:p>
            <a:pPr marL="340995" indent="-328295">
              <a:lnSpc>
                <a:spcPct val="100000"/>
              </a:lnSpc>
              <a:spcBef>
                <a:spcPts val="530"/>
              </a:spcBef>
              <a:buFont typeface="Arial"/>
              <a:buChar char="•"/>
              <a:tabLst>
                <a:tab pos="340995" algn="l"/>
              </a:tabLst>
            </a:pPr>
            <a:r>
              <a:rPr sz="2300" spc="-20" dirty="0">
                <a:latin typeface="Calibri"/>
                <a:cs typeface="Calibri"/>
              </a:rPr>
              <a:t>Education</a:t>
            </a:r>
            <a:r>
              <a:rPr sz="2300" spc="-90" dirty="0">
                <a:latin typeface="Calibri"/>
                <a:cs typeface="Calibri"/>
              </a:rPr>
              <a:t> </a:t>
            </a:r>
            <a:r>
              <a:rPr sz="2300" spc="-10" dirty="0">
                <a:latin typeface="Calibri"/>
                <a:cs typeface="Calibri"/>
              </a:rPr>
              <a:t>costs</a:t>
            </a:r>
            <a:r>
              <a:rPr sz="2300" spc="-80" dirty="0">
                <a:latin typeface="Calibri"/>
                <a:cs typeface="Calibri"/>
              </a:rPr>
              <a:t> </a:t>
            </a:r>
            <a:r>
              <a:rPr sz="2300" spc="-20" dirty="0">
                <a:latin typeface="Calibri"/>
                <a:cs typeface="Calibri"/>
              </a:rPr>
              <a:t>growing</a:t>
            </a:r>
            <a:r>
              <a:rPr sz="2300" spc="-95" dirty="0">
                <a:latin typeface="Calibri"/>
                <a:cs typeface="Calibri"/>
              </a:rPr>
              <a:t> </a:t>
            </a:r>
            <a:r>
              <a:rPr sz="2300" spc="-10" dirty="0">
                <a:latin typeface="Calibri"/>
                <a:cs typeface="Calibri"/>
              </a:rPr>
              <a:t>faster</a:t>
            </a:r>
            <a:r>
              <a:rPr sz="2300" spc="-80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than</a:t>
            </a:r>
            <a:r>
              <a:rPr sz="2300" spc="-85" dirty="0">
                <a:latin typeface="Calibri"/>
                <a:cs typeface="Calibri"/>
              </a:rPr>
              <a:t> </a:t>
            </a:r>
            <a:r>
              <a:rPr sz="2300" spc="-10" dirty="0">
                <a:latin typeface="Calibri"/>
                <a:cs typeface="Calibri"/>
              </a:rPr>
              <a:t>enrollment</a:t>
            </a:r>
            <a:endParaRPr sz="2300">
              <a:latin typeface="Calibri"/>
              <a:cs typeface="Calibri"/>
            </a:endParaRPr>
          </a:p>
          <a:p>
            <a:pPr marL="340995" indent="-328295">
              <a:lnSpc>
                <a:spcPct val="100000"/>
              </a:lnSpc>
              <a:spcBef>
                <a:spcPts val="455"/>
              </a:spcBef>
              <a:buFont typeface="Arial"/>
              <a:buChar char="•"/>
              <a:tabLst>
                <a:tab pos="340995" algn="l"/>
              </a:tabLst>
            </a:pPr>
            <a:r>
              <a:rPr sz="2300" spc="-20" dirty="0">
                <a:latin typeface="Calibri"/>
                <a:cs typeface="Calibri"/>
              </a:rPr>
              <a:t>Pension</a:t>
            </a:r>
            <a:r>
              <a:rPr sz="2300" spc="-65" dirty="0">
                <a:latin typeface="Calibri"/>
                <a:cs typeface="Calibri"/>
              </a:rPr>
              <a:t> </a:t>
            </a:r>
            <a:r>
              <a:rPr sz="2300" spc="-20" dirty="0">
                <a:latin typeface="Calibri"/>
                <a:cs typeface="Calibri"/>
              </a:rPr>
              <a:t>contributions</a:t>
            </a:r>
            <a:r>
              <a:rPr sz="2300" spc="-60" dirty="0">
                <a:latin typeface="Calibri"/>
                <a:cs typeface="Calibri"/>
              </a:rPr>
              <a:t> </a:t>
            </a:r>
            <a:r>
              <a:rPr sz="2300" spc="-25" dirty="0">
                <a:latin typeface="Calibri"/>
                <a:cs typeface="Calibri"/>
              </a:rPr>
              <a:t>(CalSTRS/CalPERS)</a:t>
            </a:r>
            <a:r>
              <a:rPr sz="2300" spc="-55" dirty="0">
                <a:latin typeface="Calibri"/>
                <a:cs typeface="Calibri"/>
              </a:rPr>
              <a:t> </a:t>
            </a:r>
            <a:r>
              <a:rPr sz="2300" spc="-20" dirty="0">
                <a:latin typeface="Calibri"/>
                <a:cs typeface="Calibri"/>
              </a:rPr>
              <a:t>mandated</a:t>
            </a:r>
            <a:r>
              <a:rPr sz="2300" spc="-50" dirty="0">
                <a:latin typeface="Calibri"/>
                <a:cs typeface="Calibri"/>
              </a:rPr>
              <a:t> </a:t>
            </a:r>
            <a:r>
              <a:rPr sz="2300" spc="-10" dirty="0">
                <a:latin typeface="Calibri"/>
                <a:cs typeface="Calibri"/>
              </a:rPr>
              <a:t>increases</a:t>
            </a:r>
            <a:endParaRPr sz="23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01600" y="1104900"/>
            <a:ext cx="9855200" cy="5549900"/>
            <a:chOff x="101600" y="1104900"/>
            <a:chExt cx="9855200" cy="55499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1600" y="1104900"/>
              <a:ext cx="1267968" cy="554990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101600" y="6284807"/>
              <a:ext cx="9855200" cy="370205"/>
            </a:xfrm>
            <a:custGeom>
              <a:avLst/>
              <a:gdLst/>
              <a:ahLst/>
              <a:cxnLst/>
              <a:rect l="l" t="t" r="r" b="b"/>
              <a:pathLst>
                <a:path w="9855200" h="370204">
                  <a:moveTo>
                    <a:pt x="9855200" y="0"/>
                  </a:moveTo>
                  <a:lnTo>
                    <a:pt x="0" y="0"/>
                  </a:lnTo>
                  <a:lnTo>
                    <a:pt x="0" y="369992"/>
                  </a:lnTo>
                  <a:lnTo>
                    <a:pt x="9855200" y="369992"/>
                  </a:lnTo>
                  <a:lnTo>
                    <a:pt x="9855200" y="0"/>
                  </a:lnTo>
                  <a:close/>
                </a:path>
              </a:pathLst>
            </a:custGeom>
            <a:solidFill>
              <a:srgbClr val="28903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92327" y="6396227"/>
              <a:ext cx="2078736" cy="10668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486215" y="2446747"/>
              <a:ext cx="292100" cy="259238"/>
            </a:xfrm>
            <a:prstGeom prst="rect">
              <a:avLst/>
            </a:prstGeom>
          </p:spPr>
        </p:pic>
      </p:grpSp>
      <p:sp>
        <p:nvSpPr>
          <p:cNvPr id="7" name="object 7" descr="$PPTXTitle"/>
          <p:cNvSpPr txBox="1">
            <a:spLocks noGrp="1"/>
          </p:cNvSpPr>
          <p:nvPr>
            <p:ph type="title"/>
          </p:nvPr>
        </p:nvSpPr>
        <p:spPr>
          <a:xfrm>
            <a:off x="1432450" y="1573260"/>
            <a:ext cx="2616200" cy="574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b="0" dirty="0">
                <a:latin typeface="Calibri"/>
                <a:cs typeface="Calibri"/>
              </a:rPr>
              <a:t>The</a:t>
            </a:r>
            <a:r>
              <a:rPr b="0" spc="-75" dirty="0">
                <a:latin typeface="Calibri"/>
                <a:cs typeface="Calibri"/>
              </a:rPr>
              <a:t> </a:t>
            </a:r>
            <a:r>
              <a:rPr b="0" spc="-10" dirty="0">
                <a:latin typeface="Calibri"/>
                <a:cs typeface="Calibri"/>
              </a:rPr>
              <a:t>Challenge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9651085" y="6275712"/>
            <a:ext cx="78105" cy="1568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215"/>
              </a:lnSpc>
            </a:pPr>
            <a:r>
              <a:rPr sz="1100" spc="-50" dirty="0">
                <a:solidFill>
                  <a:srgbClr val="595959"/>
                </a:solidFill>
                <a:latin typeface="Arial"/>
                <a:cs typeface="Arial"/>
              </a:rPr>
              <a:t>5</a:t>
            </a:r>
            <a:endParaRPr sz="1100">
              <a:latin typeface="Arial"/>
              <a:cs typeface="Arial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6350" rIns="0" bIns="0" rtlCol="0">
            <a:spAutoFit/>
          </a:bodyPr>
          <a:lstStyle/>
          <a:p>
            <a:pPr marL="381635">
              <a:lnSpc>
                <a:spcPct val="100000"/>
              </a:lnSpc>
              <a:spcBef>
                <a:spcPts val="50"/>
              </a:spcBef>
            </a:pPr>
            <a:fld id="{81D60167-4931-47E6-BA6A-407CBD079E47}" type="slidenum">
              <a:rPr sz="1000" spc="-50" dirty="0">
                <a:solidFill>
                  <a:srgbClr val="888888"/>
                </a:solidFill>
              </a:rPr>
              <a:t>7</a:t>
            </a:fld>
            <a:endParaRPr sz="1000"/>
          </a:p>
        </p:txBody>
      </p:sp>
      <p:sp>
        <p:nvSpPr>
          <p:cNvPr id="11" name="object 11"/>
          <p:cNvSpPr txBox="1"/>
          <p:nvPr/>
        </p:nvSpPr>
        <p:spPr>
          <a:xfrm>
            <a:off x="9304824" y="6336083"/>
            <a:ext cx="201295" cy="2578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780"/>
              </a:lnSpc>
            </a:pPr>
            <a:fld id="{81D60167-4931-47E6-BA6A-407CBD079E47}" type="slidenum">
              <a:rPr sz="1500" spc="70" dirty="0">
                <a:solidFill>
                  <a:srgbClr val="FFFFFF"/>
                </a:solidFill>
                <a:latin typeface="Calibri"/>
                <a:cs typeface="Calibri"/>
              </a:rPr>
              <a:t>7</a:t>
            </a:fld>
            <a:endParaRPr sz="15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473515" y="2348551"/>
            <a:ext cx="7901940" cy="1586230"/>
          </a:xfrm>
          <a:prstGeom prst="rect">
            <a:avLst/>
          </a:prstGeom>
        </p:spPr>
        <p:txBody>
          <a:bodyPr vert="horz" wrap="square" lIns="0" tIns="79375" rIns="0" bIns="0" rtlCol="0">
            <a:spAutoFit/>
          </a:bodyPr>
          <a:lstStyle/>
          <a:p>
            <a:pPr marL="365125">
              <a:lnSpc>
                <a:spcPct val="100000"/>
              </a:lnSpc>
              <a:spcBef>
                <a:spcPts val="625"/>
              </a:spcBef>
            </a:pPr>
            <a:r>
              <a:rPr sz="2300" b="1" dirty="0">
                <a:latin typeface="Calibri"/>
                <a:cs typeface="Calibri"/>
              </a:rPr>
              <a:t>THE</a:t>
            </a:r>
            <a:r>
              <a:rPr sz="2300" b="1" spc="-75" dirty="0">
                <a:latin typeface="Calibri"/>
                <a:cs typeface="Calibri"/>
              </a:rPr>
              <a:t> </a:t>
            </a:r>
            <a:r>
              <a:rPr sz="2300" b="1" spc="-20" dirty="0">
                <a:latin typeface="Calibri"/>
                <a:cs typeface="Calibri"/>
              </a:rPr>
              <a:t>RESULT:</a:t>
            </a:r>
            <a:r>
              <a:rPr sz="2300" b="1" spc="-55" dirty="0">
                <a:latin typeface="Calibri"/>
                <a:cs typeface="Calibri"/>
              </a:rPr>
              <a:t> </a:t>
            </a:r>
            <a:r>
              <a:rPr sz="2300" b="1" spc="-25" dirty="0">
                <a:latin typeface="Calibri"/>
                <a:cs typeface="Calibri"/>
              </a:rPr>
              <a:t>STRUCTURAL</a:t>
            </a:r>
            <a:r>
              <a:rPr sz="2300" b="1" spc="-65" dirty="0">
                <a:latin typeface="Calibri"/>
                <a:cs typeface="Calibri"/>
              </a:rPr>
              <a:t> </a:t>
            </a:r>
            <a:r>
              <a:rPr sz="2300" b="1" spc="-10" dirty="0">
                <a:latin typeface="Calibri"/>
                <a:cs typeface="Calibri"/>
              </a:rPr>
              <a:t>DEFICIT</a:t>
            </a:r>
            <a:endParaRPr sz="2300">
              <a:latin typeface="Calibri"/>
              <a:cs typeface="Calibri"/>
            </a:endParaRPr>
          </a:p>
          <a:p>
            <a:pPr marL="340995" indent="-328295">
              <a:lnSpc>
                <a:spcPct val="100000"/>
              </a:lnSpc>
              <a:spcBef>
                <a:spcPts val="530"/>
              </a:spcBef>
              <a:buFont typeface="Arial"/>
              <a:buChar char="•"/>
              <a:tabLst>
                <a:tab pos="340995" algn="l"/>
              </a:tabLst>
            </a:pPr>
            <a:r>
              <a:rPr sz="2300" b="1" dirty="0">
                <a:latin typeface="Calibri"/>
                <a:cs typeface="Calibri"/>
              </a:rPr>
              <a:t>$100M+</a:t>
            </a:r>
            <a:r>
              <a:rPr sz="2300" b="1" spc="-80" dirty="0">
                <a:latin typeface="Calibri"/>
                <a:cs typeface="Calibri"/>
              </a:rPr>
              <a:t> </a:t>
            </a:r>
            <a:r>
              <a:rPr sz="2300" b="1" dirty="0">
                <a:latin typeface="Calibri"/>
                <a:cs typeface="Calibri"/>
              </a:rPr>
              <a:t>gap</a:t>
            </a:r>
            <a:r>
              <a:rPr sz="2300" b="1" spc="-80" dirty="0">
                <a:latin typeface="Calibri"/>
                <a:cs typeface="Calibri"/>
              </a:rPr>
              <a:t> </a:t>
            </a:r>
            <a:r>
              <a:rPr sz="2300" b="1" spc="-20" dirty="0">
                <a:latin typeface="Calibri"/>
                <a:cs typeface="Calibri"/>
              </a:rPr>
              <a:t>between</a:t>
            </a:r>
            <a:r>
              <a:rPr sz="2300" b="1" spc="-85" dirty="0">
                <a:latin typeface="Calibri"/>
                <a:cs typeface="Calibri"/>
              </a:rPr>
              <a:t> </a:t>
            </a:r>
            <a:r>
              <a:rPr sz="2300" b="1" spc="-20" dirty="0">
                <a:latin typeface="Calibri"/>
                <a:cs typeface="Calibri"/>
              </a:rPr>
              <a:t>ongoing</a:t>
            </a:r>
            <a:r>
              <a:rPr sz="2300" b="1" spc="-80" dirty="0">
                <a:latin typeface="Calibri"/>
                <a:cs typeface="Calibri"/>
              </a:rPr>
              <a:t> </a:t>
            </a:r>
            <a:r>
              <a:rPr sz="2300" b="1" spc="-20" dirty="0">
                <a:latin typeface="Calibri"/>
                <a:cs typeface="Calibri"/>
              </a:rPr>
              <a:t>revenues</a:t>
            </a:r>
            <a:r>
              <a:rPr sz="2300" b="1" spc="-80" dirty="0">
                <a:latin typeface="Calibri"/>
                <a:cs typeface="Calibri"/>
              </a:rPr>
              <a:t> </a:t>
            </a:r>
            <a:r>
              <a:rPr sz="2300" b="1" dirty="0">
                <a:latin typeface="Calibri"/>
                <a:cs typeface="Calibri"/>
              </a:rPr>
              <a:t>and</a:t>
            </a:r>
            <a:r>
              <a:rPr sz="2300" b="1" spc="-85" dirty="0">
                <a:latin typeface="Calibri"/>
                <a:cs typeface="Calibri"/>
              </a:rPr>
              <a:t> </a:t>
            </a:r>
            <a:r>
              <a:rPr sz="2300" b="1" spc="-20" dirty="0">
                <a:latin typeface="Calibri"/>
                <a:cs typeface="Calibri"/>
              </a:rPr>
              <a:t>ongoing</a:t>
            </a:r>
            <a:r>
              <a:rPr sz="2300" b="1" spc="-80" dirty="0">
                <a:latin typeface="Calibri"/>
                <a:cs typeface="Calibri"/>
              </a:rPr>
              <a:t> </a:t>
            </a:r>
            <a:r>
              <a:rPr sz="2300" b="1" spc="-10" dirty="0">
                <a:latin typeface="Calibri"/>
                <a:cs typeface="Calibri"/>
              </a:rPr>
              <a:t>expenses</a:t>
            </a:r>
            <a:endParaRPr sz="2300">
              <a:latin typeface="Calibri"/>
              <a:cs typeface="Calibri"/>
            </a:endParaRPr>
          </a:p>
          <a:p>
            <a:pPr marL="340995" marR="5080" indent="-328930">
              <a:lnSpc>
                <a:spcPts val="2500"/>
              </a:lnSpc>
              <a:spcBef>
                <a:spcPts val="755"/>
              </a:spcBef>
              <a:buFont typeface="Arial"/>
              <a:buChar char="•"/>
              <a:tabLst>
                <a:tab pos="340995" algn="l"/>
              </a:tabLst>
            </a:pPr>
            <a:r>
              <a:rPr sz="2300" dirty="0">
                <a:latin typeface="Calibri"/>
                <a:cs typeface="Calibri"/>
              </a:rPr>
              <a:t>This</a:t>
            </a:r>
            <a:r>
              <a:rPr sz="2300" spc="-75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isn't</a:t>
            </a:r>
            <a:r>
              <a:rPr sz="2300" spc="-70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a</a:t>
            </a:r>
            <a:r>
              <a:rPr sz="2300" spc="-80" dirty="0">
                <a:latin typeface="Calibri"/>
                <a:cs typeface="Calibri"/>
              </a:rPr>
              <a:t> </a:t>
            </a:r>
            <a:r>
              <a:rPr sz="2300" spc="-35" dirty="0">
                <a:latin typeface="Calibri"/>
                <a:cs typeface="Calibri"/>
              </a:rPr>
              <a:t>one-</a:t>
            </a:r>
            <a:r>
              <a:rPr sz="2300" dirty="0">
                <a:latin typeface="Calibri"/>
                <a:cs typeface="Calibri"/>
              </a:rPr>
              <a:t>year</a:t>
            </a:r>
            <a:r>
              <a:rPr sz="2300" spc="-70" dirty="0">
                <a:latin typeface="Calibri"/>
                <a:cs typeface="Calibri"/>
              </a:rPr>
              <a:t> </a:t>
            </a:r>
            <a:r>
              <a:rPr sz="2300" spc="-20" dirty="0">
                <a:latin typeface="Calibri"/>
                <a:cs typeface="Calibri"/>
              </a:rPr>
              <a:t>problem</a:t>
            </a:r>
            <a:r>
              <a:rPr sz="2300" spc="-85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we</a:t>
            </a:r>
            <a:r>
              <a:rPr sz="2300" spc="-80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can</a:t>
            </a:r>
            <a:r>
              <a:rPr sz="2300" spc="-75" dirty="0">
                <a:latin typeface="Calibri"/>
                <a:cs typeface="Calibri"/>
              </a:rPr>
              <a:t> </a:t>
            </a:r>
            <a:r>
              <a:rPr sz="2300" spc="-10" dirty="0">
                <a:latin typeface="Calibri"/>
                <a:cs typeface="Calibri"/>
              </a:rPr>
              <a:t>"wait</a:t>
            </a:r>
            <a:r>
              <a:rPr sz="2300" spc="-70" dirty="0">
                <a:latin typeface="Calibri"/>
                <a:cs typeface="Calibri"/>
              </a:rPr>
              <a:t> </a:t>
            </a:r>
            <a:r>
              <a:rPr sz="2300" spc="-40" dirty="0">
                <a:latin typeface="Calibri"/>
                <a:cs typeface="Calibri"/>
              </a:rPr>
              <a:t>out"—</a:t>
            </a:r>
            <a:r>
              <a:rPr sz="2300" dirty="0">
                <a:latin typeface="Calibri"/>
                <a:cs typeface="Calibri"/>
              </a:rPr>
              <a:t>it's</a:t>
            </a:r>
            <a:r>
              <a:rPr sz="2300" spc="-65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a</a:t>
            </a:r>
            <a:r>
              <a:rPr sz="2300" spc="-80" dirty="0">
                <a:latin typeface="Calibri"/>
                <a:cs typeface="Calibri"/>
              </a:rPr>
              <a:t> </a:t>
            </a:r>
            <a:r>
              <a:rPr sz="2300" spc="-10" dirty="0">
                <a:latin typeface="Calibri"/>
                <a:cs typeface="Calibri"/>
              </a:rPr>
              <a:t>structural </a:t>
            </a:r>
            <a:r>
              <a:rPr sz="2300" spc="-20" dirty="0">
                <a:latin typeface="Calibri"/>
                <a:cs typeface="Calibri"/>
              </a:rPr>
              <a:t>mismatch</a:t>
            </a:r>
            <a:r>
              <a:rPr sz="2300" spc="-50" dirty="0">
                <a:latin typeface="Calibri"/>
                <a:cs typeface="Calibri"/>
              </a:rPr>
              <a:t> </a:t>
            </a:r>
            <a:r>
              <a:rPr sz="2300" spc="-20" dirty="0">
                <a:latin typeface="Calibri"/>
                <a:cs typeface="Calibri"/>
              </a:rPr>
              <a:t>requiring</a:t>
            </a:r>
            <a:r>
              <a:rPr sz="2300" spc="-55" dirty="0">
                <a:latin typeface="Calibri"/>
                <a:cs typeface="Calibri"/>
              </a:rPr>
              <a:t> </a:t>
            </a:r>
            <a:r>
              <a:rPr sz="2300" spc="-25" dirty="0">
                <a:latin typeface="Calibri"/>
                <a:cs typeface="Calibri"/>
              </a:rPr>
              <a:t>comprehensive</a:t>
            </a:r>
            <a:r>
              <a:rPr sz="2300" spc="-55" dirty="0">
                <a:latin typeface="Calibri"/>
                <a:cs typeface="Calibri"/>
              </a:rPr>
              <a:t> </a:t>
            </a:r>
            <a:r>
              <a:rPr sz="2300" spc="-10" dirty="0">
                <a:latin typeface="Calibri"/>
                <a:cs typeface="Calibri"/>
              </a:rPr>
              <a:t>acWon.</a:t>
            </a:r>
            <a:endParaRPr sz="23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426711" y="1104900"/>
            <a:ext cx="4175760" cy="5549900"/>
          </a:xfrm>
          <a:prstGeom prst="rect">
            <a:avLst/>
          </a:prstGeom>
        </p:spPr>
      </p:pic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xfrm>
            <a:off x="185044" y="1755089"/>
            <a:ext cx="4955540" cy="680720"/>
          </a:xfrm>
          <a:prstGeom prst="rect">
            <a:avLst/>
          </a:prstGeom>
          <a:solidFill>
            <a:srgbClr val="268F3B"/>
          </a:solidFill>
        </p:spPr>
        <p:txBody>
          <a:bodyPr vert="horz" wrap="square" lIns="0" tIns="136525" rIns="0" bIns="0" rtlCol="0">
            <a:spAutoFit/>
          </a:bodyPr>
          <a:lstStyle/>
          <a:p>
            <a:pPr marL="267335">
              <a:lnSpc>
                <a:spcPct val="100000"/>
              </a:lnSpc>
              <a:spcBef>
                <a:spcPts val="1075"/>
              </a:spcBef>
              <a:tabLst>
                <a:tab pos="808990" algn="l"/>
              </a:tabLst>
            </a:pPr>
            <a:r>
              <a:rPr sz="2900" spc="-25" dirty="0">
                <a:solidFill>
                  <a:srgbClr val="FFFFFF"/>
                </a:solidFill>
              </a:rPr>
              <a:t>02</a:t>
            </a:r>
            <a:r>
              <a:rPr sz="2900" dirty="0">
                <a:solidFill>
                  <a:srgbClr val="FFFFFF"/>
                </a:solidFill>
              </a:rPr>
              <a:t>	Our</a:t>
            </a:r>
            <a:r>
              <a:rPr sz="2900" spc="-10" dirty="0">
                <a:solidFill>
                  <a:srgbClr val="FFFFFF"/>
                </a:solidFill>
              </a:rPr>
              <a:t> </a:t>
            </a:r>
            <a:r>
              <a:rPr sz="2900" dirty="0">
                <a:solidFill>
                  <a:srgbClr val="FFFFFF"/>
                </a:solidFill>
              </a:rPr>
              <a:t>Response</a:t>
            </a:r>
            <a:r>
              <a:rPr sz="2900" spc="-5" dirty="0">
                <a:solidFill>
                  <a:srgbClr val="FFFFFF"/>
                </a:solidFill>
              </a:rPr>
              <a:t> </a:t>
            </a:r>
            <a:r>
              <a:rPr sz="2900" spc="-10" dirty="0">
                <a:solidFill>
                  <a:srgbClr val="FFFFFF"/>
                </a:solidFill>
              </a:rPr>
              <a:t>(Solutions)</a:t>
            </a:r>
            <a:endParaRPr sz="2900"/>
          </a:p>
        </p:txBody>
      </p:sp>
      <p:sp>
        <p:nvSpPr>
          <p:cNvPr id="4" name="object 4"/>
          <p:cNvSpPr txBox="1"/>
          <p:nvPr/>
        </p:nvSpPr>
        <p:spPr>
          <a:xfrm>
            <a:off x="9128724" y="6311234"/>
            <a:ext cx="90170" cy="180975"/>
          </a:xfrm>
          <a:prstGeom prst="rect">
            <a:avLst/>
          </a:prstGeom>
        </p:spPr>
        <p:txBody>
          <a:bodyPr vert="horz" wrap="square" lIns="0" tIns="635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0"/>
              </a:spcBef>
            </a:pPr>
            <a:r>
              <a:rPr sz="1000" spc="-50" dirty="0">
                <a:solidFill>
                  <a:srgbClr val="888888"/>
                </a:solidFill>
                <a:latin typeface="Calibri"/>
                <a:cs typeface="Calibri"/>
              </a:rPr>
              <a:t>8</a:t>
            </a:r>
            <a:endParaRPr sz="1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654208" y="6275712"/>
            <a:ext cx="78105" cy="1568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215"/>
              </a:lnSpc>
            </a:pPr>
            <a:r>
              <a:rPr sz="1100" spc="-50" dirty="0">
                <a:solidFill>
                  <a:srgbClr val="595959"/>
                </a:solidFill>
                <a:latin typeface="Arial"/>
                <a:cs typeface="Arial"/>
              </a:rPr>
              <a:t>9</a:t>
            </a:r>
            <a:endParaRPr sz="1100">
              <a:latin typeface="Arial"/>
              <a:cs typeface="Arial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01600" y="5742542"/>
            <a:ext cx="9855200" cy="912494"/>
            <a:chOff x="101600" y="5742542"/>
            <a:chExt cx="9855200" cy="912494"/>
          </a:xfrm>
        </p:grpSpPr>
        <p:sp>
          <p:nvSpPr>
            <p:cNvPr id="4" name="object 4"/>
            <p:cNvSpPr/>
            <p:nvPr/>
          </p:nvSpPr>
          <p:spPr>
            <a:xfrm>
              <a:off x="101600" y="6284807"/>
              <a:ext cx="9855200" cy="370205"/>
            </a:xfrm>
            <a:custGeom>
              <a:avLst/>
              <a:gdLst/>
              <a:ahLst/>
              <a:cxnLst/>
              <a:rect l="l" t="t" r="r" b="b"/>
              <a:pathLst>
                <a:path w="9855200" h="370204">
                  <a:moveTo>
                    <a:pt x="9855200" y="0"/>
                  </a:moveTo>
                  <a:lnTo>
                    <a:pt x="0" y="0"/>
                  </a:lnTo>
                  <a:lnTo>
                    <a:pt x="0" y="369992"/>
                  </a:lnTo>
                  <a:lnTo>
                    <a:pt x="9855200" y="369992"/>
                  </a:lnTo>
                  <a:lnTo>
                    <a:pt x="9855200" y="0"/>
                  </a:lnTo>
                  <a:close/>
                </a:path>
              </a:pathLst>
            </a:custGeom>
            <a:solidFill>
              <a:srgbClr val="28903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92327" y="6396227"/>
              <a:ext cx="2307336" cy="118872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049794" y="5742542"/>
              <a:ext cx="8462010" cy="530225"/>
            </a:xfrm>
            <a:custGeom>
              <a:avLst/>
              <a:gdLst/>
              <a:ahLst/>
              <a:cxnLst/>
              <a:rect l="l" t="t" r="r" b="b"/>
              <a:pathLst>
                <a:path w="8462010" h="530225">
                  <a:moveTo>
                    <a:pt x="8461795" y="0"/>
                  </a:moveTo>
                  <a:lnTo>
                    <a:pt x="0" y="0"/>
                  </a:lnTo>
                  <a:lnTo>
                    <a:pt x="0" y="530226"/>
                  </a:lnTo>
                  <a:lnTo>
                    <a:pt x="8461795" y="530226"/>
                  </a:lnTo>
                  <a:lnTo>
                    <a:pt x="846179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 descr="$PPTXTitle"/>
          <p:cNvSpPr txBox="1">
            <a:spLocks noGrp="1"/>
          </p:cNvSpPr>
          <p:nvPr>
            <p:ph type="title"/>
          </p:nvPr>
        </p:nvSpPr>
        <p:spPr>
          <a:xfrm>
            <a:off x="1175562" y="1197486"/>
            <a:ext cx="3598545" cy="4222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600" spc="170" dirty="0">
                <a:latin typeface="Century Gothic"/>
                <a:cs typeface="Century Gothic"/>
              </a:rPr>
              <a:t>The</a:t>
            </a:r>
            <a:r>
              <a:rPr sz="2600" spc="105" dirty="0">
                <a:latin typeface="Century Gothic"/>
                <a:cs typeface="Century Gothic"/>
              </a:rPr>
              <a:t> </a:t>
            </a:r>
            <a:r>
              <a:rPr sz="2600" spc="90" dirty="0">
                <a:latin typeface="Century Gothic"/>
                <a:cs typeface="Century Gothic"/>
              </a:rPr>
              <a:t>Board’s</a:t>
            </a:r>
            <a:r>
              <a:rPr sz="2600" spc="114" dirty="0">
                <a:latin typeface="Century Gothic"/>
                <a:cs typeface="Century Gothic"/>
              </a:rPr>
              <a:t> </a:t>
            </a:r>
            <a:r>
              <a:rPr sz="2600" spc="-10" dirty="0">
                <a:latin typeface="Century Gothic"/>
                <a:cs typeface="Century Gothic"/>
              </a:rPr>
              <a:t>Mandate</a:t>
            </a:r>
            <a:endParaRPr sz="2600">
              <a:latin typeface="Century Gothic"/>
              <a:cs typeface="Century Gothic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9301530" y="6329987"/>
            <a:ext cx="228600" cy="2578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780"/>
              </a:lnSpc>
            </a:pPr>
            <a:fld id="{81D60167-4931-47E6-BA6A-407CBD079E47}" type="slidenum">
              <a:rPr sz="1500" spc="-45" dirty="0">
                <a:solidFill>
                  <a:srgbClr val="FFFFFF"/>
                </a:solidFill>
                <a:latin typeface="Calibri"/>
                <a:cs typeface="Calibri"/>
              </a:rPr>
              <a:t>9</a:t>
            </a:fld>
            <a:endParaRPr sz="15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334663" y="1685086"/>
            <a:ext cx="7734934" cy="77787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600" spc="-25" dirty="0">
                <a:solidFill>
                  <a:srgbClr val="434343"/>
                </a:solidFill>
                <a:latin typeface="Verdana"/>
                <a:cs typeface="Verdana"/>
              </a:rPr>
              <a:t>Resolution</a:t>
            </a:r>
            <a:r>
              <a:rPr sz="1600" spc="-70" dirty="0">
                <a:solidFill>
                  <a:srgbClr val="434343"/>
                </a:solidFill>
                <a:latin typeface="Verdana"/>
                <a:cs typeface="Verdana"/>
              </a:rPr>
              <a:t> </a:t>
            </a:r>
            <a:r>
              <a:rPr sz="1600" dirty="0">
                <a:solidFill>
                  <a:srgbClr val="434343"/>
                </a:solidFill>
                <a:latin typeface="Verdana"/>
                <a:cs typeface="Verdana"/>
              </a:rPr>
              <a:t>No</a:t>
            </a:r>
            <a:r>
              <a:rPr sz="1600" spc="-65" dirty="0">
                <a:solidFill>
                  <a:srgbClr val="434343"/>
                </a:solidFill>
                <a:latin typeface="Verdana"/>
                <a:cs typeface="Verdana"/>
              </a:rPr>
              <a:t> </a:t>
            </a:r>
            <a:r>
              <a:rPr sz="1600" spc="-125" dirty="0">
                <a:solidFill>
                  <a:srgbClr val="434343"/>
                </a:solidFill>
                <a:latin typeface="Verdana"/>
                <a:cs typeface="Verdana"/>
              </a:rPr>
              <a:t>2526-</a:t>
            </a:r>
            <a:r>
              <a:rPr sz="1600" spc="-114" dirty="0">
                <a:solidFill>
                  <a:srgbClr val="434343"/>
                </a:solidFill>
                <a:latin typeface="Verdana"/>
                <a:cs typeface="Verdana"/>
              </a:rPr>
              <a:t>0177A</a:t>
            </a:r>
            <a:r>
              <a:rPr sz="1600" spc="-60" dirty="0">
                <a:solidFill>
                  <a:srgbClr val="434343"/>
                </a:solidFill>
                <a:latin typeface="Verdana"/>
                <a:cs typeface="Verdana"/>
              </a:rPr>
              <a:t> </a:t>
            </a:r>
            <a:r>
              <a:rPr sz="1600" spc="-110" dirty="0">
                <a:solidFill>
                  <a:srgbClr val="434343"/>
                </a:solidFill>
                <a:latin typeface="Verdana"/>
                <a:cs typeface="Verdana"/>
              </a:rPr>
              <a:t>-</a:t>
            </a:r>
            <a:r>
              <a:rPr sz="1600" spc="-65" dirty="0">
                <a:solidFill>
                  <a:srgbClr val="434343"/>
                </a:solidFill>
                <a:latin typeface="Verdana"/>
                <a:cs typeface="Verdana"/>
              </a:rPr>
              <a:t> </a:t>
            </a:r>
            <a:r>
              <a:rPr sz="1600" spc="-60" dirty="0">
                <a:solidFill>
                  <a:srgbClr val="434343"/>
                </a:solidFill>
                <a:latin typeface="Verdana"/>
                <a:cs typeface="Verdana"/>
              </a:rPr>
              <a:t>Dec.</a:t>
            </a:r>
            <a:r>
              <a:rPr sz="1600" spc="-75" dirty="0">
                <a:solidFill>
                  <a:srgbClr val="434343"/>
                </a:solidFill>
                <a:latin typeface="Verdana"/>
                <a:cs typeface="Verdana"/>
              </a:rPr>
              <a:t> </a:t>
            </a:r>
            <a:r>
              <a:rPr sz="1600" spc="-145" dirty="0">
                <a:solidFill>
                  <a:srgbClr val="434343"/>
                </a:solidFill>
                <a:latin typeface="Verdana"/>
                <a:cs typeface="Verdana"/>
              </a:rPr>
              <a:t>10,</a:t>
            </a:r>
            <a:r>
              <a:rPr sz="1600" spc="-65" dirty="0">
                <a:solidFill>
                  <a:srgbClr val="434343"/>
                </a:solidFill>
                <a:latin typeface="Verdana"/>
                <a:cs typeface="Verdana"/>
              </a:rPr>
              <a:t> </a:t>
            </a:r>
            <a:r>
              <a:rPr sz="1600" spc="-114" dirty="0">
                <a:solidFill>
                  <a:srgbClr val="434343"/>
                </a:solidFill>
                <a:latin typeface="Verdana"/>
                <a:cs typeface="Verdana"/>
              </a:rPr>
              <a:t>2025</a:t>
            </a:r>
            <a:r>
              <a:rPr sz="1600" spc="-60" dirty="0">
                <a:solidFill>
                  <a:srgbClr val="434343"/>
                </a:solidFill>
                <a:latin typeface="Verdana"/>
                <a:cs typeface="Verdana"/>
              </a:rPr>
              <a:t> </a:t>
            </a:r>
            <a:r>
              <a:rPr sz="1600" dirty="0">
                <a:solidFill>
                  <a:srgbClr val="434343"/>
                </a:solidFill>
                <a:latin typeface="Verdana"/>
                <a:cs typeface="Verdana"/>
              </a:rPr>
              <a:t>”</a:t>
            </a:r>
            <a:r>
              <a:rPr sz="1600" spc="-65" dirty="0">
                <a:solidFill>
                  <a:srgbClr val="434343"/>
                </a:solidFill>
                <a:latin typeface="Verdana"/>
                <a:cs typeface="Verdana"/>
              </a:rPr>
              <a:t> </a:t>
            </a:r>
            <a:r>
              <a:rPr sz="1700" b="1" i="1" u="heavy" dirty="0">
                <a:solidFill>
                  <a:srgbClr val="0563C1"/>
                </a:solidFill>
                <a:uFill>
                  <a:solidFill>
                    <a:srgbClr val="0563C1"/>
                  </a:solidFill>
                </a:uFill>
                <a:latin typeface="Century Gothic"/>
                <a:cs typeface="Century Gothic"/>
              </a:rPr>
              <a:t>Board</a:t>
            </a:r>
            <a:r>
              <a:rPr sz="1700" b="1" i="1" u="heavy" spc="95" dirty="0">
                <a:solidFill>
                  <a:srgbClr val="0563C1"/>
                </a:solidFill>
                <a:uFill>
                  <a:solidFill>
                    <a:srgbClr val="0563C1"/>
                  </a:solidFill>
                </a:uFill>
                <a:latin typeface="Century Gothic"/>
                <a:cs typeface="Century Gothic"/>
              </a:rPr>
              <a:t> </a:t>
            </a:r>
            <a:r>
              <a:rPr sz="1700" b="1" i="1" u="heavy" spc="-10" dirty="0">
                <a:solidFill>
                  <a:srgbClr val="0563C1"/>
                </a:solidFill>
                <a:uFill>
                  <a:solidFill>
                    <a:srgbClr val="0563C1"/>
                  </a:solidFill>
                </a:uFill>
                <a:latin typeface="Century Gothic"/>
                <a:cs typeface="Century Gothic"/>
              </a:rPr>
              <a:t>Resolution</a:t>
            </a:r>
            <a:endParaRPr sz="1700">
              <a:latin typeface="Century Gothic"/>
              <a:cs typeface="Century Gothic"/>
            </a:endParaRPr>
          </a:p>
          <a:p>
            <a:pPr marL="12700" marR="5080">
              <a:lnSpc>
                <a:spcPct val="100000"/>
              </a:lnSpc>
              <a:spcBef>
                <a:spcPts val="50"/>
              </a:spcBef>
            </a:pPr>
            <a:r>
              <a:rPr sz="1600" dirty="0">
                <a:solidFill>
                  <a:srgbClr val="434343"/>
                </a:solidFill>
                <a:latin typeface="Verdana"/>
                <a:cs typeface="Verdana"/>
              </a:rPr>
              <a:t>It</a:t>
            </a:r>
            <a:r>
              <a:rPr sz="1600" spc="-105" dirty="0">
                <a:solidFill>
                  <a:srgbClr val="434343"/>
                </a:solidFill>
                <a:latin typeface="Verdana"/>
                <a:cs typeface="Verdana"/>
              </a:rPr>
              <a:t> </a:t>
            </a:r>
            <a:r>
              <a:rPr sz="1600" spc="-45" dirty="0">
                <a:solidFill>
                  <a:srgbClr val="434343"/>
                </a:solidFill>
                <a:latin typeface="Verdana"/>
                <a:cs typeface="Verdana"/>
              </a:rPr>
              <a:t>is</a:t>
            </a:r>
            <a:r>
              <a:rPr sz="1600" spc="-90" dirty="0">
                <a:solidFill>
                  <a:srgbClr val="434343"/>
                </a:solidFill>
                <a:latin typeface="Verdana"/>
                <a:cs typeface="Verdana"/>
              </a:rPr>
              <a:t> </a:t>
            </a:r>
            <a:r>
              <a:rPr sz="1600" spc="-25" dirty="0">
                <a:solidFill>
                  <a:srgbClr val="434343"/>
                </a:solidFill>
                <a:latin typeface="Verdana"/>
                <a:cs typeface="Verdana"/>
              </a:rPr>
              <a:t>the</a:t>
            </a:r>
            <a:r>
              <a:rPr sz="1600" spc="-90" dirty="0">
                <a:solidFill>
                  <a:srgbClr val="434343"/>
                </a:solidFill>
                <a:latin typeface="Verdana"/>
                <a:cs typeface="Verdana"/>
              </a:rPr>
              <a:t> </a:t>
            </a:r>
            <a:r>
              <a:rPr sz="1600" spc="-10" dirty="0">
                <a:solidFill>
                  <a:srgbClr val="434343"/>
                </a:solidFill>
                <a:latin typeface="Verdana"/>
                <a:cs typeface="Verdana"/>
              </a:rPr>
              <a:t>Board’s</a:t>
            </a:r>
            <a:r>
              <a:rPr sz="1600" spc="-90" dirty="0">
                <a:solidFill>
                  <a:srgbClr val="434343"/>
                </a:solidFill>
                <a:latin typeface="Verdana"/>
                <a:cs typeface="Verdana"/>
              </a:rPr>
              <a:t> </a:t>
            </a:r>
            <a:r>
              <a:rPr sz="1600" spc="-10" dirty="0">
                <a:solidFill>
                  <a:srgbClr val="434343"/>
                </a:solidFill>
                <a:latin typeface="Verdana"/>
                <a:cs typeface="Verdana"/>
              </a:rPr>
              <a:t>duty</a:t>
            </a:r>
            <a:r>
              <a:rPr sz="1600" spc="-90" dirty="0">
                <a:solidFill>
                  <a:srgbClr val="434343"/>
                </a:solidFill>
                <a:latin typeface="Verdana"/>
                <a:cs typeface="Verdana"/>
              </a:rPr>
              <a:t> </a:t>
            </a:r>
            <a:r>
              <a:rPr sz="1600" dirty="0">
                <a:solidFill>
                  <a:srgbClr val="434343"/>
                </a:solidFill>
                <a:latin typeface="Verdana"/>
                <a:cs typeface="Verdana"/>
              </a:rPr>
              <a:t>to</a:t>
            </a:r>
            <a:r>
              <a:rPr sz="1600" spc="-95" dirty="0">
                <a:solidFill>
                  <a:srgbClr val="434343"/>
                </a:solidFill>
                <a:latin typeface="Verdana"/>
                <a:cs typeface="Verdana"/>
              </a:rPr>
              <a:t> </a:t>
            </a:r>
            <a:r>
              <a:rPr sz="1600" dirty="0">
                <a:solidFill>
                  <a:srgbClr val="434343"/>
                </a:solidFill>
                <a:latin typeface="Verdana"/>
                <a:cs typeface="Verdana"/>
              </a:rPr>
              <a:t>approve</a:t>
            </a:r>
            <a:r>
              <a:rPr sz="1600" spc="-90" dirty="0">
                <a:solidFill>
                  <a:srgbClr val="434343"/>
                </a:solidFill>
                <a:latin typeface="Verdana"/>
                <a:cs typeface="Verdana"/>
              </a:rPr>
              <a:t> </a:t>
            </a:r>
            <a:r>
              <a:rPr sz="1600" dirty="0">
                <a:solidFill>
                  <a:srgbClr val="434343"/>
                </a:solidFill>
                <a:latin typeface="Verdana"/>
                <a:cs typeface="Verdana"/>
              </a:rPr>
              <a:t>a</a:t>
            </a:r>
            <a:r>
              <a:rPr sz="1600" spc="-95" dirty="0">
                <a:solidFill>
                  <a:srgbClr val="434343"/>
                </a:solidFill>
                <a:latin typeface="Verdana"/>
                <a:cs typeface="Verdana"/>
              </a:rPr>
              <a:t> </a:t>
            </a:r>
            <a:r>
              <a:rPr sz="1600" dirty="0">
                <a:solidFill>
                  <a:srgbClr val="434343"/>
                </a:solidFill>
                <a:latin typeface="Verdana"/>
                <a:cs typeface="Verdana"/>
              </a:rPr>
              <a:t>fiscally</a:t>
            </a:r>
            <a:r>
              <a:rPr sz="1600" spc="-90" dirty="0">
                <a:solidFill>
                  <a:srgbClr val="434343"/>
                </a:solidFill>
                <a:latin typeface="Verdana"/>
                <a:cs typeface="Verdana"/>
              </a:rPr>
              <a:t> </a:t>
            </a:r>
            <a:r>
              <a:rPr sz="1600" spc="-30" dirty="0">
                <a:solidFill>
                  <a:srgbClr val="434343"/>
                </a:solidFill>
                <a:latin typeface="Verdana"/>
                <a:cs typeface="Verdana"/>
              </a:rPr>
              <a:t>responsible</a:t>
            </a:r>
            <a:r>
              <a:rPr sz="1600" spc="-90" dirty="0">
                <a:solidFill>
                  <a:srgbClr val="434343"/>
                </a:solidFill>
                <a:latin typeface="Verdana"/>
                <a:cs typeface="Verdana"/>
              </a:rPr>
              <a:t> </a:t>
            </a:r>
            <a:r>
              <a:rPr sz="1600" dirty="0">
                <a:solidFill>
                  <a:srgbClr val="434343"/>
                </a:solidFill>
                <a:latin typeface="Verdana"/>
                <a:cs typeface="Verdana"/>
              </a:rPr>
              <a:t>budget</a:t>
            </a:r>
            <a:r>
              <a:rPr sz="1600" spc="-100" dirty="0">
                <a:solidFill>
                  <a:srgbClr val="434343"/>
                </a:solidFill>
                <a:latin typeface="Verdana"/>
                <a:cs typeface="Verdana"/>
              </a:rPr>
              <a:t> </a:t>
            </a:r>
            <a:r>
              <a:rPr sz="1600" spc="-35" dirty="0">
                <a:solidFill>
                  <a:srgbClr val="434343"/>
                </a:solidFill>
                <a:latin typeface="Verdana"/>
                <a:cs typeface="Verdana"/>
              </a:rPr>
              <a:t>preserves</a:t>
            </a:r>
            <a:r>
              <a:rPr sz="1600" spc="-90" dirty="0">
                <a:solidFill>
                  <a:srgbClr val="434343"/>
                </a:solidFill>
                <a:latin typeface="Verdana"/>
                <a:cs typeface="Verdana"/>
              </a:rPr>
              <a:t> </a:t>
            </a:r>
            <a:r>
              <a:rPr sz="1600" spc="-10" dirty="0">
                <a:solidFill>
                  <a:srgbClr val="434343"/>
                </a:solidFill>
                <a:latin typeface="Verdana"/>
                <a:cs typeface="Verdana"/>
              </a:rPr>
              <a:t>local control.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427055" y="3056680"/>
            <a:ext cx="3675379" cy="215900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289560" marR="5080" indent="-277495">
              <a:lnSpc>
                <a:spcPct val="111100"/>
              </a:lnSpc>
              <a:spcBef>
                <a:spcPts val="90"/>
              </a:spcBef>
            </a:pPr>
            <a:r>
              <a:rPr sz="1500" dirty="0">
                <a:latin typeface="Segoe UI Symbol"/>
                <a:cs typeface="Segoe UI Symbol"/>
              </a:rPr>
              <a:t>✦</a:t>
            </a:r>
            <a:r>
              <a:rPr sz="1500" spc="90" dirty="0">
                <a:latin typeface="Segoe UI Symbol"/>
                <a:cs typeface="Segoe UI Symbol"/>
              </a:rPr>
              <a:t>  </a:t>
            </a:r>
            <a:r>
              <a:rPr sz="1500" b="1" dirty="0">
                <a:latin typeface="Century Gothic"/>
                <a:cs typeface="Century Gothic"/>
              </a:rPr>
              <a:t>2025-26.</a:t>
            </a:r>
            <a:r>
              <a:rPr sz="1500" b="1" spc="55" dirty="0">
                <a:latin typeface="Century Gothic"/>
                <a:cs typeface="Century Gothic"/>
              </a:rPr>
              <a:t> </a:t>
            </a:r>
            <a:r>
              <a:rPr sz="1500" dirty="0">
                <a:latin typeface="Century Gothic"/>
                <a:cs typeface="Century Gothic"/>
              </a:rPr>
              <a:t>Ensure</a:t>
            </a:r>
            <a:r>
              <a:rPr sz="1500" spc="-25" dirty="0">
                <a:latin typeface="Century Gothic"/>
                <a:cs typeface="Century Gothic"/>
              </a:rPr>
              <a:t> </a:t>
            </a:r>
            <a:r>
              <a:rPr sz="1500" spc="-35" dirty="0">
                <a:latin typeface="Century Gothic"/>
                <a:cs typeface="Century Gothic"/>
              </a:rPr>
              <a:t>the</a:t>
            </a:r>
            <a:r>
              <a:rPr sz="1500" spc="-25" dirty="0">
                <a:latin typeface="Century Gothic"/>
                <a:cs typeface="Century Gothic"/>
              </a:rPr>
              <a:t> </a:t>
            </a:r>
            <a:r>
              <a:rPr sz="1500" dirty="0">
                <a:latin typeface="Century Gothic"/>
                <a:cs typeface="Century Gothic"/>
              </a:rPr>
              <a:t>Board-</a:t>
            </a:r>
            <a:r>
              <a:rPr sz="1500" spc="-10" dirty="0">
                <a:latin typeface="Century Gothic"/>
                <a:cs typeface="Century Gothic"/>
              </a:rPr>
              <a:t>required </a:t>
            </a:r>
            <a:r>
              <a:rPr sz="1500" dirty="0">
                <a:latin typeface="Century Gothic"/>
                <a:cs typeface="Century Gothic"/>
              </a:rPr>
              <a:t>3%</a:t>
            </a:r>
            <a:r>
              <a:rPr sz="1500" spc="-55" dirty="0">
                <a:latin typeface="Century Gothic"/>
                <a:cs typeface="Century Gothic"/>
              </a:rPr>
              <a:t> </a:t>
            </a:r>
            <a:r>
              <a:rPr sz="1500" dirty="0">
                <a:latin typeface="Century Gothic"/>
                <a:cs typeface="Century Gothic"/>
              </a:rPr>
              <a:t>Reserve</a:t>
            </a:r>
            <a:r>
              <a:rPr sz="1500" spc="-50" dirty="0">
                <a:latin typeface="Century Gothic"/>
                <a:cs typeface="Century Gothic"/>
              </a:rPr>
              <a:t> </a:t>
            </a:r>
            <a:r>
              <a:rPr sz="1500" spc="50" dirty="0">
                <a:latin typeface="Century Gothic"/>
                <a:cs typeface="Century Gothic"/>
              </a:rPr>
              <a:t>for</a:t>
            </a:r>
            <a:r>
              <a:rPr sz="1500" spc="-35" dirty="0">
                <a:latin typeface="Century Gothic"/>
                <a:cs typeface="Century Gothic"/>
              </a:rPr>
              <a:t> </a:t>
            </a:r>
            <a:r>
              <a:rPr sz="1500" spc="-65" dirty="0">
                <a:latin typeface="Century Gothic"/>
                <a:cs typeface="Century Gothic"/>
              </a:rPr>
              <a:t>Economic</a:t>
            </a:r>
            <a:r>
              <a:rPr sz="1500" spc="-35" dirty="0">
                <a:latin typeface="Century Gothic"/>
                <a:cs typeface="Century Gothic"/>
              </a:rPr>
              <a:t> </a:t>
            </a:r>
            <a:r>
              <a:rPr sz="1500" spc="-10" dirty="0">
                <a:latin typeface="Century Gothic"/>
                <a:cs typeface="Century Gothic"/>
              </a:rPr>
              <a:t>Uncertainty </a:t>
            </a:r>
            <a:r>
              <a:rPr sz="1500" spc="110" dirty="0">
                <a:latin typeface="Century Gothic"/>
                <a:cs typeface="Century Gothic"/>
              </a:rPr>
              <a:t>is</a:t>
            </a:r>
            <a:r>
              <a:rPr sz="1500" spc="-20" dirty="0">
                <a:latin typeface="Century Gothic"/>
                <a:cs typeface="Century Gothic"/>
              </a:rPr>
              <a:t> </a:t>
            </a:r>
            <a:r>
              <a:rPr sz="1500" spc="-40" dirty="0">
                <a:latin typeface="Century Gothic"/>
                <a:cs typeface="Century Gothic"/>
              </a:rPr>
              <a:t>maintained</a:t>
            </a:r>
            <a:r>
              <a:rPr sz="1500" spc="-25" dirty="0">
                <a:latin typeface="Century Gothic"/>
                <a:cs typeface="Century Gothic"/>
              </a:rPr>
              <a:t> </a:t>
            </a:r>
            <a:r>
              <a:rPr sz="1500" spc="-35" dirty="0">
                <a:latin typeface="Century Gothic"/>
                <a:cs typeface="Century Gothic"/>
              </a:rPr>
              <a:t>beginning</a:t>
            </a:r>
            <a:r>
              <a:rPr sz="1500" spc="-30" dirty="0">
                <a:latin typeface="Century Gothic"/>
                <a:cs typeface="Century Gothic"/>
              </a:rPr>
              <a:t> </a:t>
            </a:r>
            <a:r>
              <a:rPr sz="1500" dirty="0">
                <a:latin typeface="Century Gothic"/>
                <a:cs typeface="Century Gothic"/>
              </a:rPr>
              <a:t>2025-</a:t>
            </a:r>
            <a:r>
              <a:rPr sz="1500" spc="-25" dirty="0">
                <a:latin typeface="Century Gothic"/>
                <a:cs typeface="Century Gothic"/>
              </a:rPr>
              <a:t>26 </a:t>
            </a:r>
            <a:r>
              <a:rPr sz="1500" spc="-55" dirty="0">
                <a:latin typeface="Century Gothic"/>
                <a:cs typeface="Century Gothic"/>
              </a:rPr>
              <a:t>(~$27M </a:t>
            </a:r>
            <a:r>
              <a:rPr sz="1500" spc="-10" dirty="0">
                <a:latin typeface="Century Gothic"/>
                <a:cs typeface="Century Gothic"/>
              </a:rPr>
              <a:t>total)</a:t>
            </a:r>
            <a:endParaRPr sz="1500">
              <a:latin typeface="Century Gothic"/>
              <a:cs typeface="Century Gothic"/>
            </a:endParaRPr>
          </a:p>
          <a:p>
            <a:pPr marL="289560" marR="297815" indent="-277495">
              <a:lnSpc>
                <a:spcPct val="111100"/>
              </a:lnSpc>
              <a:spcBef>
                <a:spcPts val="810"/>
              </a:spcBef>
            </a:pPr>
            <a:r>
              <a:rPr sz="1500" dirty="0">
                <a:latin typeface="Segoe UI Symbol"/>
                <a:cs typeface="Segoe UI Symbol"/>
              </a:rPr>
              <a:t>✦</a:t>
            </a:r>
            <a:r>
              <a:rPr sz="1500" spc="55" dirty="0">
                <a:latin typeface="Segoe UI Symbol"/>
                <a:cs typeface="Segoe UI Symbol"/>
              </a:rPr>
              <a:t>  </a:t>
            </a:r>
            <a:r>
              <a:rPr sz="1500" b="1" dirty="0">
                <a:latin typeface="Century Gothic"/>
                <a:cs typeface="Century Gothic"/>
              </a:rPr>
              <a:t>2026-</a:t>
            </a:r>
            <a:r>
              <a:rPr sz="1500" b="1" spc="-30" dirty="0">
                <a:latin typeface="Century Gothic"/>
                <a:cs typeface="Century Gothic"/>
              </a:rPr>
              <a:t>27+. </a:t>
            </a:r>
            <a:r>
              <a:rPr sz="1500" spc="-10" dirty="0">
                <a:latin typeface="Century Gothic"/>
                <a:cs typeface="Century Gothic"/>
              </a:rPr>
              <a:t>Address</a:t>
            </a:r>
            <a:r>
              <a:rPr sz="1500" spc="-40" dirty="0">
                <a:latin typeface="Century Gothic"/>
                <a:cs typeface="Century Gothic"/>
              </a:rPr>
              <a:t> </a:t>
            </a:r>
            <a:r>
              <a:rPr sz="1500" spc="-10" dirty="0">
                <a:latin typeface="Century Gothic"/>
                <a:cs typeface="Century Gothic"/>
              </a:rPr>
              <a:t>projected </a:t>
            </a:r>
            <a:r>
              <a:rPr sz="1500" dirty="0">
                <a:latin typeface="Century Gothic"/>
                <a:cs typeface="Century Gothic"/>
              </a:rPr>
              <a:t>Unrestricted</a:t>
            </a:r>
            <a:r>
              <a:rPr sz="1500" spc="-45" dirty="0">
                <a:latin typeface="Century Gothic"/>
                <a:cs typeface="Century Gothic"/>
              </a:rPr>
              <a:t> </a:t>
            </a:r>
            <a:r>
              <a:rPr sz="1500" spc="-60" dirty="0">
                <a:latin typeface="Century Gothic"/>
                <a:cs typeface="Century Gothic"/>
              </a:rPr>
              <a:t>General</a:t>
            </a:r>
            <a:r>
              <a:rPr sz="1500" spc="-25" dirty="0">
                <a:latin typeface="Century Gothic"/>
                <a:cs typeface="Century Gothic"/>
              </a:rPr>
              <a:t> </a:t>
            </a:r>
            <a:r>
              <a:rPr sz="1500" dirty="0">
                <a:latin typeface="Century Gothic"/>
                <a:cs typeface="Century Gothic"/>
              </a:rPr>
              <a:t>Fund</a:t>
            </a:r>
            <a:r>
              <a:rPr sz="1500" spc="-40" dirty="0">
                <a:latin typeface="Century Gothic"/>
                <a:cs typeface="Century Gothic"/>
              </a:rPr>
              <a:t> </a:t>
            </a:r>
            <a:r>
              <a:rPr sz="1500" spc="-10" dirty="0">
                <a:latin typeface="Century Gothic"/>
                <a:cs typeface="Century Gothic"/>
              </a:rPr>
              <a:t>deficits over</a:t>
            </a:r>
            <a:r>
              <a:rPr sz="1500" spc="-30" dirty="0">
                <a:latin typeface="Century Gothic"/>
                <a:cs typeface="Century Gothic"/>
              </a:rPr>
              <a:t> </a:t>
            </a:r>
            <a:r>
              <a:rPr sz="1500" dirty="0">
                <a:latin typeface="Century Gothic"/>
                <a:cs typeface="Century Gothic"/>
              </a:rPr>
              <a:t>$70M</a:t>
            </a:r>
            <a:r>
              <a:rPr sz="1500" spc="-50" dirty="0">
                <a:latin typeface="Century Gothic"/>
                <a:cs typeface="Century Gothic"/>
              </a:rPr>
              <a:t> </a:t>
            </a:r>
            <a:r>
              <a:rPr sz="1500" dirty="0">
                <a:latin typeface="Century Gothic"/>
                <a:cs typeface="Century Gothic"/>
              </a:rPr>
              <a:t>in</a:t>
            </a:r>
            <a:r>
              <a:rPr sz="1500" spc="-35" dirty="0">
                <a:latin typeface="Century Gothic"/>
                <a:cs typeface="Century Gothic"/>
              </a:rPr>
              <a:t> </a:t>
            </a:r>
            <a:r>
              <a:rPr sz="1500" spc="-125" dirty="0">
                <a:latin typeface="Century Gothic"/>
                <a:cs typeface="Century Gothic"/>
              </a:rPr>
              <a:t>each</a:t>
            </a:r>
            <a:r>
              <a:rPr sz="1500" spc="-30" dirty="0">
                <a:latin typeface="Century Gothic"/>
                <a:cs typeface="Century Gothic"/>
              </a:rPr>
              <a:t> </a:t>
            </a:r>
            <a:r>
              <a:rPr sz="1500" dirty="0">
                <a:latin typeface="Century Gothic"/>
                <a:cs typeface="Century Gothic"/>
              </a:rPr>
              <a:t>of</a:t>
            </a:r>
            <a:r>
              <a:rPr sz="1500" spc="-20" dirty="0">
                <a:latin typeface="Century Gothic"/>
                <a:cs typeface="Century Gothic"/>
              </a:rPr>
              <a:t> </a:t>
            </a:r>
            <a:r>
              <a:rPr sz="1500" spc="-10" dirty="0">
                <a:latin typeface="Century Gothic"/>
                <a:cs typeface="Century Gothic"/>
              </a:rPr>
              <a:t>2026-</a:t>
            </a:r>
            <a:r>
              <a:rPr sz="1500" spc="-20" dirty="0">
                <a:latin typeface="Century Gothic"/>
                <a:cs typeface="Century Gothic"/>
              </a:rPr>
              <a:t>27</a:t>
            </a:r>
            <a:r>
              <a:rPr sz="1500" spc="-40" dirty="0">
                <a:latin typeface="Century Gothic"/>
                <a:cs typeface="Century Gothic"/>
              </a:rPr>
              <a:t> </a:t>
            </a:r>
            <a:r>
              <a:rPr sz="1500" spc="-25" dirty="0">
                <a:latin typeface="Century Gothic"/>
                <a:cs typeface="Century Gothic"/>
              </a:rPr>
              <a:t>and </a:t>
            </a:r>
            <a:r>
              <a:rPr sz="1500" spc="-10" dirty="0">
                <a:latin typeface="Century Gothic"/>
                <a:cs typeface="Century Gothic"/>
              </a:rPr>
              <a:t>2027-</a:t>
            </a:r>
            <a:r>
              <a:rPr sz="1500" spc="-35" dirty="0">
                <a:latin typeface="Century Gothic"/>
                <a:cs typeface="Century Gothic"/>
              </a:rPr>
              <a:t>28</a:t>
            </a:r>
            <a:endParaRPr sz="1500">
              <a:latin typeface="Century Gothic"/>
              <a:cs typeface="Century Gothic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934283" y="2953048"/>
            <a:ext cx="3514725" cy="2567940"/>
          </a:xfrm>
          <a:prstGeom prst="rect">
            <a:avLst/>
          </a:prstGeom>
        </p:spPr>
        <p:txBody>
          <a:bodyPr vert="horz" wrap="square" lIns="0" tIns="140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5"/>
              </a:spcBef>
            </a:pPr>
            <a:r>
              <a:rPr sz="1500" dirty="0">
                <a:latin typeface="Segoe UI Symbol"/>
                <a:cs typeface="Segoe UI Symbol"/>
              </a:rPr>
              <a:t>✦</a:t>
            </a:r>
            <a:r>
              <a:rPr sz="1500" spc="45" dirty="0">
                <a:latin typeface="Segoe UI Symbol"/>
                <a:cs typeface="Segoe UI Symbol"/>
              </a:rPr>
              <a:t>  </a:t>
            </a:r>
            <a:r>
              <a:rPr sz="1500" dirty="0">
                <a:latin typeface="Century Gothic"/>
                <a:cs typeface="Century Gothic"/>
              </a:rPr>
              <a:t>No</a:t>
            </a:r>
            <a:r>
              <a:rPr sz="1500" spc="-50" dirty="0">
                <a:latin typeface="Century Gothic"/>
                <a:cs typeface="Century Gothic"/>
              </a:rPr>
              <a:t> </a:t>
            </a:r>
            <a:r>
              <a:rPr sz="1500" spc="-40" dirty="0">
                <a:latin typeface="Century Gothic"/>
                <a:cs typeface="Century Gothic"/>
              </a:rPr>
              <a:t>school</a:t>
            </a:r>
            <a:r>
              <a:rPr sz="1500" spc="-45" dirty="0">
                <a:latin typeface="Century Gothic"/>
                <a:cs typeface="Century Gothic"/>
              </a:rPr>
              <a:t> </a:t>
            </a:r>
            <a:r>
              <a:rPr sz="1500" spc="-10" dirty="0">
                <a:latin typeface="Century Gothic"/>
                <a:cs typeface="Century Gothic"/>
              </a:rPr>
              <a:t>closures</a:t>
            </a:r>
            <a:endParaRPr sz="1500">
              <a:latin typeface="Century Gothic"/>
              <a:cs typeface="Century Gothic"/>
            </a:endParaRPr>
          </a:p>
          <a:p>
            <a:pPr marL="289560" marR="451484" indent="-277495">
              <a:lnSpc>
                <a:spcPct val="110700"/>
              </a:lnSpc>
              <a:spcBef>
                <a:spcPts val="815"/>
              </a:spcBef>
            </a:pPr>
            <a:r>
              <a:rPr sz="1500" dirty="0">
                <a:latin typeface="Segoe UI Symbol"/>
                <a:cs typeface="Segoe UI Symbol"/>
              </a:rPr>
              <a:t>✦</a:t>
            </a:r>
            <a:r>
              <a:rPr sz="1500" spc="75" dirty="0">
                <a:latin typeface="Segoe UI Symbol"/>
                <a:cs typeface="Segoe UI Symbol"/>
              </a:rPr>
              <a:t>  </a:t>
            </a:r>
            <a:r>
              <a:rPr sz="1500" spc="50" dirty="0">
                <a:latin typeface="Century Gothic"/>
                <a:cs typeface="Century Gothic"/>
              </a:rPr>
              <a:t>Prioritize</a:t>
            </a:r>
            <a:r>
              <a:rPr sz="1500" spc="-25" dirty="0">
                <a:latin typeface="Century Gothic"/>
                <a:cs typeface="Century Gothic"/>
              </a:rPr>
              <a:t> reductions</a:t>
            </a:r>
            <a:r>
              <a:rPr sz="1500" spc="-20" dirty="0">
                <a:latin typeface="Century Gothic"/>
                <a:cs typeface="Century Gothic"/>
              </a:rPr>
              <a:t> </a:t>
            </a:r>
            <a:r>
              <a:rPr sz="1500" dirty="0">
                <a:latin typeface="Century Gothic"/>
                <a:cs typeface="Century Gothic"/>
              </a:rPr>
              <a:t>in</a:t>
            </a:r>
            <a:r>
              <a:rPr sz="1500" spc="-20" dirty="0">
                <a:latin typeface="Century Gothic"/>
                <a:cs typeface="Century Gothic"/>
              </a:rPr>
              <a:t> </a:t>
            </a:r>
            <a:r>
              <a:rPr sz="1500" spc="-30" dirty="0">
                <a:latin typeface="Century Gothic"/>
                <a:cs typeface="Century Gothic"/>
              </a:rPr>
              <a:t>Central, </a:t>
            </a:r>
            <a:r>
              <a:rPr sz="1500" dirty="0">
                <a:latin typeface="Century Gothic"/>
                <a:cs typeface="Century Gothic"/>
              </a:rPr>
              <a:t>furthest</a:t>
            </a:r>
            <a:r>
              <a:rPr sz="1500" spc="120" dirty="0">
                <a:latin typeface="Century Gothic"/>
                <a:cs typeface="Century Gothic"/>
              </a:rPr>
              <a:t> </a:t>
            </a:r>
            <a:r>
              <a:rPr sz="1500" dirty="0">
                <a:latin typeface="Century Gothic"/>
                <a:cs typeface="Century Gothic"/>
              </a:rPr>
              <a:t>from</a:t>
            </a:r>
            <a:r>
              <a:rPr sz="1500" spc="95" dirty="0">
                <a:latin typeface="Century Gothic"/>
                <a:cs typeface="Century Gothic"/>
              </a:rPr>
              <a:t> </a:t>
            </a:r>
            <a:r>
              <a:rPr sz="1500" spc="-10" dirty="0">
                <a:latin typeface="Century Gothic"/>
                <a:cs typeface="Century Gothic"/>
              </a:rPr>
              <a:t>students</a:t>
            </a:r>
            <a:endParaRPr sz="1500">
              <a:latin typeface="Century Gothic"/>
              <a:cs typeface="Century Gothic"/>
            </a:endParaRPr>
          </a:p>
          <a:p>
            <a:pPr marL="289560" marR="36195" indent="-277495">
              <a:lnSpc>
                <a:spcPct val="110700"/>
              </a:lnSpc>
              <a:spcBef>
                <a:spcPts val="815"/>
              </a:spcBef>
            </a:pPr>
            <a:r>
              <a:rPr sz="1500" dirty="0">
                <a:latin typeface="Segoe UI Symbol"/>
                <a:cs typeface="Segoe UI Symbol"/>
              </a:rPr>
              <a:t>✦</a:t>
            </a:r>
            <a:r>
              <a:rPr sz="1500" spc="120" dirty="0">
                <a:latin typeface="Segoe UI Symbol"/>
                <a:cs typeface="Segoe UI Symbol"/>
              </a:rPr>
              <a:t>  </a:t>
            </a:r>
            <a:r>
              <a:rPr sz="1500" spc="-80" dirty="0">
                <a:latin typeface="Century Gothic"/>
                <a:cs typeface="Century Gothic"/>
              </a:rPr>
              <a:t>Enhance</a:t>
            </a:r>
            <a:r>
              <a:rPr sz="1500" dirty="0">
                <a:latin typeface="Century Gothic"/>
                <a:cs typeface="Century Gothic"/>
              </a:rPr>
              <a:t> efforts</a:t>
            </a:r>
            <a:r>
              <a:rPr sz="1500" spc="5" dirty="0">
                <a:latin typeface="Century Gothic"/>
                <a:cs typeface="Century Gothic"/>
              </a:rPr>
              <a:t> </a:t>
            </a:r>
            <a:r>
              <a:rPr sz="1500" dirty="0">
                <a:latin typeface="Century Gothic"/>
                <a:cs typeface="Century Gothic"/>
              </a:rPr>
              <a:t>to</a:t>
            </a:r>
            <a:r>
              <a:rPr sz="1500" spc="10" dirty="0">
                <a:latin typeface="Century Gothic"/>
                <a:cs typeface="Century Gothic"/>
              </a:rPr>
              <a:t> </a:t>
            </a:r>
            <a:r>
              <a:rPr sz="1500" spc="-20" dirty="0">
                <a:latin typeface="Century Gothic"/>
                <a:cs typeface="Century Gothic"/>
              </a:rPr>
              <a:t>improve</a:t>
            </a:r>
            <a:r>
              <a:rPr sz="1500" spc="-5" dirty="0">
                <a:latin typeface="Century Gothic"/>
                <a:cs typeface="Century Gothic"/>
              </a:rPr>
              <a:t> </a:t>
            </a:r>
            <a:r>
              <a:rPr sz="1500" spc="-10" dirty="0">
                <a:latin typeface="Century Gothic"/>
                <a:cs typeface="Century Gothic"/>
              </a:rPr>
              <a:t>student </a:t>
            </a:r>
            <a:r>
              <a:rPr sz="1500" spc="-80" dirty="0">
                <a:latin typeface="Century Gothic"/>
                <a:cs typeface="Century Gothic"/>
              </a:rPr>
              <a:t>attendance</a:t>
            </a:r>
            <a:r>
              <a:rPr sz="1500" spc="-25" dirty="0">
                <a:latin typeface="Century Gothic"/>
                <a:cs typeface="Century Gothic"/>
              </a:rPr>
              <a:t> </a:t>
            </a:r>
            <a:r>
              <a:rPr sz="1500" spc="-85" dirty="0">
                <a:latin typeface="Century Gothic"/>
                <a:cs typeface="Century Gothic"/>
              </a:rPr>
              <a:t>and</a:t>
            </a:r>
            <a:r>
              <a:rPr sz="1500" spc="-25" dirty="0">
                <a:latin typeface="Century Gothic"/>
                <a:cs typeface="Century Gothic"/>
              </a:rPr>
              <a:t> </a:t>
            </a:r>
            <a:r>
              <a:rPr sz="1500" spc="-10" dirty="0">
                <a:latin typeface="Century Gothic"/>
                <a:cs typeface="Century Gothic"/>
              </a:rPr>
              <a:t>enrollment</a:t>
            </a:r>
            <a:endParaRPr sz="1500">
              <a:latin typeface="Century Gothic"/>
              <a:cs typeface="Century Gothic"/>
            </a:endParaRPr>
          </a:p>
          <a:p>
            <a:pPr marL="12700">
              <a:lnSpc>
                <a:spcPct val="100000"/>
              </a:lnSpc>
              <a:spcBef>
                <a:spcPts val="1010"/>
              </a:spcBef>
            </a:pPr>
            <a:r>
              <a:rPr sz="1500" dirty="0">
                <a:latin typeface="Segoe UI Symbol"/>
                <a:cs typeface="Segoe UI Symbol"/>
              </a:rPr>
              <a:t>✦</a:t>
            </a:r>
            <a:r>
              <a:rPr sz="1500" spc="75" dirty="0">
                <a:latin typeface="Segoe UI Symbol"/>
                <a:cs typeface="Segoe UI Symbol"/>
              </a:rPr>
              <a:t>  </a:t>
            </a:r>
            <a:r>
              <a:rPr sz="1500" spc="-95" dirty="0">
                <a:latin typeface="Century Gothic"/>
                <a:cs typeface="Century Gothic"/>
              </a:rPr>
              <a:t>Reduce</a:t>
            </a:r>
            <a:r>
              <a:rPr sz="1500" spc="-40" dirty="0">
                <a:latin typeface="Century Gothic"/>
                <a:cs typeface="Century Gothic"/>
              </a:rPr>
              <a:t> reliance </a:t>
            </a:r>
            <a:r>
              <a:rPr sz="1500" spc="-55" dirty="0">
                <a:latin typeface="Century Gothic"/>
                <a:cs typeface="Century Gothic"/>
              </a:rPr>
              <a:t>on</a:t>
            </a:r>
            <a:r>
              <a:rPr sz="1500" spc="-25" dirty="0">
                <a:latin typeface="Century Gothic"/>
                <a:cs typeface="Century Gothic"/>
              </a:rPr>
              <a:t> </a:t>
            </a:r>
            <a:r>
              <a:rPr sz="1500" spc="-60" dirty="0">
                <a:latin typeface="Century Gothic"/>
                <a:cs typeface="Century Gothic"/>
              </a:rPr>
              <a:t>one-</a:t>
            </a:r>
            <a:r>
              <a:rPr sz="1500" dirty="0">
                <a:latin typeface="Century Gothic"/>
                <a:cs typeface="Century Gothic"/>
              </a:rPr>
              <a:t>time</a:t>
            </a:r>
            <a:r>
              <a:rPr sz="1500" spc="-40" dirty="0">
                <a:latin typeface="Century Gothic"/>
                <a:cs typeface="Century Gothic"/>
              </a:rPr>
              <a:t> </a:t>
            </a:r>
            <a:r>
              <a:rPr sz="1500" spc="-10" dirty="0">
                <a:latin typeface="Century Gothic"/>
                <a:cs typeface="Century Gothic"/>
              </a:rPr>
              <a:t>funds</a:t>
            </a:r>
            <a:endParaRPr sz="1500">
              <a:latin typeface="Century Gothic"/>
              <a:cs typeface="Century Gothic"/>
            </a:endParaRPr>
          </a:p>
          <a:p>
            <a:pPr marL="289560" marR="5080" indent="-277495">
              <a:lnSpc>
                <a:spcPct val="110700"/>
              </a:lnSpc>
              <a:spcBef>
                <a:spcPts val="815"/>
              </a:spcBef>
            </a:pPr>
            <a:r>
              <a:rPr sz="1500" dirty="0">
                <a:latin typeface="Segoe UI Symbol"/>
                <a:cs typeface="Segoe UI Symbol"/>
              </a:rPr>
              <a:t>✦</a:t>
            </a:r>
            <a:r>
              <a:rPr sz="1500" spc="90" dirty="0">
                <a:latin typeface="Segoe UI Symbol"/>
                <a:cs typeface="Segoe UI Symbol"/>
              </a:rPr>
              <a:t>  </a:t>
            </a:r>
            <a:r>
              <a:rPr sz="1500" dirty="0">
                <a:latin typeface="Century Gothic"/>
                <a:cs typeface="Century Gothic"/>
              </a:rPr>
              <a:t>Improve</a:t>
            </a:r>
            <a:r>
              <a:rPr sz="1500" spc="-20" dirty="0">
                <a:latin typeface="Century Gothic"/>
                <a:cs typeface="Century Gothic"/>
              </a:rPr>
              <a:t> </a:t>
            </a:r>
            <a:r>
              <a:rPr sz="1500" dirty="0">
                <a:latin typeface="Century Gothic"/>
                <a:cs typeface="Century Gothic"/>
              </a:rPr>
              <a:t>fiscal</a:t>
            </a:r>
            <a:r>
              <a:rPr sz="1500" spc="-5" dirty="0">
                <a:latin typeface="Century Gothic"/>
                <a:cs typeface="Century Gothic"/>
              </a:rPr>
              <a:t> </a:t>
            </a:r>
            <a:r>
              <a:rPr sz="1500" spc="-10" dirty="0">
                <a:latin typeface="Century Gothic"/>
                <a:cs typeface="Century Gothic"/>
              </a:rPr>
              <a:t>controls, monitoring, </a:t>
            </a:r>
            <a:r>
              <a:rPr sz="1500" spc="-85" dirty="0">
                <a:latin typeface="Century Gothic"/>
                <a:cs typeface="Century Gothic"/>
              </a:rPr>
              <a:t>and</a:t>
            </a:r>
            <a:r>
              <a:rPr sz="1500" spc="-25" dirty="0">
                <a:latin typeface="Century Gothic"/>
                <a:cs typeface="Century Gothic"/>
              </a:rPr>
              <a:t> </a:t>
            </a:r>
            <a:r>
              <a:rPr sz="1500" spc="-10" dirty="0">
                <a:latin typeface="Century Gothic"/>
                <a:cs typeface="Century Gothic"/>
              </a:rPr>
              <a:t>transparency</a:t>
            </a:r>
            <a:endParaRPr sz="1500">
              <a:latin typeface="Century Gothic"/>
              <a:cs typeface="Century Gothic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135630" y="5804756"/>
            <a:ext cx="8161020" cy="358140"/>
          </a:xfrm>
          <a:prstGeom prst="rect">
            <a:avLst/>
          </a:prstGeom>
        </p:spPr>
        <p:txBody>
          <a:bodyPr vert="horz" wrap="square" lIns="0" tIns="20320" rIns="0" bIns="0" rtlCol="0">
            <a:spAutoFit/>
          </a:bodyPr>
          <a:lstStyle/>
          <a:p>
            <a:pPr marL="12700" marR="5080">
              <a:lnSpc>
                <a:spcPts val="1300"/>
              </a:lnSpc>
              <a:spcBef>
                <a:spcPts val="160"/>
              </a:spcBef>
            </a:pPr>
            <a:r>
              <a:rPr sz="1100" dirty="0">
                <a:solidFill>
                  <a:srgbClr val="434343"/>
                </a:solidFill>
                <a:latin typeface="Century Gothic"/>
                <a:cs typeface="Century Gothic"/>
              </a:rPr>
              <a:t>*</a:t>
            </a:r>
            <a:r>
              <a:rPr sz="1100" spc="-35" dirty="0">
                <a:solidFill>
                  <a:srgbClr val="434343"/>
                </a:solidFill>
                <a:latin typeface="Century Gothic"/>
                <a:cs typeface="Century Gothic"/>
              </a:rPr>
              <a:t> </a:t>
            </a:r>
            <a:r>
              <a:rPr sz="1100" dirty="0">
                <a:solidFill>
                  <a:srgbClr val="434343"/>
                </a:solidFill>
                <a:latin typeface="Century Gothic"/>
                <a:cs typeface="Century Gothic"/>
              </a:rPr>
              <a:t>The</a:t>
            </a:r>
            <a:r>
              <a:rPr sz="1100" spc="-35" dirty="0">
                <a:solidFill>
                  <a:srgbClr val="434343"/>
                </a:solidFill>
                <a:latin typeface="Century Gothic"/>
                <a:cs typeface="Century Gothic"/>
              </a:rPr>
              <a:t> </a:t>
            </a:r>
            <a:r>
              <a:rPr sz="1100" u="heavy" spc="-10" dirty="0">
                <a:solidFill>
                  <a:srgbClr val="0563C1"/>
                </a:solidFill>
                <a:uFill>
                  <a:solidFill>
                    <a:srgbClr val="0563C1"/>
                  </a:solidFill>
                </a:uFill>
                <a:latin typeface="Century Gothic"/>
                <a:cs typeface="Century Gothic"/>
              </a:rPr>
              <a:t>Board</a:t>
            </a:r>
            <a:r>
              <a:rPr sz="1100" u="heavy" spc="-40" dirty="0">
                <a:solidFill>
                  <a:srgbClr val="0563C1"/>
                </a:solidFill>
                <a:uFill>
                  <a:solidFill>
                    <a:srgbClr val="0563C1"/>
                  </a:solidFill>
                </a:uFill>
                <a:latin typeface="Century Gothic"/>
                <a:cs typeface="Century Gothic"/>
              </a:rPr>
              <a:t> </a:t>
            </a:r>
            <a:r>
              <a:rPr sz="1100" u="heavy" spc="-10" dirty="0">
                <a:solidFill>
                  <a:srgbClr val="0563C1"/>
                </a:solidFill>
                <a:uFill>
                  <a:solidFill>
                    <a:srgbClr val="0563C1"/>
                  </a:solidFill>
                </a:uFill>
                <a:latin typeface="Century Gothic"/>
                <a:cs typeface="Century Gothic"/>
              </a:rPr>
              <a:t>Resolution</a:t>
            </a:r>
            <a:r>
              <a:rPr sz="1100" u="none" spc="-40" dirty="0">
                <a:solidFill>
                  <a:srgbClr val="0563C1"/>
                </a:solidFill>
                <a:latin typeface="Century Gothic"/>
                <a:cs typeface="Century Gothic"/>
              </a:rPr>
              <a:t> </a:t>
            </a:r>
            <a:r>
              <a:rPr sz="1100" u="none" dirty="0">
                <a:solidFill>
                  <a:srgbClr val="434343"/>
                </a:solidFill>
                <a:latin typeface="Century Gothic"/>
                <a:cs typeface="Century Gothic"/>
              </a:rPr>
              <a:t>(as</a:t>
            </a:r>
            <a:r>
              <a:rPr sz="1100" u="none" spc="-30" dirty="0">
                <a:solidFill>
                  <a:srgbClr val="434343"/>
                </a:solidFill>
                <a:latin typeface="Century Gothic"/>
                <a:cs typeface="Century Gothic"/>
              </a:rPr>
              <a:t> </a:t>
            </a:r>
            <a:r>
              <a:rPr sz="1100" u="none" spc="-85" dirty="0">
                <a:solidFill>
                  <a:srgbClr val="434343"/>
                </a:solidFill>
                <a:latin typeface="Century Gothic"/>
                <a:cs typeface="Century Gothic"/>
              </a:rPr>
              <a:t>amended</a:t>
            </a:r>
            <a:r>
              <a:rPr sz="1100" u="none" spc="-45" dirty="0">
                <a:solidFill>
                  <a:srgbClr val="434343"/>
                </a:solidFill>
                <a:latin typeface="Century Gothic"/>
                <a:cs typeface="Century Gothic"/>
              </a:rPr>
              <a:t> November</a:t>
            </a:r>
            <a:r>
              <a:rPr sz="1100" u="none" spc="-30" dirty="0">
                <a:solidFill>
                  <a:srgbClr val="434343"/>
                </a:solidFill>
                <a:latin typeface="Century Gothic"/>
                <a:cs typeface="Century Gothic"/>
              </a:rPr>
              <a:t> </a:t>
            </a:r>
            <a:r>
              <a:rPr sz="1100" u="none" spc="-50" dirty="0">
                <a:solidFill>
                  <a:srgbClr val="434343"/>
                </a:solidFill>
                <a:latin typeface="Century Gothic"/>
                <a:cs typeface="Century Gothic"/>
              </a:rPr>
              <a:t>19,</a:t>
            </a:r>
            <a:r>
              <a:rPr sz="1100" u="none" spc="-15" dirty="0">
                <a:solidFill>
                  <a:srgbClr val="434343"/>
                </a:solidFill>
                <a:latin typeface="Century Gothic"/>
                <a:cs typeface="Century Gothic"/>
              </a:rPr>
              <a:t> </a:t>
            </a:r>
            <a:r>
              <a:rPr sz="1100" u="none" spc="-10" dirty="0">
                <a:solidFill>
                  <a:srgbClr val="434343"/>
                </a:solidFill>
                <a:latin typeface="Century Gothic"/>
                <a:cs typeface="Century Gothic"/>
              </a:rPr>
              <a:t>2025</a:t>
            </a:r>
            <a:r>
              <a:rPr sz="1100" u="none" spc="-40" dirty="0">
                <a:solidFill>
                  <a:srgbClr val="434343"/>
                </a:solidFill>
                <a:latin typeface="Century Gothic"/>
                <a:cs typeface="Century Gothic"/>
              </a:rPr>
              <a:t> </a:t>
            </a:r>
            <a:r>
              <a:rPr sz="1100" u="none" spc="-60" dirty="0">
                <a:solidFill>
                  <a:srgbClr val="434343"/>
                </a:solidFill>
                <a:latin typeface="Century Gothic"/>
                <a:cs typeface="Century Gothic"/>
              </a:rPr>
              <a:t>contained</a:t>
            </a:r>
            <a:r>
              <a:rPr sz="1100" u="none" spc="-40" dirty="0">
                <a:solidFill>
                  <a:srgbClr val="434343"/>
                </a:solidFill>
                <a:latin typeface="Century Gothic"/>
                <a:cs typeface="Century Gothic"/>
              </a:rPr>
              <a:t> </a:t>
            </a:r>
            <a:r>
              <a:rPr sz="1100" u="none" spc="-20" dirty="0">
                <a:solidFill>
                  <a:srgbClr val="434343"/>
                </a:solidFill>
                <a:latin typeface="Century Gothic"/>
                <a:cs typeface="Century Gothic"/>
              </a:rPr>
              <a:t>other</a:t>
            </a:r>
            <a:r>
              <a:rPr sz="1100" u="none" spc="-35" dirty="0">
                <a:solidFill>
                  <a:srgbClr val="434343"/>
                </a:solidFill>
                <a:latin typeface="Century Gothic"/>
                <a:cs typeface="Century Gothic"/>
              </a:rPr>
              <a:t> </a:t>
            </a:r>
            <a:r>
              <a:rPr sz="1100" u="none" spc="-10" dirty="0">
                <a:solidFill>
                  <a:srgbClr val="434343"/>
                </a:solidFill>
                <a:latin typeface="Century Gothic"/>
                <a:cs typeface="Century Gothic"/>
              </a:rPr>
              <a:t>directives</a:t>
            </a:r>
            <a:r>
              <a:rPr sz="1100" u="none" spc="-30" dirty="0">
                <a:solidFill>
                  <a:srgbClr val="434343"/>
                </a:solidFill>
                <a:latin typeface="Century Gothic"/>
                <a:cs typeface="Century Gothic"/>
              </a:rPr>
              <a:t> </a:t>
            </a:r>
            <a:r>
              <a:rPr sz="1100" u="none" spc="-25" dirty="0">
                <a:solidFill>
                  <a:srgbClr val="434343"/>
                </a:solidFill>
                <a:latin typeface="Century Gothic"/>
                <a:cs typeface="Century Gothic"/>
              </a:rPr>
              <a:t>regarding</a:t>
            </a:r>
            <a:r>
              <a:rPr sz="1100" u="none" spc="-45" dirty="0">
                <a:solidFill>
                  <a:srgbClr val="434343"/>
                </a:solidFill>
                <a:latin typeface="Century Gothic"/>
                <a:cs typeface="Century Gothic"/>
              </a:rPr>
              <a:t> </a:t>
            </a:r>
            <a:r>
              <a:rPr sz="1100" u="none" spc="-40" dirty="0">
                <a:solidFill>
                  <a:srgbClr val="434343"/>
                </a:solidFill>
                <a:latin typeface="Century Gothic"/>
                <a:cs typeface="Century Gothic"/>
              </a:rPr>
              <a:t>the</a:t>
            </a:r>
            <a:r>
              <a:rPr sz="1100" u="none" spc="-35" dirty="0">
                <a:solidFill>
                  <a:srgbClr val="434343"/>
                </a:solidFill>
                <a:latin typeface="Century Gothic"/>
                <a:cs typeface="Century Gothic"/>
              </a:rPr>
              <a:t> </a:t>
            </a:r>
            <a:r>
              <a:rPr sz="1100" u="none" spc="-20" dirty="0">
                <a:solidFill>
                  <a:srgbClr val="434343"/>
                </a:solidFill>
                <a:latin typeface="Century Gothic"/>
                <a:cs typeface="Century Gothic"/>
              </a:rPr>
              <a:t>Board’s</a:t>
            </a:r>
            <a:r>
              <a:rPr sz="1100" u="none" spc="-30" dirty="0">
                <a:solidFill>
                  <a:srgbClr val="434343"/>
                </a:solidFill>
                <a:latin typeface="Century Gothic"/>
                <a:cs typeface="Century Gothic"/>
              </a:rPr>
              <a:t> </a:t>
            </a:r>
            <a:r>
              <a:rPr sz="1100" u="none" spc="-10" dirty="0">
                <a:solidFill>
                  <a:srgbClr val="434343"/>
                </a:solidFill>
                <a:latin typeface="Century Gothic"/>
                <a:cs typeface="Century Gothic"/>
              </a:rPr>
              <a:t>intent</a:t>
            </a:r>
            <a:r>
              <a:rPr sz="1100" u="none" spc="-25" dirty="0">
                <a:solidFill>
                  <a:srgbClr val="434343"/>
                </a:solidFill>
                <a:latin typeface="Century Gothic"/>
                <a:cs typeface="Century Gothic"/>
              </a:rPr>
              <a:t> </a:t>
            </a:r>
            <a:r>
              <a:rPr sz="1100" u="none" spc="-75" dirty="0">
                <a:solidFill>
                  <a:srgbClr val="434343"/>
                </a:solidFill>
                <a:latin typeface="Century Gothic"/>
                <a:cs typeface="Century Gothic"/>
              </a:rPr>
              <a:t>and</a:t>
            </a:r>
            <a:r>
              <a:rPr sz="1100" u="none" spc="-45" dirty="0">
                <a:solidFill>
                  <a:srgbClr val="434343"/>
                </a:solidFill>
                <a:latin typeface="Century Gothic"/>
                <a:cs typeface="Century Gothic"/>
              </a:rPr>
              <a:t> </a:t>
            </a:r>
            <a:r>
              <a:rPr sz="1100" u="none" spc="-10" dirty="0">
                <a:solidFill>
                  <a:srgbClr val="434343"/>
                </a:solidFill>
                <a:latin typeface="Century Gothic"/>
                <a:cs typeface="Century Gothic"/>
              </a:rPr>
              <a:t>methods to</a:t>
            </a:r>
            <a:r>
              <a:rPr sz="1100" u="none" spc="-25" dirty="0">
                <a:solidFill>
                  <a:srgbClr val="434343"/>
                </a:solidFill>
                <a:latin typeface="Century Gothic"/>
                <a:cs typeface="Century Gothic"/>
              </a:rPr>
              <a:t> </a:t>
            </a:r>
            <a:r>
              <a:rPr sz="1100" u="none" spc="-90" dirty="0">
                <a:solidFill>
                  <a:srgbClr val="434343"/>
                </a:solidFill>
                <a:latin typeface="Century Gothic"/>
                <a:cs typeface="Century Gothic"/>
              </a:rPr>
              <a:t>be</a:t>
            </a:r>
            <a:r>
              <a:rPr sz="1100" u="none" spc="-15" dirty="0">
                <a:solidFill>
                  <a:srgbClr val="434343"/>
                </a:solidFill>
                <a:latin typeface="Century Gothic"/>
                <a:cs typeface="Century Gothic"/>
              </a:rPr>
              <a:t> </a:t>
            </a:r>
            <a:r>
              <a:rPr sz="1100" u="none" spc="-45" dirty="0">
                <a:solidFill>
                  <a:srgbClr val="434343"/>
                </a:solidFill>
                <a:latin typeface="Century Gothic"/>
                <a:cs typeface="Century Gothic"/>
              </a:rPr>
              <a:t>considered</a:t>
            </a:r>
            <a:r>
              <a:rPr sz="1100" u="none" spc="-20" dirty="0">
                <a:solidFill>
                  <a:srgbClr val="434343"/>
                </a:solidFill>
                <a:latin typeface="Century Gothic"/>
                <a:cs typeface="Century Gothic"/>
              </a:rPr>
              <a:t> </a:t>
            </a:r>
            <a:r>
              <a:rPr sz="1100" u="none" dirty="0">
                <a:solidFill>
                  <a:srgbClr val="434343"/>
                </a:solidFill>
                <a:latin typeface="Century Gothic"/>
                <a:cs typeface="Century Gothic"/>
              </a:rPr>
              <a:t>in</a:t>
            </a:r>
            <a:r>
              <a:rPr sz="1100" u="none" spc="-15" dirty="0">
                <a:solidFill>
                  <a:srgbClr val="434343"/>
                </a:solidFill>
                <a:latin typeface="Century Gothic"/>
                <a:cs typeface="Century Gothic"/>
              </a:rPr>
              <a:t> </a:t>
            </a:r>
            <a:r>
              <a:rPr sz="1100" u="none" spc="-20" dirty="0">
                <a:solidFill>
                  <a:srgbClr val="434343"/>
                </a:solidFill>
                <a:latin typeface="Century Gothic"/>
                <a:cs typeface="Century Gothic"/>
              </a:rPr>
              <a:t>building</a:t>
            </a:r>
            <a:r>
              <a:rPr sz="1100" u="none" spc="-30" dirty="0">
                <a:solidFill>
                  <a:srgbClr val="434343"/>
                </a:solidFill>
                <a:latin typeface="Century Gothic"/>
                <a:cs typeface="Century Gothic"/>
              </a:rPr>
              <a:t> </a:t>
            </a:r>
            <a:r>
              <a:rPr sz="1100" u="none" spc="-65" dirty="0">
                <a:solidFill>
                  <a:srgbClr val="434343"/>
                </a:solidFill>
                <a:latin typeface="Century Gothic"/>
                <a:cs typeface="Century Gothic"/>
              </a:rPr>
              <a:t>budget</a:t>
            </a:r>
            <a:r>
              <a:rPr sz="1100" u="none" spc="-5" dirty="0">
                <a:solidFill>
                  <a:srgbClr val="434343"/>
                </a:solidFill>
                <a:latin typeface="Century Gothic"/>
                <a:cs typeface="Century Gothic"/>
              </a:rPr>
              <a:t> </a:t>
            </a:r>
            <a:r>
              <a:rPr sz="1100" u="none" spc="-10" dirty="0">
                <a:solidFill>
                  <a:srgbClr val="434343"/>
                </a:solidFill>
                <a:latin typeface="Century Gothic"/>
                <a:cs typeface="Century Gothic"/>
              </a:rPr>
              <a:t>scenarios.</a:t>
            </a:r>
            <a:endParaRPr sz="1100">
              <a:latin typeface="Century Gothic"/>
              <a:cs typeface="Century Gothic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336743" y="2603135"/>
            <a:ext cx="3848735" cy="362585"/>
          </a:xfrm>
          <a:prstGeom prst="rect">
            <a:avLst/>
          </a:prstGeom>
          <a:solidFill>
            <a:srgbClr val="CFE2F3"/>
          </a:solidFill>
        </p:spPr>
        <p:txBody>
          <a:bodyPr vert="horz" wrap="square" lIns="0" tIns="47625" rIns="0" bIns="0" rtlCol="0">
            <a:spAutoFit/>
          </a:bodyPr>
          <a:lstStyle/>
          <a:p>
            <a:pPr marL="1113790">
              <a:lnSpc>
                <a:spcPct val="100000"/>
              </a:lnSpc>
              <a:spcBef>
                <a:spcPts val="375"/>
              </a:spcBef>
            </a:pPr>
            <a:r>
              <a:rPr sz="1600" b="1" spc="55" dirty="0">
                <a:latin typeface="Century Gothic"/>
                <a:cs typeface="Century Gothic"/>
              </a:rPr>
              <a:t>Financial</a:t>
            </a:r>
            <a:r>
              <a:rPr sz="1600" b="1" spc="114" dirty="0">
                <a:latin typeface="Century Gothic"/>
                <a:cs typeface="Century Gothic"/>
              </a:rPr>
              <a:t> </a:t>
            </a:r>
            <a:r>
              <a:rPr sz="1600" b="1" spc="-20" dirty="0">
                <a:latin typeface="Century Gothic"/>
                <a:cs typeface="Century Gothic"/>
              </a:rPr>
              <a:t>Goals</a:t>
            </a:r>
            <a:endParaRPr sz="1600">
              <a:latin typeface="Century Gothic"/>
              <a:cs typeface="Century Gothic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771583" y="2603135"/>
            <a:ext cx="3848735" cy="362585"/>
          </a:xfrm>
          <a:prstGeom prst="rect">
            <a:avLst/>
          </a:prstGeom>
          <a:solidFill>
            <a:srgbClr val="CFE2F3"/>
          </a:solidFill>
        </p:spPr>
        <p:txBody>
          <a:bodyPr vert="horz" wrap="square" lIns="0" tIns="47625" rIns="0" bIns="0" rtlCol="0">
            <a:spAutoFit/>
          </a:bodyPr>
          <a:lstStyle/>
          <a:p>
            <a:pPr marL="965835">
              <a:lnSpc>
                <a:spcPct val="100000"/>
              </a:lnSpc>
              <a:spcBef>
                <a:spcPts val="375"/>
              </a:spcBef>
            </a:pPr>
            <a:r>
              <a:rPr sz="1600" b="1" spc="45" dirty="0">
                <a:latin typeface="Century Gothic"/>
                <a:cs typeface="Century Gothic"/>
              </a:rPr>
              <a:t>Operational</a:t>
            </a:r>
            <a:r>
              <a:rPr sz="1600" b="1" spc="105" dirty="0">
                <a:latin typeface="Century Gothic"/>
                <a:cs typeface="Century Gothic"/>
              </a:rPr>
              <a:t> </a:t>
            </a:r>
            <a:r>
              <a:rPr sz="1600" b="1" spc="-20" dirty="0">
                <a:latin typeface="Century Gothic"/>
                <a:cs typeface="Century Gothic"/>
              </a:rPr>
              <a:t>Goals</a:t>
            </a:r>
            <a:endParaRPr sz="1600"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579781" y="6275712"/>
            <a:ext cx="149225" cy="1568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215"/>
              </a:lnSpc>
            </a:pPr>
            <a:r>
              <a:rPr sz="1100" spc="-50" dirty="0">
                <a:solidFill>
                  <a:srgbClr val="595959"/>
                </a:solidFill>
                <a:latin typeface="Arial"/>
                <a:cs typeface="Arial"/>
              </a:rPr>
              <a:t>10</a:t>
            </a:r>
            <a:endParaRPr sz="1100">
              <a:latin typeface="Arial"/>
              <a:cs typeface="Arial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01600" y="1178380"/>
            <a:ext cx="9855200" cy="5476875"/>
            <a:chOff x="101600" y="1178380"/>
            <a:chExt cx="9855200" cy="5476875"/>
          </a:xfrm>
        </p:grpSpPr>
        <p:sp>
          <p:nvSpPr>
            <p:cNvPr id="4" name="object 4"/>
            <p:cNvSpPr/>
            <p:nvPr/>
          </p:nvSpPr>
          <p:spPr>
            <a:xfrm>
              <a:off x="101600" y="6284807"/>
              <a:ext cx="9855200" cy="370205"/>
            </a:xfrm>
            <a:custGeom>
              <a:avLst/>
              <a:gdLst/>
              <a:ahLst/>
              <a:cxnLst/>
              <a:rect l="l" t="t" r="r" b="b"/>
              <a:pathLst>
                <a:path w="9855200" h="370204">
                  <a:moveTo>
                    <a:pt x="9855200" y="0"/>
                  </a:moveTo>
                  <a:lnTo>
                    <a:pt x="0" y="0"/>
                  </a:lnTo>
                  <a:lnTo>
                    <a:pt x="0" y="369992"/>
                  </a:lnTo>
                  <a:lnTo>
                    <a:pt x="9855200" y="369992"/>
                  </a:lnTo>
                  <a:lnTo>
                    <a:pt x="9855200" y="0"/>
                  </a:lnTo>
                  <a:close/>
                </a:path>
              </a:pathLst>
            </a:custGeom>
            <a:solidFill>
              <a:srgbClr val="28903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92327" y="6396227"/>
              <a:ext cx="2307336" cy="118872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198590" y="1178380"/>
              <a:ext cx="8758555" cy="530225"/>
            </a:xfrm>
            <a:custGeom>
              <a:avLst/>
              <a:gdLst/>
              <a:ahLst/>
              <a:cxnLst/>
              <a:rect l="l" t="t" r="r" b="b"/>
              <a:pathLst>
                <a:path w="8758555" h="530225">
                  <a:moveTo>
                    <a:pt x="8758209" y="0"/>
                  </a:moveTo>
                  <a:lnTo>
                    <a:pt x="0" y="0"/>
                  </a:lnTo>
                  <a:lnTo>
                    <a:pt x="0" y="530226"/>
                  </a:lnTo>
                  <a:lnTo>
                    <a:pt x="8758209" y="530226"/>
                  </a:lnTo>
                  <a:lnTo>
                    <a:pt x="875820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 descr="$PPTXTitle"/>
          <p:cNvSpPr txBox="1">
            <a:spLocks noGrp="1"/>
          </p:cNvSpPr>
          <p:nvPr>
            <p:ph type="title"/>
          </p:nvPr>
        </p:nvSpPr>
        <p:spPr>
          <a:xfrm>
            <a:off x="1284425" y="1210723"/>
            <a:ext cx="5384165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Century Gothic"/>
                <a:cs typeface="Century Gothic"/>
              </a:rPr>
              <a:t>A</a:t>
            </a:r>
            <a:r>
              <a:rPr sz="2400" spc="100" dirty="0">
                <a:latin typeface="Century Gothic"/>
                <a:cs typeface="Century Gothic"/>
              </a:rPr>
              <a:t> </a:t>
            </a:r>
            <a:r>
              <a:rPr sz="2400" spc="95" dirty="0">
                <a:latin typeface="Century Gothic"/>
                <a:cs typeface="Century Gothic"/>
              </a:rPr>
              <a:t>Strategic,</a:t>
            </a:r>
            <a:r>
              <a:rPr sz="2400" spc="85" dirty="0">
                <a:latin typeface="Century Gothic"/>
                <a:cs typeface="Century Gothic"/>
              </a:rPr>
              <a:t> </a:t>
            </a:r>
            <a:r>
              <a:rPr sz="2400" spc="170" dirty="0">
                <a:latin typeface="Century Gothic"/>
                <a:cs typeface="Century Gothic"/>
              </a:rPr>
              <a:t>Four-</a:t>
            </a:r>
            <a:r>
              <a:rPr sz="2400" spc="65" dirty="0">
                <a:latin typeface="Century Gothic"/>
                <a:cs typeface="Century Gothic"/>
              </a:rPr>
              <a:t>Phase</a:t>
            </a:r>
            <a:r>
              <a:rPr sz="2400" spc="95" dirty="0">
                <a:latin typeface="Century Gothic"/>
                <a:cs typeface="Century Gothic"/>
              </a:rPr>
              <a:t> </a:t>
            </a:r>
            <a:r>
              <a:rPr sz="2400" spc="-10" dirty="0">
                <a:latin typeface="Century Gothic"/>
                <a:cs typeface="Century Gothic"/>
              </a:rPr>
              <a:t>Approach</a:t>
            </a:r>
            <a:endParaRPr sz="2400">
              <a:latin typeface="Century Gothic"/>
              <a:cs typeface="Century Gothic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9301530" y="6329987"/>
            <a:ext cx="228600" cy="2578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780"/>
              </a:lnSpc>
            </a:pPr>
            <a:fld id="{81D60167-4931-47E6-BA6A-407CBD079E47}" type="slidenum">
              <a:rPr sz="1500" spc="-45" dirty="0">
                <a:solidFill>
                  <a:srgbClr val="FFFFFF"/>
                </a:solidFill>
                <a:latin typeface="Calibri"/>
                <a:cs typeface="Calibri"/>
              </a:rPr>
              <a:t>10</a:t>
            </a:fld>
            <a:endParaRPr sz="15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270844" y="1707112"/>
            <a:ext cx="8003540" cy="41852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9690">
              <a:lnSpc>
                <a:spcPct val="100000"/>
              </a:lnSpc>
              <a:spcBef>
                <a:spcPts val="100"/>
              </a:spcBef>
            </a:pPr>
            <a:r>
              <a:rPr sz="1900" i="1" dirty="0">
                <a:solidFill>
                  <a:srgbClr val="ED7D31"/>
                </a:solidFill>
                <a:latin typeface="Calibri"/>
                <a:cs typeface="Calibri"/>
              </a:rPr>
              <a:t>Proactive</a:t>
            </a:r>
            <a:r>
              <a:rPr sz="1900" i="1" spc="100" dirty="0">
                <a:solidFill>
                  <a:srgbClr val="ED7D31"/>
                </a:solidFill>
                <a:latin typeface="Calibri"/>
                <a:cs typeface="Calibri"/>
              </a:rPr>
              <a:t> </a:t>
            </a:r>
            <a:r>
              <a:rPr sz="1900" i="1" dirty="0">
                <a:solidFill>
                  <a:srgbClr val="ED7D31"/>
                </a:solidFill>
                <a:latin typeface="Calibri"/>
                <a:cs typeface="Calibri"/>
              </a:rPr>
              <a:t>and</a:t>
            </a:r>
            <a:r>
              <a:rPr sz="1900" i="1" spc="100" dirty="0">
                <a:solidFill>
                  <a:srgbClr val="ED7D31"/>
                </a:solidFill>
                <a:latin typeface="Calibri"/>
                <a:cs typeface="Calibri"/>
              </a:rPr>
              <a:t> </a:t>
            </a:r>
            <a:r>
              <a:rPr sz="1900" i="1" dirty="0">
                <a:solidFill>
                  <a:srgbClr val="ED7D31"/>
                </a:solidFill>
                <a:latin typeface="Calibri"/>
                <a:cs typeface="Calibri"/>
              </a:rPr>
              <a:t>Systematic</a:t>
            </a:r>
            <a:r>
              <a:rPr sz="1900" i="1" spc="90" dirty="0">
                <a:solidFill>
                  <a:srgbClr val="ED7D31"/>
                </a:solidFill>
                <a:latin typeface="Calibri"/>
                <a:cs typeface="Calibri"/>
              </a:rPr>
              <a:t> </a:t>
            </a:r>
            <a:r>
              <a:rPr sz="1900" i="1" spc="-10" dirty="0">
                <a:solidFill>
                  <a:srgbClr val="ED7D31"/>
                </a:solidFill>
                <a:latin typeface="Calibri"/>
                <a:cs typeface="Calibri"/>
              </a:rPr>
              <a:t>Stewardship</a:t>
            </a:r>
            <a:endParaRPr sz="1900">
              <a:latin typeface="Calibri"/>
              <a:cs typeface="Calibri"/>
            </a:endParaRPr>
          </a:p>
          <a:p>
            <a:pPr marL="244475" indent="-231775">
              <a:lnSpc>
                <a:spcPct val="100000"/>
              </a:lnSpc>
              <a:spcBef>
                <a:spcPts val="1950"/>
              </a:spcBef>
              <a:buChar char="✓"/>
              <a:tabLst>
                <a:tab pos="244475" algn="l"/>
              </a:tabLst>
            </a:pPr>
            <a:r>
              <a:rPr sz="1750" b="1" spc="100" dirty="0">
                <a:latin typeface="Segoe UI Symbol"/>
                <a:cs typeface="Segoe UI Symbol"/>
              </a:rPr>
              <a:t>Phase</a:t>
            </a:r>
            <a:r>
              <a:rPr sz="1750" b="1" spc="30" dirty="0">
                <a:latin typeface="Segoe UI Symbol"/>
                <a:cs typeface="Segoe UI Symbol"/>
              </a:rPr>
              <a:t> </a:t>
            </a:r>
            <a:r>
              <a:rPr sz="1750" b="1" spc="75" dirty="0">
                <a:latin typeface="Segoe UI Symbol"/>
                <a:cs typeface="Segoe UI Symbol"/>
              </a:rPr>
              <a:t>1:</a:t>
            </a:r>
            <a:r>
              <a:rPr sz="1750" b="1" spc="35" dirty="0">
                <a:latin typeface="Segoe UI Symbol"/>
                <a:cs typeface="Segoe UI Symbol"/>
              </a:rPr>
              <a:t> </a:t>
            </a:r>
            <a:r>
              <a:rPr sz="1750" b="1" dirty="0">
                <a:latin typeface="Segoe UI Symbol"/>
                <a:cs typeface="Segoe UI Symbol"/>
              </a:rPr>
              <a:t>Immediate</a:t>
            </a:r>
            <a:r>
              <a:rPr sz="1750" b="1" spc="30" dirty="0">
                <a:latin typeface="Segoe UI Symbol"/>
                <a:cs typeface="Segoe UI Symbol"/>
              </a:rPr>
              <a:t> </a:t>
            </a:r>
            <a:r>
              <a:rPr sz="1750" b="1" dirty="0">
                <a:latin typeface="Segoe UI Symbol"/>
                <a:cs typeface="Segoe UI Symbol"/>
              </a:rPr>
              <a:t>Stabilization</a:t>
            </a:r>
            <a:r>
              <a:rPr sz="1750" b="1" spc="45" dirty="0">
                <a:latin typeface="Segoe UI Symbol"/>
                <a:cs typeface="Segoe UI Symbol"/>
              </a:rPr>
              <a:t> </a:t>
            </a:r>
            <a:r>
              <a:rPr sz="1750" b="1" dirty="0">
                <a:latin typeface="Segoe UI Symbol"/>
                <a:cs typeface="Segoe UI Symbol"/>
              </a:rPr>
              <a:t>(Winter</a:t>
            </a:r>
            <a:r>
              <a:rPr sz="1750" b="1" spc="45" dirty="0">
                <a:latin typeface="Segoe UI Symbol"/>
                <a:cs typeface="Segoe UI Symbol"/>
              </a:rPr>
              <a:t> </a:t>
            </a:r>
            <a:r>
              <a:rPr sz="1750" b="1" dirty="0">
                <a:latin typeface="Segoe UI Symbol"/>
                <a:cs typeface="Segoe UI Symbol"/>
              </a:rPr>
              <a:t>2025</a:t>
            </a:r>
            <a:r>
              <a:rPr sz="1750" b="1" spc="30" dirty="0">
                <a:latin typeface="Segoe UI Symbol"/>
                <a:cs typeface="Segoe UI Symbol"/>
              </a:rPr>
              <a:t> </a:t>
            </a:r>
            <a:r>
              <a:rPr sz="1750" b="1" dirty="0">
                <a:latin typeface="Segoe UI Symbol"/>
                <a:cs typeface="Segoe UI Symbol"/>
              </a:rPr>
              <a:t>-</a:t>
            </a:r>
            <a:r>
              <a:rPr sz="1750" b="1" spc="40" dirty="0">
                <a:latin typeface="Segoe UI Symbol"/>
                <a:cs typeface="Segoe UI Symbol"/>
              </a:rPr>
              <a:t> </a:t>
            </a:r>
            <a:r>
              <a:rPr sz="1750" b="1" dirty="0">
                <a:latin typeface="Segoe UI Symbol"/>
                <a:cs typeface="Segoe UI Symbol"/>
              </a:rPr>
              <a:t>Spring</a:t>
            </a:r>
            <a:r>
              <a:rPr sz="1750" b="1" spc="30" dirty="0">
                <a:latin typeface="Segoe UI Symbol"/>
                <a:cs typeface="Segoe UI Symbol"/>
              </a:rPr>
              <a:t> </a:t>
            </a:r>
            <a:r>
              <a:rPr sz="1750" b="1" spc="-10" dirty="0">
                <a:latin typeface="Segoe UI Symbol"/>
                <a:cs typeface="Segoe UI Symbol"/>
              </a:rPr>
              <a:t>2026)</a:t>
            </a:r>
            <a:endParaRPr sz="1750">
              <a:latin typeface="Segoe UI Symbol"/>
              <a:cs typeface="Segoe UI Symbol"/>
            </a:endParaRPr>
          </a:p>
          <a:p>
            <a:pPr marL="12700">
              <a:lnSpc>
                <a:spcPct val="100000"/>
              </a:lnSpc>
              <a:spcBef>
                <a:spcPts val="80"/>
              </a:spcBef>
            </a:pPr>
            <a:r>
              <a:rPr sz="1300" spc="-20" dirty="0">
                <a:latin typeface="Segoe UI Symbol"/>
                <a:cs typeface="Segoe UI Symbol"/>
              </a:rPr>
              <a:t>Board-</a:t>
            </a:r>
            <a:r>
              <a:rPr sz="1300" spc="-25" dirty="0">
                <a:latin typeface="Segoe UI Symbol"/>
                <a:cs typeface="Segoe UI Symbol"/>
              </a:rPr>
              <a:t>initiated</a:t>
            </a:r>
            <a:r>
              <a:rPr sz="1300" spc="25" dirty="0">
                <a:latin typeface="Segoe UI Symbol"/>
                <a:cs typeface="Segoe UI Symbol"/>
              </a:rPr>
              <a:t> </a:t>
            </a:r>
            <a:r>
              <a:rPr sz="1300" spc="-60" dirty="0">
                <a:latin typeface="Segoe UI Symbol"/>
                <a:cs typeface="Segoe UI Symbol"/>
              </a:rPr>
              <a:t>third-</a:t>
            </a:r>
            <a:r>
              <a:rPr sz="1300" dirty="0">
                <a:latin typeface="Segoe UI Symbol"/>
                <a:cs typeface="Segoe UI Symbol"/>
              </a:rPr>
              <a:t>party</a:t>
            </a:r>
            <a:r>
              <a:rPr sz="1300" spc="30" dirty="0">
                <a:latin typeface="Segoe UI Symbol"/>
                <a:cs typeface="Segoe UI Symbol"/>
              </a:rPr>
              <a:t> </a:t>
            </a:r>
            <a:r>
              <a:rPr sz="1300" spc="-10" dirty="0">
                <a:latin typeface="Segoe UI Symbol"/>
                <a:cs typeface="Segoe UI Symbol"/>
              </a:rPr>
              <a:t>verification</a:t>
            </a:r>
            <a:r>
              <a:rPr sz="1300" spc="30" dirty="0">
                <a:latin typeface="Segoe UI Symbol"/>
                <a:cs typeface="Segoe UI Symbol"/>
              </a:rPr>
              <a:t> </a:t>
            </a:r>
            <a:r>
              <a:rPr sz="1300" dirty="0">
                <a:latin typeface="Segoe UI Symbol"/>
                <a:cs typeface="Segoe UI Symbol"/>
              </a:rPr>
              <a:t>•</a:t>
            </a:r>
            <a:r>
              <a:rPr sz="1300" spc="35" dirty="0">
                <a:latin typeface="Segoe UI Symbol"/>
                <a:cs typeface="Segoe UI Symbol"/>
              </a:rPr>
              <a:t> </a:t>
            </a:r>
            <a:r>
              <a:rPr sz="1300" dirty="0">
                <a:latin typeface="Segoe UI Symbol"/>
                <a:cs typeface="Segoe UI Symbol"/>
              </a:rPr>
              <a:t>Restored</a:t>
            </a:r>
            <a:r>
              <a:rPr sz="1300" spc="30" dirty="0">
                <a:latin typeface="Segoe UI Symbol"/>
                <a:cs typeface="Segoe UI Symbol"/>
              </a:rPr>
              <a:t> </a:t>
            </a:r>
            <a:r>
              <a:rPr sz="1300" dirty="0">
                <a:latin typeface="Segoe UI Symbol"/>
                <a:cs typeface="Segoe UI Symbol"/>
              </a:rPr>
              <a:t>reserves</a:t>
            </a:r>
            <a:r>
              <a:rPr sz="1300" spc="30" dirty="0">
                <a:latin typeface="Segoe UI Symbol"/>
                <a:cs typeface="Segoe UI Symbol"/>
              </a:rPr>
              <a:t> </a:t>
            </a:r>
            <a:r>
              <a:rPr sz="1300" dirty="0">
                <a:latin typeface="Segoe UI Symbol"/>
                <a:cs typeface="Segoe UI Symbol"/>
              </a:rPr>
              <a:t>•</a:t>
            </a:r>
            <a:r>
              <a:rPr sz="1300" spc="35" dirty="0">
                <a:latin typeface="Segoe UI Symbol"/>
                <a:cs typeface="Segoe UI Symbol"/>
              </a:rPr>
              <a:t> </a:t>
            </a:r>
            <a:r>
              <a:rPr sz="1300" spc="-10" dirty="0">
                <a:latin typeface="Segoe UI Symbol"/>
                <a:cs typeface="Segoe UI Symbol"/>
              </a:rPr>
              <a:t>Qualified</a:t>
            </a:r>
            <a:r>
              <a:rPr sz="1300" spc="25" dirty="0">
                <a:latin typeface="Segoe UI Symbol"/>
                <a:cs typeface="Segoe UI Symbol"/>
              </a:rPr>
              <a:t> </a:t>
            </a:r>
            <a:r>
              <a:rPr sz="1300" dirty="0">
                <a:latin typeface="Segoe UI Symbol"/>
                <a:cs typeface="Segoe UI Symbol"/>
              </a:rPr>
              <a:t>First</a:t>
            </a:r>
            <a:r>
              <a:rPr sz="1300" spc="40" dirty="0">
                <a:latin typeface="Segoe UI Symbol"/>
                <a:cs typeface="Segoe UI Symbol"/>
              </a:rPr>
              <a:t> </a:t>
            </a:r>
            <a:r>
              <a:rPr sz="1300" spc="-10" dirty="0">
                <a:latin typeface="Segoe UI Symbol"/>
                <a:cs typeface="Segoe UI Symbol"/>
              </a:rPr>
              <a:t>Interim</a:t>
            </a:r>
            <a:endParaRPr sz="1300">
              <a:latin typeface="Segoe UI Symbol"/>
              <a:cs typeface="Segoe UI Symbol"/>
            </a:endParaRPr>
          </a:p>
          <a:p>
            <a:pPr marL="12700">
              <a:lnSpc>
                <a:spcPct val="100000"/>
              </a:lnSpc>
              <a:spcBef>
                <a:spcPts val="455"/>
              </a:spcBef>
            </a:pPr>
            <a:r>
              <a:rPr sz="1850" b="1" spc="-465" dirty="0">
                <a:solidFill>
                  <a:srgbClr val="548235"/>
                </a:solidFill>
                <a:latin typeface="Segoe UI Symbol"/>
                <a:cs typeface="Segoe UI Symbol"/>
              </a:rPr>
              <a:t>▶</a:t>
            </a:r>
            <a:r>
              <a:rPr sz="1850" b="1" spc="80" dirty="0">
                <a:solidFill>
                  <a:srgbClr val="548235"/>
                </a:solidFill>
                <a:latin typeface="Segoe UI Symbol"/>
                <a:cs typeface="Segoe UI Symbol"/>
              </a:rPr>
              <a:t> </a:t>
            </a:r>
            <a:r>
              <a:rPr sz="1750" b="1" spc="100" dirty="0">
                <a:solidFill>
                  <a:srgbClr val="548235"/>
                </a:solidFill>
                <a:latin typeface="Segoe UI Symbol"/>
                <a:cs typeface="Segoe UI Symbol"/>
              </a:rPr>
              <a:t>Phase</a:t>
            </a:r>
            <a:r>
              <a:rPr sz="1750" b="1" spc="70" dirty="0">
                <a:solidFill>
                  <a:srgbClr val="548235"/>
                </a:solidFill>
                <a:latin typeface="Segoe UI Symbol"/>
                <a:cs typeface="Segoe UI Symbol"/>
              </a:rPr>
              <a:t> </a:t>
            </a:r>
            <a:r>
              <a:rPr sz="1750" b="1" spc="75" dirty="0">
                <a:solidFill>
                  <a:srgbClr val="548235"/>
                </a:solidFill>
                <a:latin typeface="Segoe UI Symbol"/>
                <a:cs typeface="Segoe UI Symbol"/>
              </a:rPr>
              <a:t>2: </a:t>
            </a:r>
            <a:r>
              <a:rPr sz="1750" b="1" dirty="0">
                <a:solidFill>
                  <a:srgbClr val="548235"/>
                </a:solidFill>
                <a:latin typeface="Segoe UI Symbol"/>
                <a:cs typeface="Segoe UI Symbol"/>
              </a:rPr>
              <a:t>Workforce</a:t>
            </a:r>
            <a:r>
              <a:rPr sz="1750" b="1" spc="70" dirty="0">
                <a:solidFill>
                  <a:srgbClr val="548235"/>
                </a:solidFill>
                <a:latin typeface="Segoe UI Symbol"/>
                <a:cs typeface="Segoe UI Symbol"/>
              </a:rPr>
              <a:t> </a:t>
            </a:r>
            <a:r>
              <a:rPr sz="1750" b="1" dirty="0">
                <a:solidFill>
                  <a:srgbClr val="548235"/>
                </a:solidFill>
                <a:latin typeface="Segoe UI Symbol"/>
                <a:cs typeface="Segoe UI Symbol"/>
              </a:rPr>
              <a:t>Realignment</a:t>
            </a:r>
            <a:r>
              <a:rPr sz="1750" b="1" spc="75" dirty="0">
                <a:solidFill>
                  <a:srgbClr val="548235"/>
                </a:solidFill>
                <a:latin typeface="Segoe UI Symbol"/>
                <a:cs typeface="Segoe UI Symbol"/>
              </a:rPr>
              <a:t> </a:t>
            </a:r>
            <a:r>
              <a:rPr sz="1750" b="1" dirty="0">
                <a:solidFill>
                  <a:srgbClr val="548235"/>
                </a:solidFill>
                <a:latin typeface="Segoe UI Symbol"/>
                <a:cs typeface="Segoe UI Symbol"/>
              </a:rPr>
              <a:t>(February/March</a:t>
            </a:r>
            <a:r>
              <a:rPr sz="1750" b="1" spc="65" dirty="0">
                <a:solidFill>
                  <a:srgbClr val="548235"/>
                </a:solidFill>
                <a:latin typeface="Segoe UI Symbol"/>
                <a:cs typeface="Segoe UI Symbol"/>
              </a:rPr>
              <a:t> </a:t>
            </a:r>
            <a:r>
              <a:rPr sz="1750" b="1" spc="-10" dirty="0">
                <a:solidFill>
                  <a:srgbClr val="548235"/>
                </a:solidFill>
                <a:latin typeface="Segoe UI Symbol"/>
                <a:cs typeface="Segoe UI Symbol"/>
              </a:rPr>
              <a:t>2026)</a:t>
            </a:r>
            <a:endParaRPr sz="1750">
              <a:latin typeface="Segoe UI Symbol"/>
              <a:cs typeface="Segoe UI Symbol"/>
            </a:endParaRPr>
          </a:p>
          <a:p>
            <a:pPr marL="12700" marR="215900">
              <a:lnSpc>
                <a:spcPct val="99200"/>
              </a:lnSpc>
              <a:spcBef>
                <a:spcPts val="70"/>
              </a:spcBef>
            </a:pPr>
            <a:r>
              <a:rPr sz="1300" dirty="0">
                <a:latin typeface="Segoe UI Symbol"/>
                <a:cs typeface="Segoe UI Symbol"/>
              </a:rPr>
              <a:t>Strategic</a:t>
            </a:r>
            <a:r>
              <a:rPr sz="1300" spc="10" dirty="0">
                <a:latin typeface="Segoe UI Symbol"/>
                <a:cs typeface="Segoe UI Symbol"/>
              </a:rPr>
              <a:t> </a:t>
            </a:r>
            <a:r>
              <a:rPr sz="1300" spc="-10" dirty="0">
                <a:latin typeface="Segoe UI Symbol"/>
                <a:cs typeface="Segoe UI Symbol"/>
              </a:rPr>
              <a:t>staffing</a:t>
            </a:r>
            <a:r>
              <a:rPr sz="1300" spc="10" dirty="0">
                <a:latin typeface="Segoe UI Symbol"/>
                <a:cs typeface="Segoe UI Symbol"/>
              </a:rPr>
              <a:t> </a:t>
            </a:r>
            <a:r>
              <a:rPr sz="1300" dirty="0">
                <a:latin typeface="Segoe UI Symbol"/>
                <a:cs typeface="Segoe UI Symbol"/>
              </a:rPr>
              <a:t>adjustments</a:t>
            </a:r>
            <a:r>
              <a:rPr sz="1300" spc="15" dirty="0">
                <a:latin typeface="Segoe UI Symbol"/>
                <a:cs typeface="Segoe UI Symbol"/>
              </a:rPr>
              <a:t> </a:t>
            </a:r>
            <a:r>
              <a:rPr sz="1300" spc="-30" dirty="0">
                <a:latin typeface="Segoe UI Symbol"/>
                <a:cs typeface="Segoe UI Symbol"/>
              </a:rPr>
              <a:t>protecting</a:t>
            </a:r>
            <a:r>
              <a:rPr sz="1300" spc="10" dirty="0">
                <a:latin typeface="Segoe UI Symbol"/>
                <a:cs typeface="Segoe UI Symbol"/>
              </a:rPr>
              <a:t> </a:t>
            </a:r>
            <a:r>
              <a:rPr sz="1300" spc="-35" dirty="0">
                <a:latin typeface="Segoe UI Symbol"/>
                <a:cs typeface="Segoe UI Symbol"/>
              </a:rPr>
              <a:t>student-</a:t>
            </a:r>
            <a:r>
              <a:rPr sz="1300" dirty="0">
                <a:latin typeface="Segoe UI Symbol"/>
                <a:cs typeface="Segoe UI Symbol"/>
              </a:rPr>
              <a:t>facing</a:t>
            </a:r>
            <a:r>
              <a:rPr sz="1300" spc="10" dirty="0">
                <a:latin typeface="Segoe UI Symbol"/>
                <a:cs typeface="Segoe UI Symbol"/>
              </a:rPr>
              <a:t> </a:t>
            </a:r>
            <a:r>
              <a:rPr sz="1300" dirty="0">
                <a:latin typeface="Segoe UI Symbol"/>
                <a:cs typeface="Segoe UI Symbol"/>
              </a:rPr>
              <a:t>services</a:t>
            </a:r>
            <a:r>
              <a:rPr sz="1300" spc="15" dirty="0">
                <a:latin typeface="Segoe UI Symbol"/>
                <a:cs typeface="Segoe UI Symbol"/>
              </a:rPr>
              <a:t> </a:t>
            </a:r>
            <a:r>
              <a:rPr sz="1300" dirty="0">
                <a:latin typeface="Segoe UI Symbol"/>
                <a:cs typeface="Segoe UI Symbol"/>
              </a:rPr>
              <a:t>while</a:t>
            </a:r>
            <a:r>
              <a:rPr sz="1300" spc="10" dirty="0">
                <a:latin typeface="Segoe UI Symbol"/>
                <a:cs typeface="Segoe UI Symbol"/>
              </a:rPr>
              <a:t> </a:t>
            </a:r>
            <a:r>
              <a:rPr sz="1300" spc="-60" dirty="0">
                <a:latin typeface="Segoe UI Symbol"/>
                <a:cs typeface="Segoe UI Symbol"/>
              </a:rPr>
              <a:t>right-</a:t>
            </a:r>
            <a:r>
              <a:rPr sz="1300" dirty="0">
                <a:latin typeface="Segoe UI Symbol"/>
                <a:cs typeface="Segoe UI Symbol"/>
              </a:rPr>
              <a:t>sizing</a:t>
            </a:r>
            <a:r>
              <a:rPr sz="1300" spc="10" dirty="0">
                <a:latin typeface="Segoe UI Symbol"/>
                <a:cs typeface="Segoe UI Symbol"/>
              </a:rPr>
              <a:t> </a:t>
            </a:r>
            <a:r>
              <a:rPr sz="1300" spc="-45" dirty="0">
                <a:latin typeface="Segoe UI Symbol"/>
                <a:cs typeface="Segoe UI Symbol"/>
              </a:rPr>
              <a:t>to</a:t>
            </a:r>
            <a:r>
              <a:rPr sz="1300" spc="15" dirty="0">
                <a:latin typeface="Segoe UI Symbol"/>
                <a:cs typeface="Segoe UI Symbol"/>
              </a:rPr>
              <a:t> </a:t>
            </a:r>
            <a:r>
              <a:rPr sz="1300" spc="-25" dirty="0">
                <a:latin typeface="Segoe UI Symbol"/>
                <a:cs typeface="Segoe UI Symbol"/>
              </a:rPr>
              <a:t>enrollment</a:t>
            </a:r>
            <a:r>
              <a:rPr sz="1300" spc="15" dirty="0">
                <a:latin typeface="Segoe UI Symbol"/>
                <a:cs typeface="Segoe UI Symbol"/>
              </a:rPr>
              <a:t> </a:t>
            </a:r>
            <a:r>
              <a:rPr sz="1300" spc="-10" dirty="0">
                <a:latin typeface="Segoe UI Symbol"/>
                <a:cs typeface="Segoe UI Symbol"/>
              </a:rPr>
              <a:t>reality; </a:t>
            </a:r>
            <a:r>
              <a:rPr sz="1300" spc="-25" dirty="0">
                <a:latin typeface="Segoe UI Symbol"/>
                <a:cs typeface="Segoe UI Symbol"/>
              </a:rPr>
              <a:t>Implementing</a:t>
            </a:r>
            <a:r>
              <a:rPr sz="1300" spc="5" dirty="0">
                <a:latin typeface="Segoe UI Symbol"/>
                <a:cs typeface="Segoe UI Symbol"/>
              </a:rPr>
              <a:t> </a:t>
            </a:r>
            <a:r>
              <a:rPr sz="1300" spc="-20" dirty="0">
                <a:latin typeface="Segoe UI Symbol"/>
                <a:cs typeface="Segoe UI Symbol"/>
              </a:rPr>
              <a:t>immediate</a:t>
            </a:r>
            <a:r>
              <a:rPr sz="1300" spc="5" dirty="0">
                <a:latin typeface="Segoe UI Symbol"/>
                <a:cs typeface="Segoe UI Symbol"/>
              </a:rPr>
              <a:t> </a:t>
            </a:r>
            <a:r>
              <a:rPr sz="1300" spc="-10" dirty="0">
                <a:latin typeface="Segoe UI Symbol"/>
                <a:cs typeface="Segoe UI Symbol"/>
              </a:rPr>
              <a:t>reductions</a:t>
            </a:r>
            <a:r>
              <a:rPr sz="1300" spc="10" dirty="0">
                <a:latin typeface="Segoe UI Symbol"/>
                <a:cs typeface="Segoe UI Symbol"/>
              </a:rPr>
              <a:t> </a:t>
            </a:r>
            <a:r>
              <a:rPr sz="1300" dirty="0">
                <a:latin typeface="Segoe UI Symbol"/>
                <a:cs typeface="Segoe UI Symbol"/>
              </a:rPr>
              <a:t>while</a:t>
            </a:r>
            <a:r>
              <a:rPr sz="1300" spc="5" dirty="0">
                <a:latin typeface="Segoe UI Symbol"/>
                <a:cs typeface="Segoe UI Symbol"/>
              </a:rPr>
              <a:t> </a:t>
            </a:r>
            <a:r>
              <a:rPr sz="1300" spc="-30" dirty="0">
                <a:latin typeface="Segoe UI Symbol"/>
                <a:cs typeface="Segoe UI Symbol"/>
              </a:rPr>
              <a:t>protecting</a:t>
            </a:r>
            <a:r>
              <a:rPr sz="1300" spc="5" dirty="0">
                <a:latin typeface="Segoe UI Symbol"/>
                <a:cs typeface="Segoe UI Symbol"/>
              </a:rPr>
              <a:t> </a:t>
            </a:r>
            <a:r>
              <a:rPr sz="1300" dirty="0">
                <a:latin typeface="Segoe UI Symbol"/>
                <a:cs typeface="Segoe UI Symbol"/>
              </a:rPr>
              <a:t>key</a:t>
            </a:r>
            <a:r>
              <a:rPr sz="1300" spc="10" dirty="0">
                <a:latin typeface="Segoe UI Symbol"/>
                <a:cs typeface="Segoe UI Symbol"/>
              </a:rPr>
              <a:t> </a:t>
            </a:r>
            <a:r>
              <a:rPr sz="1300" dirty="0">
                <a:latin typeface="Segoe UI Symbol"/>
                <a:cs typeface="Segoe UI Symbol"/>
              </a:rPr>
              <a:t>programs,</a:t>
            </a:r>
            <a:r>
              <a:rPr sz="1300" spc="15" dirty="0">
                <a:latin typeface="Segoe UI Symbol"/>
                <a:cs typeface="Segoe UI Symbol"/>
              </a:rPr>
              <a:t> </a:t>
            </a:r>
            <a:r>
              <a:rPr sz="1300" spc="-25" dirty="0">
                <a:latin typeface="Segoe UI Symbol"/>
                <a:cs typeface="Segoe UI Symbol"/>
              </a:rPr>
              <a:t>maintaining</a:t>
            </a:r>
            <a:r>
              <a:rPr sz="1300" spc="5" dirty="0">
                <a:latin typeface="Segoe UI Symbol"/>
                <a:cs typeface="Segoe UI Symbol"/>
              </a:rPr>
              <a:t> </a:t>
            </a:r>
            <a:r>
              <a:rPr sz="1300" spc="-35" dirty="0">
                <a:latin typeface="Segoe UI Symbol"/>
                <a:cs typeface="Segoe UI Symbol"/>
              </a:rPr>
              <a:t>neighborhood</a:t>
            </a:r>
            <a:r>
              <a:rPr sz="1300" spc="10" dirty="0">
                <a:latin typeface="Segoe UI Symbol"/>
                <a:cs typeface="Segoe UI Symbol"/>
              </a:rPr>
              <a:t> </a:t>
            </a:r>
            <a:r>
              <a:rPr sz="1300" dirty="0">
                <a:latin typeface="Segoe UI Symbol"/>
                <a:cs typeface="Segoe UI Symbol"/>
              </a:rPr>
              <a:t>schools,</a:t>
            </a:r>
            <a:r>
              <a:rPr sz="1300" spc="15" dirty="0">
                <a:latin typeface="Segoe UI Symbol"/>
                <a:cs typeface="Segoe UI Symbol"/>
              </a:rPr>
              <a:t> </a:t>
            </a:r>
            <a:r>
              <a:rPr sz="1300" spc="-25" dirty="0">
                <a:latin typeface="Segoe UI Symbol"/>
                <a:cs typeface="Segoe UI Symbol"/>
              </a:rPr>
              <a:t>and </a:t>
            </a:r>
            <a:r>
              <a:rPr sz="1300" dirty="0">
                <a:latin typeface="Segoe UI Symbol"/>
                <a:cs typeface="Segoe UI Symbol"/>
              </a:rPr>
              <a:t>sustaining</a:t>
            </a:r>
            <a:r>
              <a:rPr sz="1300" spc="-30" dirty="0">
                <a:latin typeface="Segoe UI Symbol"/>
                <a:cs typeface="Segoe UI Symbol"/>
              </a:rPr>
              <a:t> </a:t>
            </a:r>
            <a:r>
              <a:rPr sz="1300" spc="-10" dirty="0">
                <a:latin typeface="Segoe UI Symbol"/>
                <a:cs typeface="Segoe UI Symbol"/>
              </a:rPr>
              <a:t>educational</a:t>
            </a:r>
            <a:r>
              <a:rPr sz="1300" spc="-30" dirty="0">
                <a:latin typeface="Segoe UI Symbol"/>
                <a:cs typeface="Segoe UI Symbol"/>
              </a:rPr>
              <a:t> </a:t>
            </a:r>
            <a:r>
              <a:rPr sz="1300" spc="-10" dirty="0">
                <a:latin typeface="Segoe UI Symbol"/>
                <a:cs typeface="Segoe UI Symbol"/>
              </a:rPr>
              <a:t>quality</a:t>
            </a:r>
            <a:endParaRPr sz="1300">
              <a:latin typeface="Segoe UI Symbol"/>
              <a:cs typeface="Segoe UI Symbol"/>
            </a:endParaRPr>
          </a:p>
          <a:p>
            <a:pPr marL="12700">
              <a:lnSpc>
                <a:spcPct val="100000"/>
              </a:lnSpc>
              <a:spcBef>
                <a:spcPts val="580"/>
              </a:spcBef>
            </a:pPr>
            <a:r>
              <a:rPr sz="1850" b="1" spc="-465" dirty="0">
                <a:latin typeface="Segoe UI Symbol"/>
                <a:cs typeface="Segoe UI Symbol"/>
              </a:rPr>
              <a:t>▶</a:t>
            </a:r>
            <a:r>
              <a:rPr sz="1850" b="1" spc="70" dirty="0">
                <a:latin typeface="Segoe UI Symbol"/>
                <a:cs typeface="Segoe UI Symbol"/>
              </a:rPr>
              <a:t> </a:t>
            </a:r>
            <a:r>
              <a:rPr sz="1850" b="1" spc="130" dirty="0">
                <a:latin typeface="Segoe UI Symbol"/>
                <a:cs typeface="Segoe UI Symbol"/>
              </a:rPr>
              <a:t>Phase</a:t>
            </a:r>
            <a:r>
              <a:rPr sz="1850" b="1" spc="75" dirty="0">
                <a:latin typeface="Segoe UI Symbol"/>
                <a:cs typeface="Segoe UI Symbol"/>
              </a:rPr>
              <a:t> </a:t>
            </a:r>
            <a:r>
              <a:rPr sz="1850" b="1" spc="95" dirty="0">
                <a:latin typeface="Segoe UI Symbol"/>
                <a:cs typeface="Segoe UI Symbol"/>
              </a:rPr>
              <a:t>3:</a:t>
            </a:r>
            <a:r>
              <a:rPr sz="1850" b="1" spc="55" dirty="0">
                <a:latin typeface="Segoe UI Symbol"/>
                <a:cs typeface="Segoe UI Symbol"/>
              </a:rPr>
              <a:t> </a:t>
            </a:r>
            <a:r>
              <a:rPr sz="1850" b="1" dirty="0">
                <a:latin typeface="Segoe UI Symbol"/>
                <a:cs typeface="Segoe UI Symbol"/>
              </a:rPr>
              <a:t>Budget</a:t>
            </a:r>
            <a:r>
              <a:rPr sz="1850" b="1" spc="55" dirty="0">
                <a:latin typeface="Segoe UI Symbol"/>
                <a:cs typeface="Segoe UI Symbol"/>
              </a:rPr>
              <a:t> </a:t>
            </a:r>
            <a:r>
              <a:rPr sz="1850" b="1" dirty="0">
                <a:latin typeface="Segoe UI Symbol"/>
                <a:cs typeface="Segoe UI Symbol"/>
              </a:rPr>
              <a:t>Adoption</a:t>
            </a:r>
            <a:r>
              <a:rPr sz="1850" b="1" spc="75" dirty="0">
                <a:latin typeface="Segoe UI Symbol"/>
                <a:cs typeface="Segoe UI Symbol"/>
              </a:rPr>
              <a:t> </a:t>
            </a:r>
            <a:r>
              <a:rPr sz="1850" b="1" dirty="0">
                <a:latin typeface="Segoe UI Symbol"/>
                <a:cs typeface="Segoe UI Symbol"/>
              </a:rPr>
              <a:t>for</a:t>
            </a:r>
            <a:r>
              <a:rPr sz="1850" b="1" spc="70" dirty="0">
                <a:latin typeface="Segoe UI Symbol"/>
                <a:cs typeface="Segoe UI Symbol"/>
              </a:rPr>
              <a:t> </a:t>
            </a:r>
            <a:r>
              <a:rPr sz="1850" b="1" spc="250" dirty="0">
                <a:latin typeface="Segoe UI Symbol"/>
                <a:cs typeface="Segoe UI Symbol"/>
              </a:rPr>
              <a:t>FY</a:t>
            </a:r>
            <a:r>
              <a:rPr sz="1850" b="1" spc="75" dirty="0">
                <a:latin typeface="Segoe UI Symbol"/>
                <a:cs typeface="Segoe UI Symbol"/>
              </a:rPr>
              <a:t> </a:t>
            </a:r>
            <a:r>
              <a:rPr sz="1850" b="1" dirty="0">
                <a:latin typeface="Segoe UI Symbol"/>
                <a:cs typeface="Segoe UI Symbol"/>
              </a:rPr>
              <a:t>26-</a:t>
            </a:r>
            <a:r>
              <a:rPr sz="1850" b="1" spc="60" dirty="0">
                <a:latin typeface="Segoe UI Symbol"/>
                <a:cs typeface="Segoe UI Symbol"/>
              </a:rPr>
              <a:t>27</a:t>
            </a:r>
            <a:r>
              <a:rPr sz="1850" b="1" spc="75" dirty="0">
                <a:latin typeface="Segoe UI Symbol"/>
                <a:cs typeface="Segoe UI Symbol"/>
              </a:rPr>
              <a:t> </a:t>
            </a:r>
            <a:r>
              <a:rPr sz="1850" b="1" spc="-10" dirty="0">
                <a:latin typeface="Segoe UI Symbol"/>
                <a:cs typeface="Segoe UI Symbol"/>
              </a:rPr>
              <a:t>(April-</a:t>
            </a:r>
            <a:r>
              <a:rPr sz="1850" b="1" spc="110" dirty="0">
                <a:latin typeface="Segoe UI Symbol"/>
                <a:cs typeface="Segoe UI Symbol"/>
              </a:rPr>
              <a:t>June</a:t>
            </a:r>
            <a:r>
              <a:rPr sz="1850" b="1" spc="75" dirty="0">
                <a:latin typeface="Segoe UI Symbol"/>
                <a:cs typeface="Segoe UI Symbol"/>
              </a:rPr>
              <a:t> </a:t>
            </a:r>
            <a:r>
              <a:rPr sz="1850" b="1" spc="60" dirty="0">
                <a:latin typeface="Segoe UI Symbol"/>
                <a:cs typeface="Segoe UI Symbol"/>
              </a:rPr>
              <a:t>2026)</a:t>
            </a:r>
            <a:endParaRPr sz="1850">
              <a:latin typeface="Segoe UI Symbol"/>
              <a:cs typeface="Segoe UI Symbol"/>
            </a:endParaRPr>
          </a:p>
          <a:p>
            <a:pPr marL="12700">
              <a:lnSpc>
                <a:spcPct val="100000"/>
              </a:lnSpc>
              <a:spcBef>
                <a:spcPts val="60"/>
              </a:spcBef>
            </a:pPr>
            <a:r>
              <a:rPr sz="1300" spc="-10" dirty="0">
                <a:latin typeface="Segoe UI Symbol"/>
                <a:cs typeface="Segoe UI Symbol"/>
              </a:rPr>
              <a:t>Continued</a:t>
            </a:r>
            <a:r>
              <a:rPr sz="1300" spc="15" dirty="0">
                <a:latin typeface="Segoe UI Symbol"/>
                <a:cs typeface="Segoe UI Symbol"/>
              </a:rPr>
              <a:t> </a:t>
            </a:r>
            <a:r>
              <a:rPr sz="1300" spc="-10" dirty="0">
                <a:latin typeface="Segoe UI Symbol"/>
                <a:cs typeface="Segoe UI Symbol"/>
              </a:rPr>
              <a:t>refinement</a:t>
            </a:r>
            <a:r>
              <a:rPr sz="1300" spc="30" dirty="0">
                <a:latin typeface="Segoe UI Symbol"/>
                <a:cs typeface="Segoe UI Symbol"/>
              </a:rPr>
              <a:t> </a:t>
            </a:r>
            <a:r>
              <a:rPr sz="1300" spc="-20" dirty="0">
                <a:latin typeface="Segoe UI Symbol"/>
                <a:cs typeface="Segoe UI Symbol"/>
              </a:rPr>
              <a:t>of</a:t>
            </a:r>
            <a:r>
              <a:rPr sz="1300" spc="25" dirty="0">
                <a:latin typeface="Segoe UI Symbol"/>
                <a:cs typeface="Segoe UI Symbol"/>
              </a:rPr>
              <a:t> </a:t>
            </a:r>
            <a:r>
              <a:rPr sz="1300" dirty="0">
                <a:latin typeface="Segoe UI Symbol"/>
                <a:cs typeface="Segoe UI Symbol"/>
              </a:rPr>
              <a:t>assumptions,</a:t>
            </a:r>
            <a:r>
              <a:rPr sz="1300" spc="30" dirty="0">
                <a:latin typeface="Segoe UI Symbol"/>
                <a:cs typeface="Segoe UI Symbol"/>
              </a:rPr>
              <a:t> </a:t>
            </a:r>
            <a:r>
              <a:rPr sz="1300" dirty="0">
                <a:latin typeface="Segoe UI Symbol"/>
                <a:cs typeface="Segoe UI Symbol"/>
              </a:rPr>
              <a:t>may</a:t>
            </a:r>
            <a:r>
              <a:rPr sz="1300" spc="15" dirty="0">
                <a:latin typeface="Segoe UI Symbol"/>
                <a:cs typeface="Segoe UI Symbol"/>
              </a:rPr>
              <a:t> </a:t>
            </a:r>
            <a:r>
              <a:rPr sz="1300" dirty="0">
                <a:latin typeface="Segoe UI Symbol"/>
                <a:cs typeface="Segoe UI Symbol"/>
              </a:rPr>
              <a:t>revise,</a:t>
            </a:r>
            <a:r>
              <a:rPr sz="1300" spc="30" dirty="0">
                <a:latin typeface="Segoe UI Symbol"/>
                <a:cs typeface="Segoe UI Symbol"/>
              </a:rPr>
              <a:t> </a:t>
            </a:r>
            <a:r>
              <a:rPr sz="1300" spc="-35" dirty="0">
                <a:latin typeface="Segoe UI Symbol"/>
                <a:cs typeface="Segoe UI Symbol"/>
              </a:rPr>
              <a:t>adopting</a:t>
            </a:r>
            <a:r>
              <a:rPr sz="1300" spc="15" dirty="0">
                <a:latin typeface="Segoe UI Symbol"/>
                <a:cs typeface="Segoe UI Symbol"/>
              </a:rPr>
              <a:t> </a:t>
            </a:r>
            <a:r>
              <a:rPr sz="1300" spc="55" dirty="0">
                <a:latin typeface="Segoe UI Symbol"/>
                <a:cs typeface="Segoe UI Symbol"/>
              </a:rPr>
              <a:t>a</a:t>
            </a:r>
            <a:r>
              <a:rPr sz="1300" spc="20" dirty="0">
                <a:latin typeface="Segoe UI Symbol"/>
                <a:cs typeface="Segoe UI Symbol"/>
              </a:rPr>
              <a:t> </a:t>
            </a:r>
            <a:r>
              <a:rPr sz="1300" dirty="0">
                <a:latin typeface="Segoe UI Symbol"/>
                <a:cs typeface="Segoe UI Symbol"/>
              </a:rPr>
              <a:t>balanced</a:t>
            </a:r>
            <a:r>
              <a:rPr sz="1300" spc="20" dirty="0">
                <a:latin typeface="Segoe UI Symbol"/>
                <a:cs typeface="Segoe UI Symbol"/>
              </a:rPr>
              <a:t> </a:t>
            </a:r>
            <a:r>
              <a:rPr sz="1300" spc="-30" dirty="0">
                <a:latin typeface="Segoe UI Symbol"/>
                <a:cs typeface="Segoe UI Symbol"/>
              </a:rPr>
              <a:t>budget</a:t>
            </a:r>
            <a:r>
              <a:rPr sz="1300" spc="25" dirty="0">
                <a:latin typeface="Segoe UI Symbol"/>
                <a:cs typeface="Segoe UI Symbol"/>
              </a:rPr>
              <a:t> </a:t>
            </a:r>
            <a:r>
              <a:rPr sz="1300" dirty="0">
                <a:latin typeface="Segoe UI Symbol"/>
                <a:cs typeface="Segoe UI Symbol"/>
              </a:rPr>
              <a:t>by</a:t>
            </a:r>
            <a:r>
              <a:rPr sz="1300" spc="-5" dirty="0">
                <a:latin typeface="Segoe UI Symbol"/>
                <a:cs typeface="Segoe UI Symbol"/>
              </a:rPr>
              <a:t> </a:t>
            </a:r>
            <a:r>
              <a:rPr sz="1300" dirty="0">
                <a:latin typeface="Segoe UI Symbol"/>
                <a:cs typeface="Segoe UI Symbol"/>
              </a:rPr>
              <a:t>June</a:t>
            </a:r>
            <a:r>
              <a:rPr sz="1300" spc="20" dirty="0">
                <a:latin typeface="Segoe UI Symbol"/>
                <a:cs typeface="Segoe UI Symbol"/>
              </a:rPr>
              <a:t> </a:t>
            </a:r>
            <a:r>
              <a:rPr sz="1300" spc="-25" dirty="0">
                <a:latin typeface="Segoe UI Symbol"/>
                <a:cs typeface="Segoe UI Symbol"/>
              </a:rPr>
              <a:t>30</a:t>
            </a:r>
            <a:endParaRPr sz="1300">
              <a:latin typeface="Segoe UI Symbol"/>
              <a:cs typeface="Segoe UI Symbol"/>
            </a:endParaRPr>
          </a:p>
          <a:p>
            <a:pPr marL="12700">
              <a:lnSpc>
                <a:spcPct val="100000"/>
              </a:lnSpc>
              <a:spcBef>
                <a:spcPts val="365"/>
              </a:spcBef>
            </a:pPr>
            <a:r>
              <a:rPr sz="1750" b="1" spc="-250" dirty="0">
                <a:latin typeface="Segoe UI Symbol"/>
                <a:cs typeface="Segoe UI Symbol"/>
              </a:rPr>
              <a:t>→</a:t>
            </a:r>
            <a:r>
              <a:rPr sz="1750" b="1" spc="10" dirty="0">
                <a:latin typeface="Segoe UI Symbol"/>
                <a:cs typeface="Segoe UI Symbol"/>
              </a:rPr>
              <a:t> </a:t>
            </a:r>
            <a:r>
              <a:rPr sz="1750" b="1" spc="100" dirty="0">
                <a:latin typeface="Segoe UI Symbol"/>
                <a:cs typeface="Segoe UI Symbol"/>
              </a:rPr>
              <a:t>Phase</a:t>
            </a:r>
            <a:r>
              <a:rPr sz="1750" b="1" spc="15" dirty="0">
                <a:latin typeface="Segoe UI Symbol"/>
                <a:cs typeface="Segoe UI Symbol"/>
              </a:rPr>
              <a:t> </a:t>
            </a:r>
            <a:r>
              <a:rPr sz="1750" b="1" spc="75" dirty="0">
                <a:latin typeface="Segoe UI Symbol"/>
                <a:cs typeface="Segoe UI Symbol"/>
              </a:rPr>
              <a:t>4:</a:t>
            </a:r>
            <a:r>
              <a:rPr sz="1750" b="1" spc="20" dirty="0">
                <a:latin typeface="Segoe UI Symbol"/>
                <a:cs typeface="Segoe UI Symbol"/>
              </a:rPr>
              <a:t> </a:t>
            </a:r>
            <a:r>
              <a:rPr sz="1750" b="1" spc="-10" dirty="0">
                <a:latin typeface="Segoe UI Symbol"/>
                <a:cs typeface="Segoe UI Symbol"/>
              </a:rPr>
              <a:t>Long-</a:t>
            </a:r>
            <a:r>
              <a:rPr sz="1750" b="1" spc="50" dirty="0">
                <a:latin typeface="Segoe UI Symbol"/>
                <a:cs typeface="Segoe UI Symbol"/>
              </a:rPr>
              <a:t>Term</a:t>
            </a:r>
            <a:r>
              <a:rPr sz="1750" b="1" spc="15" dirty="0">
                <a:latin typeface="Segoe UI Symbol"/>
                <a:cs typeface="Segoe UI Symbol"/>
              </a:rPr>
              <a:t> </a:t>
            </a:r>
            <a:r>
              <a:rPr sz="1750" b="1" dirty="0">
                <a:latin typeface="Segoe UI Symbol"/>
                <a:cs typeface="Segoe UI Symbol"/>
              </a:rPr>
              <a:t>Sustainability</a:t>
            </a:r>
            <a:r>
              <a:rPr sz="1750" b="1" spc="15" dirty="0">
                <a:latin typeface="Segoe UI Symbol"/>
                <a:cs typeface="Segoe UI Symbol"/>
              </a:rPr>
              <a:t> </a:t>
            </a:r>
            <a:r>
              <a:rPr sz="1750" b="1" dirty="0">
                <a:latin typeface="Segoe UI Symbol"/>
                <a:cs typeface="Segoe UI Symbol"/>
              </a:rPr>
              <a:t>and</a:t>
            </a:r>
            <a:r>
              <a:rPr sz="1750" b="1" spc="15" dirty="0">
                <a:latin typeface="Segoe UI Symbol"/>
                <a:cs typeface="Segoe UI Symbol"/>
              </a:rPr>
              <a:t> </a:t>
            </a:r>
            <a:r>
              <a:rPr sz="1750" b="1" dirty="0">
                <a:latin typeface="Segoe UI Symbol"/>
                <a:cs typeface="Segoe UI Symbol"/>
              </a:rPr>
              <a:t>Growth</a:t>
            </a:r>
            <a:r>
              <a:rPr sz="1750" b="1" spc="15" dirty="0">
                <a:latin typeface="Segoe UI Symbol"/>
                <a:cs typeface="Segoe UI Symbol"/>
              </a:rPr>
              <a:t> </a:t>
            </a:r>
            <a:r>
              <a:rPr sz="1750" b="1" spc="175" dirty="0">
                <a:latin typeface="Segoe UI Symbol"/>
                <a:cs typeface="Segoe UI Symbol"/>
              </a:rPr>
              <a:t>(FY</a:t>
            </a:r>
            <a:r>
              <a:rPr sz="1750" b="1" dirty="0">
                <a:latin typeface="Segoe UI Symbol"/>
                <a:cs typeface="Segoe UI Symbol"/>
              </a:rPr>
              <a:t> 27/28</a:t>
            </a:r>
            <a:r>
              <a:rPr sz="1750" b="1" spc="15" dirty="0">
                <a:latin typeface="Segoe UI Symbol"/>
                <a:cs typeface="Segoe UI Symbol"/>
              </a:rPr>
              <a:t> </a:t>
            </a:r>
            <a:r>
              <a:rPr sz="1750" b="1" dirty="0">
                <a:latin typeface="Segoe UI Symbol"/>
                <a:cs typeface="Segoe UI Symbol"/>
              </a:rPr>
              <a:t>-</a:t>
            </a:r>
            <a:r>
              <a:rPr sz="1750" b="1" spc="25" dirty="0">
                <a:latin typeface="Segoe UI Symbol"/>
                <a:cs typeface="Segoe UI Symbol"/>
              </a:rPr>
              <a:t> </a:t>
            </a:r>
            <a:r>
              <a:rPr sz="1750" b="1" spc="229" dirty="0">
                <a:latin typeface="Segoe UI Symbol"/>
                <a:cs typeface="Segoe UI Symbol"/>
              </a:rPr>
              <a:t>FY</a:t>
            </a:r>
            <a:r>
              <a:rPr sz="1750" b="1" spc="10" dirty="0">
                <a:latin typeface="Segoe UI Symbol"/>
                <a:cs typeface="Segoe UI Symbol"/>
              </a:rPr>
              <a:t> </a:t>
            </a:r>
            <a:r>
              <a:rPr sz="1750" b="1" spc="-10" dirty="0">
                <a:latin typeface="Segoe UI Symbol"/>
                <a:cs typeface="Segoe UI Symbol"/>
              </a:rPr>
              <a:t>30/31)</a:t>
            </a:r>
            <a:endParaRPr sz="1750">
              <a:latin typeface="Segoe UI Symbol"/>
              <a:cs typeface="Segoe UI Symbol"/>
            </a:endParaRPr>
          </a:p>
          <a:p>
            <a:pPr marL="12700" marR="466725">
              <a:lnSpc>
                <a:spcPct val="103099"/>
              </a:lnSpc>
              <a:spcBef>
                <a:spcPts val="30"/>
              </a:spcBef>
            </a:pPr>
            <a:r>
              <a:rPr sz="1300" spc="-25" dirty="0">
                <a:latin typeface="Segoe UI Symbol"/>
                <a:cs typeface="Segoe UI Symbol"/>
              </a:rPr>
              <a:t>Implementing</a:t>
            </a:r>
            <a:r>
              <a:rPr sz="1300" spc="-10" dirty="0">
                <a:latin typeface="Segoe UI Symbol"/>
                <a:cs typeface="Segoe UI Symbol"/>
              </a:rPr>
              <a:t> </a:t>
            </a:r>
            <a:r>
              <a:rPr sz="1300" dirty="0">
                <a:latin typeface="Segoe UI Symbol"/>
                <a:cs typeface="Segoe UI Symbol"/>
              </a:rPr>
              <a:t>fiscal</a:t>
            </a:r>
            <a:r>
              <a:rPr sz="1300" spc="-10" dirty="0">
                <a:latin typeface="Segoe UI Symbol"/>
                <a:cs typeface="Segoe UI Symbol"/>
              </a:rPr>
              <a:t> </a:t>
            </a:r>
            <a:r>
              <a:rPr sz="1300" dirty="0">
                <a:latin typeface="Segoe UI Symbol"/>
                <a:cs typeface="Segoe UI Symbol"/>
              </a:rPr>
              <a:t>expert</a:t>
            </a:r>
            <a:r>
              <a:rPr sz="1300" spc="-5" dirty="0">
                <a:latin typeface="Segoe UI Symbol"/>
                <a:cs typeface="Segoe UI Symbol"/>
              </a:rPr>
              <a:t> </a:t>
            </a:r>
            <a:r>
              <a:rPr sz="1300" spc="-10" dirty="0">
                <a:latin typeface="Segoe UI Symbol"/>
                <a:cs typeface="Segoe UI Symbol"/>
              </a:rPr>
              <a:t>recommendations </a:t>
            </a:r>
            <a:r>
              <a:rPr sz="1300" dirty="0">
                <a:latin typeface="Segoe UI Symbol"/>
                <a:cs typeface="Segoe UI Symbol"/>
              </a:rPr>
              <a:t>•</a:t>
            </a:r>
            <a:r>
              <a:rPr sz="1300" spc="-5" dirty="0">
                <a:latin typeface="Segoe UI Symbol"/>
                <a:cs typeface="Segoe UI Symbol"/>
              </a:rPr>
              <a:t> </a:t>
            </a:r>
            <a:r>
              <a:rPr sz="1300" spc="-10" dirty="0">
                <a:latin typeface="Segoe UI Symbol"/>
                <a:cs typeface="Segoe UI Symbol"/>
              </a:rPr>
              <a:t>Building </a:t>
            </a:r>
            <a:r>
              <a:rPr sz="1300" spc="-20" dirty="0">
                <a:latin typeface="Segoe UI Symbol"/>
                <a:cs typeface="Segoe UI Symbol"/>
              </a:rPr>
              <a:t>operational</a:t>
            </a:r>
            <a:r>
              <a:rPr sz="1300" spc="-10" dirty="0">
                <a:latin typeface="Segoe UI Symbol"/>
                <a:cs typeface="Segoe UI Symbol"/>
              </a:rPr>
              <a:t> </a:t>
            </a:r>
            <a:r>
              <a:rPr sz="1300" dirty="0">
                <a:latin typeface="Segoe UI Symbol"/>
                <a:cs typeface="Segoe UI Symbol"/>
              </a:rPr>
              <a:t>excellence</a:t>
            </a:r>
            <a:r>
              <a:rPr sz="1300" spc="-10" dirty="0">
                <a:latin typeface="Segoe UI Symbol"/>
                <a:cs typeface="Segoe UI Symbol"/>
              </a:rPr>
              <a:t> </a:t>
            </a:r>
            <a:r>
              <a:rPr sz="1300" dirty="0">
                <a:latin typeface="Segoe UI Symbol"/>
                <a:cs typeface="Segoe UI Symbol"/>
              </a:rPr>
              <a:t>•</a:t>
            </a:r>
            <a:r>
              <a:rPr sz="1300" spc="-5" dirty="0">
                <a:latin typeface="Segoe UI Symbol"/>
                <a:cs typeface="Segoe UI Symbol"/>
              </a:rPr>
              <a:t> </a:t>
            </a:r>
            <a:r>
              <a:rPr sz="1300" spc="-10" dirty="0">
                <a:latin typeface="Segoe UI Symbol"/>
                <a:cs typeface="Segoe UI Symbol"/>
              </a:rPr>
              <a:t>Positioning </a:t>
            </a:r>
            <a:r>
              <a:rPr sz="1300" dirty="0">
                <a:latin typeface="Segoe UI Symbol"/>
                <a:cs typeface="Segoe UI Symbol"/>
              </a:rPr>
              <a:t>Oakland</a:t>
            </a:r>
            <a:r>
              <a:rPr sz="1300" spc="-10" dirty="0">
                <a:latin typeface="Segoe UI Symbol"/>
                <a:cs typeface="Segoe UI Symbol"/>
              </a:rPr>
              <a:t> </a:t>
            </a:r>
            <a:r>
              <a:rPr sz="1300" spc="-25" dirty="0">
                <a:latin typeface="Segoe UI Symbol"/>
                <a:cs typeface="Segoe UI Symbol"/>
              </a:rPr>
              <a:t>for enrollment</a:t>
            </a:r>
            <a:r>
              <a:rPr sz="1300" spc="-5" dirty="0">
                <a:latin typeface="Segoe UI Symbol"/>
                <a:cs typeface="Segoe UI Symbol"/>
              </a:rPr>
              <a:t> </a:t>
            </a:r>
            <a:r>
              <a:rPr sz="1300" spc="-30" dirty="0">
                <a:latin typeface="Segoe UI Symbol"/>
                <a:cs typeface="Segoe UI Symbol"/>
              </a:rPr>
              <a:t>growth</a:t>
            </a:r>
            <a:r>
              <a:rPr sz="1300" spc="-15" dirty="0">
                <a:latin typeface="Segoe UI Symbol"/>
                <a:cs typeface="Segoe UI Symbol"/>
              </a:rPr>
              <a:t> </a:t>
            </a:r>
            <a:r>
              <a:rPr sz="1300" dirty="0">
                <a:latin typeface="Segoe UI Symbol"/>
                <a:cs typeface="Segoe UI Symbol"/>
              </a:rPr>
              <a:t>and</a:t>
            </a:r>
            <a:r>
              <a:rPr sz="1300" spc="-10" dirty="0">
                <a:latin typeface="Segoe UI Symbol"/>
                <a:cs typeface="Segoe UI Symbol"/>
              </a:rPr>
              <a:t> </a:t>
            </a:r>
            <a:r>
              <a:rPr sz="1300" dirty="0">
                <a:latin typeface="Segoe UI Symbol"/>
                <a:cs typeface="Segoe UI Symbol"/>
              </a:rPr>
              <a:t>academic</a:t>
            </a:r>
            <a:r>
              <a:rPr sz="1300" spc="-15" dirty="0">
                <a:latin typeface="Segoe UI Symbol"/>
                <a:cs typeface="Segoe UI Symbol"/>
              </a:rPr>
              <a:t> </a:t>
            </a:r>
            <a:r>
              <a:rPr sz="1300" dirty="0">
                <a:latin typeface="Segoe UI Symbol"/>
                <a:cs typeface="Segoe UI Symbol"/>
              </a:rPr>
              <a:t>achievement </a:t>
            </a:r>
            <a:r>
              <a:rPr sz="1300" spc="-10" dirty="0">
                <a:latin typeface="Segoe UI Symbol"/>
                <a:cs typeface="Segoe UI Symbol"/>
              </a:rPr>
              <a:t>gains</a:t>
            </a:r>
            <a:endParaRPr sz="1300">
              <a:latin typeface="Segoe UI Symbol"/>
              <a:cs typeface="Segoe UI Symbol"/>
            </a:endParaRPr>
          </a:p>
          <a:p>
            <a:pPr marL="7620" algn="ctr">
              <a:lnSpc>
                <a:spcPts val="1910"/>
              </a:lnSpc>
              <a:spcBef>
                <a:spcPts val="1545"/>
              </a:spcBef>
            </a:pPr>
            <a:r>
              <a:rPr sz="1600" i="1" dirty="0">
                <a:solidFill>
                  <a:srgbClr val="4472C4"/>
                </a:solidFill>
                <a:latin typeface="Times New Roman"/>
                <a:cs typeface="Times New Roman"/>
              </a:rPr>
              <a:t>The</a:t>
            </a:r>
            <a:r>
              <a:rPr sz="1600" i="1" spc="5" dirty="0">
                <a:solidFill>
                  <a:srgbClr val="4472C4"/>
                </a:solidFill>
                <a:latin typeface="Times New Roman"/>
                <a:cs typeface="Times New Roman"/>
              </a:rPr>
              <a:t> </a:t>
            </a:r>
            <a:r>
              <a:rPr sz="1600" i="1" dirty="0">
                <a:solidFill>
                  <a:srgbClr val="4472C4"/>
                </a:solidFill>
                <a:latin typeface="Times New Roman"/>
                <a:cs typeface="Times New Roman"/>
              </a:rPr>
              <a:t>March</a:t>
            </a:r>
            <a:r>
              <a:rPr sz="1600" i="1" spc="5" dirty="0">
                <a:solidFill>
                  <a:srgbClr val="4472C4"/>
                </a:solidFill>
                <a:latin typeface="Times New Roman"/>
                <a:cs typeface="Times New Roman"/>
              </a:rPr>
              <a:t> </a:t>
            </a:r>
            <a:r>
              <a:rPr sz="1600" i="1" dirty="0">
                <a:solidFill>
                  <a:srgbClr val="4472C4"/>
                </a:solidFill>
                <a:latin typeface="Times New Roman"/>
                <a:cs typeface="Times New Roman"/>
              </a:rPr>
              <a:t>15</a:t>
            </a:r>
            <a:r>
              <a:rPr sz="1600" i="1" spc="10" dirty="0">
                <a:solidFill>
                  <a:srgbClr val="4472C4"/>
                </a:solidFill>
                <a:latin typeface="Times New Roman"/>
                <a:cs typeface="Times New Roman"/>
              </a:rPr>
              <a:t> </a:t>
            </a:r>
            <a:r>
              <a:rPr sz="1600" i="1" dirty="0">
                <a:solidFill>
                  <a:srgbClr val="4472C4"/>
                </a:solidFill>
                <a:latin typeface="Times New Roman"/>
                <a:cs typeface="Times New Roman"/>
              </a:rPr>
              <a:t>RIF</a:t>
            </a:r>
            <a:r>
              <a:rPr sz="1600" i="1" spc="10" dirty="0">
                <a:solidFill>
                  <a:srgbClr val="4472C4"/>
                </a:solidFill>
                <a:latin typeface="Times New Roman"/>
                <a:cs typeface="Times New Roman"/>
              </a:rPr>
              <a:t> </a:t>
            </a:r>
            <a:r>
              <a:rPr sz="1600" i="1" dirty="0">
                <a:solidFill>
                  <a:srgbClr val="4472C4"/>
                </a:solidFill>
                <a:latin typeface="Times New Roman"/>
                <a:cs typeface="Times New Roman"/>
              </a:rPr>
              <a:t>deadline</a:t>
            </a:r>
            <a:r>
              <a:rPr sz="1600" i="1" spc="10" dirty="0">
                <a:solidFill>
                  <a:srgbClr val="4472C4"/>
                </a:solidFill>
                <a:latin typeface="Times New Roman"/>
                <a:cs typeface="Times New Roman"/>
              </a:rPr>
              <a:t> </a:t>
            </a:r>
            <a:r>
              <a:rPr sz="1600" i="1" dirty="0">
                <a:solidFill>
                  <a:srgbClr val="4472C4"/>
                </a:solidFill>
                <a:latin typeface="Times New Roman"/>
                <a:cs typeface="Times New Roman"/>
              </a:rPr>
              <a:t>requires immediate</a:t>
            </a:r>
            <a:r>
              <a:rPr sz="1600" i="1" spc="10" dirty="0">
                <a:solidFill>
                  <a:srgbClr val="4472C4"/>
                </a:solidFill>
                <a:latin typeface="Times New Roman"/>
                <a:cs typeface="Times New Roman"/>
              </a:rPr>
              <a:t> </a:t>
            </a:r>
            <a:r>
              <a:rPr sz="1600" i="1" spc="-10" dirty="0">
                <a:solidFill>
                  <a:srgbClr val="4472C4"/>
                </a:solidFill>
                <a:latin typeface="Times New Roman"/>
                <a:cs typeface="Times New Roman"/>
              </a:rPr>
              <a:t>action.</a:t>
            </a:r>
            <a:endParaRPr sz="1600">
              <a:latin typeface="Times New Roman"/>
              <a:cs typeface="Times New Roman"/>
            </a:endParaRPr>
          </a:p>
          <a:p>
            <a:pPr marL="21590" marR="5080" algn="ctr">
              <a:lnSpc>
                <a:spcPts val="1900"/>
              </a:lnSpc>
              <a:spcBef>
                <a:spcPts val="70"/>
              </a:spcBef>
            </a:pPr>
            <a:r>
              <a:rPr sz="1600" i="1" dirty="0">
                <a:solidFill>
                  <a:srgbClr val="4472C4"/>
                </a:solidFill>
                <a:latin typeface="Times New Roman"/>
                <a:cs typeface="Times New Roman"/>
              </a:rPr>
              <a:t>These actions</a:t>
            </a:r>
            <a:r>
              <a:rPr sz="1600" i="1" spc="-5" dirty="0">
                <a:solidFill>
                  <a:srgbClr val="4472C4"/>
                </a:solidFill>
                <a:latin typeface="Times New Roman"/>
                <a:cs typeface="Times New Roman"/>
              </a:rPr>
              <a:t> </a:t>
            </a:r>
            <a:r>
              <a:rPr sz="1600" i="1" dirty="0">
                <a:solidFill>
                  <a:srgbClr val="4472C4"/>
                </a:solidFill>
                <a:latin typeface="Times New Roman"/>
                <a:cs typeface="Times New Roman"/>
              </a:rPr>
              <a:t>precede</a:t>
            </a:r>
            <a:r>
              <a:rPr sz="1600" i="1" spc="5" dirty="0">
                <a:solidFill>
                  <a:srgbClr val="4472C4"/>
                </a:solidFill>
                <a:latin typeface="Times New Roman"/>
                <a:cs typeface="Times New Roman"/>
              </a:rPr>
              <a:t> </a:t>
            </a:r>
            <a:r>
              <a:rPr sz="1600" i="1" dirty="0">
                <a:solidFill>
                  <a:srgbClr val="4472C4"/>
                </a:solidFill>
                <a:latin typeface="Times New Roman"/>
                <a:cs typeface="Times New Roman"/>
              </a:rPr>
              <a:t>a proposed</a:t>
            </a:r>
            <a:r>
              <a:rPr sz="1600" i="1" spc="5" dirty="0">
                <a:solidFill>
                  <a:srgbClr val="4472C4"/>
                </a:solidFill>
                <a:latin typeface="Times New Roman"/>
                <a:cs typeface="Times New Roman"/>
              </a:rPr>
              <a:t> </a:t>
            </a:r>
            <a:r>
              <a:rPr sz="1600" i="1" dirty="0">
                <a:solidFill>
                  <a:srgbClr val="4472C4"/>
                </a:solidFill>
                <a:latin typeface="Times New Roman"/>
                <a:cs typeface="Times New Roman"/>
              </a:rPr>
              <a:t>strategic redesign of</a:t>
            </a:r>
            <a:r>
              <a:rPr sz="1600" i="1" spc="-10" dirty="0">
                <a:solidFill>
                  <a:srgbClr val="4472C4"/>
                </a:solidFill>
                <a:latin typeface="Times New Roman"/>
                <a:cs typeface="Times New Roman"/>
              </a:rPr>
              <a:t> </a:t>
            </a:r>
            <a:r>
              <a:rPr sz="1600" i="1" dirty="0">
                <a:solidFill>
                  <a:srgbClr val="4472C4"/>
                </a:solidFill>
                <a:latin typeface="Times New Roman"/>
                <a:cs typeface="Times New Roman"/>
              </a:rPr>
              <a:t>OUSD</a:t>
            </a:r>
            <a:r>
              <a:rPr sz="1600" i="1" spc="10" dirty="0">
                <a:solidFill>
                  <a:srgbClr val="4472C4"/>
                </a:solidFill>
                <a:latin typeface="Times New Roman"/>
                <a:cs typeface="Times New Roman"/>
              </a:rPr>
              <a:t> </a:t>
            </a:r>
            <a:r>
              <a:rPr sz="1600" i="1" dirty="0">
                <a:solidFill>
                  <a:srgbClr val="4472C4"/>
                </a:solidFill>
                <a:latin typeface="Times New Roman"/>
                <a:cs typeface="Times New Roman"/>
              </a:rPr>
              <a:t>-</a:t>
            </a:r>
            <a:r>
              <a:rPr sz="1600" i="1" spc="-5" dirty="0">
                <a:solidFill>
                  <a:srgbClr val="4472C4"/>
                </a:solidFill>
                <a:latin typeface="Times New Roman"/>
                <a:cs typeface="Times New Roman"/>
              </a:rPr>
              <a:t> </a:t>
            </a:r>
            <a:r>
              <a:rPr sz="1600" i="1" dirty="0">
                <a:solidFill>
                  <a:srgbClr val="4472C4"/>
                </a:solidFill>
                <a:latin typeface="Times New Roman"/>
                <a:cs typeface="Times New Roman"/>
              </a:rPr>
              <a:t>with community and </a:t>
            </a:r>
            <a:r>
              <a:rPr sz="1600" i="1" spc="-10" dirty="0">
                <a:solidFill>
                  <a:srgbClr val="4472C4"/>
                </a:solidFill>
                <a:latin typeface="Times New Roman"/>
                <a:cs typeface="Times New Roman"/>
              </a:rPr>
              <a:t>stakeholder </a:t>
            </a:r>
            <a:r>
              <a:rPr sz="1600" i="1" dirty="0">
                <a:solidFill>
                  <a:srgbClr val="4472C4"/>
                </a:solidFill>
                <a:latin typeface="Times New Roman"/>
                <a:cs typeface="Times New Roman"/>
              </a:rPr>
              <a:t>engagement for</a:t>
            </a:r>
            <a:r>
              <a:rPr sz="1600" i="1" spc="5" dirty="0">
                <a:solidFill>
                  <a:srgbClr val="4472C4"/>
                </a:solidFill>
                <a:latin typeface="Times New Roman"/>
                <a:cs typeface="Times New Roman"/>
              </a:rPr>
              <a:t> </a:t>
            </a:r>
            <a:r>
              <a:rPr sz="1600" i="1" dirty="0">
                <a:solidFill>
                  <a:srgbClr val="4472C4"/>
                </a:solidFill>
                <a:latin typeface="Times New Roman"/>
                <a:cs typeface="Times New Roman"/>
              </a:rPr>
              <a:t>Oakland's</a:t>
            </a:r>
            <a:r>
              <a:rPr sz="1600" i="1" spc="5" dirty="0">
                <a:solidFill>
                  <a:srgbClr val="4472C4"/>
                </a:solidFill>
                <a:latin typeface="Times New Roman"/>
                <a:cs typeface="Times New Roman"/>
              </a:rPr>
              <a:t> </a:t>
            </a:r>
            <a:r>
              <a:rPr sz="1600" i="1" dirty="0">
                <a:solidFill>
                  <a:srgbClr val="4472C4"/>
                </a:solidFill>
                <a:latin typeface="Times New Roman"/>
                <a:cs typeface="Times New Roman"/>
              </a:rPr>
              <a:t>educational</a:t>
            </a:r>
            <a:r>
              <a:rPr sz="1600" i="1" spc="5" dirty="0">
                <a:solidFill>
                  <a:srgbClr val="4472C4"/>
                </a:solidFill>
                <a:latin typeface="Times New Roman"/>
                <a:cs typeface="Times New Roman"/>
              </a:rPr>
              <a:t> </a:t>
            </a:r>
            <a:r>
              <a:rPr sz="1600" i="1" spc="-10" dirty="0">
                <a:solidFill>
                  <a:srgbClr val="4472C4"/>
                </a:solidFill>
                <a:latin typeface="Times New Roman"/>
                <a:cs typeface="Times New Roman"/>
              </a:rPr>
              <a:t>future</a:t>
            </a:r>
            <a:r>
              <a:rPr sz="1350" i="1" spc="-10" dirty="0">
                <a:solidFill>
                  <a:srgbClr val="4472C4"/>
                </a:solidFill>
                <a:latin typeface="Segoe UI Symbol"/>
                <a:cs typeface="Segoe UI Symbol"/>
              </a:rPr>
              <a:t>.</a:t>
            </a:r>
            <a:endParaRPr sz="1350">
              <a:latin typeface="Segoe UI Symbol"/>
              <a:cs typeface="Segoe UI Symbo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01600" y="1104900"/>
            <a:ext cx="9854565" cy="5549900"/>
            <a:chOff x="101600" y="1104900"/>
            <a:chExt cx="9854565" cy="55499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1600" y="1104900"/>
              <a:ext cx="9854184" cy="554990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185066" y="1755089"/>
              <a:ext cx="7785734" cy="680720"/>
            </a:xfrm>
            <a:custGeom>
              <a:avLst/>
              <a:gdLst/>
              <a:ahLst/>
              <a:cxnLst/>
              <a:rect l="l" t="t" r="r" b="b"/>
              <a:pathLst>
                <a:path w="7785734" h="680719">
                  <a:moveTo>
                    <a:pt x="7785529" y="0"/>
                  </a:moveTo>
                  <a:lnTo>
                    <a:pt x="0" y="0"/>
                  </a:lnTo>
                  <a:lnTo>
                    <a:pt x="0" y="680666"/>
                  </a:lnTo>
                  <a:lnTo>
                    <a:pt x="7785529" y="680666"/>
                  </a:lnTo>
                  <a:lnTo>
                    <a:pt x="7785529" y="0"/>
                  </a:lnTo>
                  <a:close/>
                </a:path>
              </a:pathLst>
            </a:custGeom>
            <a:solidFill>
              <a:srgbClr val="268F3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85059" y="1808874"/>
              <a:ext cx="8588375" cy="574675"/>
            </a:xfrm>
            <a:custGeom>
              <a:avLst/>
              <a:gdLst/>
              <a:ahLst/>
              <a:cxnLst/>
              <a:rect l="l" t="t" r="r" b="b"/>
              <a:pathLst>
                <a:path w="8588375" h="574675">
                  <a:moveTo>
                    <a:pt x="8587903" y="0"/>
                  </a:moveTo>
                  <a:lnTo>
                    <a:pt x="0" y="0"/>
                  </a:lnTo>
                  <a:lnTo>
                    <a:pt x="0" y="574393"/>
                  </a:lnTo>
                  <a:lnTo>
                    <a:pt x="8587903" y="574393"/>
                  </a:lnTo>
                  <a:lnTo>
                    <a:pt x="8587903" y="0"/>
                  </a:lnTo>
                  <a:close/>
                </a:path>
              </a:pathLst>
            </a:custGeom>
            <a:solidFill>
              <a:srgbClr val="28903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xfrm>
            <a:off x="185059" y="1808875"/>
            <a:ext cx="8588375" cy="574675"/>
          </a:xfrm>
          <a:prstGeom prst="rect">
            <a:avLst/>
          </a:prstGeom>
        </p:spPr>
        <p:txBody>
          <a:bodyPr vert="horz" wrap="square" lIns="0" tIns="9017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710"/>
              </a:spcBef>
            </a:pPr>
            <a:r>
              <a:rPr sz="2600" dirty="0">
                <a:solidFill>
                  <a:srgbClr val="FFFFFF"/>
                </a:solidFill>
                <a:latin typeface="Century Gothic"/>
                <a:cs typeface="Century Gothic"/>
              </a:rPr>
              <a:t>3)</a:t>
            </a:r>
            <a:r>
              <a:rPr sz="2600" spc="120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2600" spc="90" dirty="0">
                <a:solidFill>
                  <a:srgbClr val="FFFFFF"/>
                </a:solidFill>
                <a:latin typeface="Century Gothic"/>
                <a:cs typeface="Century Gothic"/>
              </a:rPr>
              <a:t>Implementation:</a:t>
            </a:r>
            <a:r>
              <a:rPr sz="2600" spc="125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2600" spc="55" dirty="0">
                <a:solidFill>
                  <a:srgbClr val="FFFFFF"/>
                </a:solidFill>
                <a:latin typeface="Century Gothic"/>
                <a:cs typeface="Century Gothic"/>
              </a:rPr>
              <a:t>Reductions</a:t>
            </a:r>
            <a:r>
              <a:rPr sz="2600" spc="120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2600" spc="125" dirty="0">
                <a:solidFill>
                  <a:srgbClr val="FFFFFF"/>
                </a:solidFill>
                <a:latin typeface="Century Gothic"/>
                <a:cs typeface="Century Gothic"/>
              </a:rPr>
              <a:t>to</a:t>
            </a:r>
            <a:r>
              <a:rPr sz="2600" spc="114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2600" spc="40" dirty="0">
                <a:solidFill>
                  <a:srgbClr val="FFFFFF"/>
                </a:solidFill>
                <a:latin typeface="Century Gothic"/>
                <a:cs typeface="Century Gothic"/>
              </a:rPr>
              <a:t>Date</a:t>
            </a:r>
            <a:endParaRPr sz="2600">
              <a:latin typeface="Century Gothic"/>
              <a:cs typeface="Century Gothic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065845" y="6311234"/>
            <a:ext cx="151765" cy="180975"/>
          </a:xfrm>
          <a:prstGeom prst="rect">
            <a:avLst/>
          </a:prstGeom>
        </p:spPr>
        <p:txBody>
          <a:bodyPr vert="horz" wrap="square" lIns="0" tIns="635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0"/>
              </a:spcBef>
            </a:pPr>
            <a:r>
              <a:rPr sz="1000" spc="-25" dirty="0">
                <a:solidFill>
                  <a:srgbClr val="888888"/>
                </a:solidFill>
                <a:latin typeface="Calibri"/>
                <a:cs typeface="Calibri"/>
              </a:rPr>
              <a:t>11</a:t>
            </a:r>
            <a:endParaRPr sz="1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579781" y="6275712"/>
            <a:ext cx="149225" cy="1568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215"/>
              </a:lnSpc>
            </a:pPr>
            <a:r>
              <a:rPr sz="1100" spc="-50" dirty="0">
                <a:solidFill>
                  <a:srgbClr val="595959"/>
                </a:solidFill>
                <a:latin typeface="Arial"/>
                <a:cs typeface="Arial"/>
              </a:rPr>
              <a:t>12</a:t>
            </a:r>
            <a:endParaRPr sz="1100">
              <a:latin typeface="Arial"/>
              <a:cs typeface="Arial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01600" y="1164956"/>
            <a:ext cx="9855200" cy="5490210"/>
            <a:chOff x="101600" y="1164956"/>
            <a:chExt cx="9855200" cy="5490210"/>
          </a:xfrm>
        </p:grpSpPr>
        <p:sp>
          <p:nvSpPr>
            <p:cNvPr id="4" name="object 4"/>
            <p:cNvSpPr/>
            <p:nvPr/>
          </p:nvSpPr>
          <p:spPr>
            <a:xfrm>
              <a:off x="101600" y="6284806"/>
              <a:ext cx="9855200" cy="370205"/>
            </a:xfrm>
            <a:custGeom>
              <a:avLst/>
              <a:gdLst/>
              <a:ahLst/>
              <a:cxnLst/>
              <a:rect l="l" t="t" r="r" b="b"/>
              <a:pathLst>
                <a:path w="9855200" h="370204">
                  <a:moveTo>
                    <a:pt x="9855200" y="0"/>
                  </a:moveTo>
                  <a:lnTo>
                    <a:pt x="0" y="0"/>
                  </a:lnTo>
                  <a:lnTo>
                    <a:pt x="0" y="369992"/>
                  </a:lnTo>
                  <a:lnTo>
                    <a:pt x="9855200" y="369992"/>
                  </a:lnTo>
                  <a:lnTo>
                    <a:pt x="9855200" y="0"/>
                  </a:lnTo>
                  <a:close/>
                </a:path>
              </a:pathLst>
            </a:custGeom>
            <a:solidFill>
              <a:srgbClr val="28903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92327" y="6396227"/>
              <a:ext cx="2307336" cy="118872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198589" y="1164956"/>
              <a:ext cx="8758555" cy="530225"/>
            </a:xfrm>
            <a:custGeom>
              <a:avLst/>
              <a:gdLst/>
              <a:ahLst/>
              <a:cxnLst/>
              <a:rect l="l" t="t" r="r" b="b"/>
              <a:pathLst>
                <a:path w="8758555" h="530225">
                  <a:moveTo>
                    <a:pt x="8758129" y="0"/>
                  </a:moveTo>
                  <a:lnTo>
                    <a:pt x="0" y="0"/>
                  </a:lnTo>
                  <a:lnTo>
                    <a:pt x="0" y="530226"/>
                  </a:lnTo>
                  <a:lnTo>
                    <a:pt x="8758129" y="530226"/>
                  </a:lnTo>
                  <a:lnTo>
                    <a:pt x="875812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 descr="$PPTXTitle"/>
          <p:cNvSpPr txBox="1">
            <a:spLocks noGrp="1"/>
          </p:cNvSpPr>
          <p:nvPr>
            <p:ph type="title"/>
          </p:nvPr>
        </p:nvSpPr>
        <p:spPr>
          <a:xfrm>
            <a:off x="1284424" y="1195483"/>
            <a:ext cx="625856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110" dirty="0">
                <a:solidFill>
                  <a:srgbClr val="1155CC"/>
                </a:solidFill>
                <a:latin typeface="Century Gothic"/>
                <a:cs typeface="Century Gothic"/>
              </a:rPr>
              <a:t>Implementation</a:t>
            </a:r>
            <a:r>
              <a:rPr sz="2400" spc="135" dirty="0">
                <a:solidFill>
                  <a:srgbClr val="1155CC"/>
                </a:solidFill>
                <a:latin typeface="Century Gothic"/>
                <a:cs typeface="Century Gothic"/>
              </a:rPr>
              <a:t> </a:t>
            </a:r>
            <a:r>
              <a:rPr sz="2400" spc="114" dirty="0">
                <a:solidFill>
                  <a:srgbClr val="1155CC"/>
                </a:solidFill>
                <a:latin typeface="Century Gothic"/>
                <a:cs typeface="Century Gothic"/>
              </a:rPr>
              <a:t>Plan</a:t>
            </a:r>
            <a:r>
              <a:rPr sz="2400" spc="135" dirty="0">
                <a:solidFill>
                  <a:srgbClr val="1155CC"/>
                </a:solidFill>
                <a:latin typeface="Century Gothic"/>
                <a:cs typeface="Century Gothic"/>
              </a:rPr>
              <a:t> </a:t>
            </a:r>
            <a:r>
              <a:rPr sz="2400" spc="60" dirty="0">
                <a:solidFill>
                  <a:srgbClr val="1155CC"/>
                </a:solidFill>
                <a:latin typeface="Century Gothic"/>
                <a:cs typeface="Century Gothic"/>
              </a:rPr>
              <a:t>Overview</a:t>
            </a:r>
            <a:r>
              <a:rPr sz="2400" spc="145" dirty="0">
                <a:solidFill>
                  <a:srgbClr val="1155CC"/>
                </a:solidFill>
                <a:latin typeface="Century Gothic"/>
                <a:cs typeface="Century Gothic"/>
              </a:rPr>
              <a:t> </a:t>
            </a:r>
            <a:r>
              <a:rPr sz="2400" spc="65" dirty="0">
                <a:solidFill>
                  <a:srgbClr val="1155CC"/>
                </a:solidFill>
                <a:latin typeface="Century Gothic"/>
                <a:cs typeface="Century Gothic"/>
              </a:rPr>
              <a:t>2026-</a:t>
            </a:r>
            <a:r>
              <a:rPr sz="2400" spc="-25" dirty="0">
                <a:solidFill>
                  <a:srgbClr val="1155CC"/>
                </a:solidFill>
                <a:latin typeface="Century Gothic"/>
                <a:cs typeface="Century Gothic"/>
              </a:rPr>
              <a:t>27</a:t>
            </a:r>
            <a:endParaRPr sz="2400">
              <a:latin typeface="Century Gothic"/>
              <a:cs typeface="Century Gothic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67520" rIns="0" bIns="0" rtlCol="0">
            <a:spAutoFit/>
          </a:bodyPr>
          <a:lstStyle/>
          <a:p>
            <a:pPr marL="34290">
              <a:lnSpc>
                <a:spcPts val="1780"/>
              </a:lnSpc>
            </a:pPr>
            <a:fld id="{81D60167-4931-47E6-BA6A-407CBD079E47}" type="slidenum">
              <a:rPr spc="-25" dirty="0"/>
              <a:t>12</a:t>
            </a:fld>
            <a:endParaRPr spc="-25" dirty="0"/>
          </a:p>
        </p:txBody>
      </p:sp>
      <p:graphicFrame>
        <p:nvGraphicFramePr>
          <p:cNvPr id="8" name="object 8"/>
          <p:cNvGraphicFramePr>
            <a:graphicFrameLocks noGrp="1"/>
          </p:cNvGraphicFramePr>
          <p:nvPr/>
        </p:nvGraphicFramePr>
        <p:xfrm>
          <a:off x="1193456" y="2003122"/>
          <a:ext cx="7936863" cy="37655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7396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665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3065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76860">
                <a:tc>
                  <a:txBody>
                    <a:bodyPr/>
                    <a:lstStyle/>
                    <a:p>
                      <a:pPr marL="1116330">
                        <a:lnSpc>
                          <a:spcPct val="100000"/>
                        </a:lnSpc>
                        <a:spcBef>
                          <a:spcPts val="225"/>
                        </a:spcBef>
                      </a:pPr>
                      <a:r>
                        <a:rPr sz="1350" b="1" i="1" dirty="0">
                          <a:solidFill>
                            <a:srgbClr val="284E3F"/>
                          </a:solidFill>
                          <a:latin typeface="Century Gothic"/>
                          <a:cs typeface="Century Gothic"/>
                        </a:rPr>
                        <a:t>Summarized</a:t>
                      </a:r>
                      <a:r>
                        <a:rPr sz="1350" b="1" i="1" spc="65" dirty="0">
                          <a:solidFill>
                            <a:srgbClr val="284E3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350" b="1" i="1" dirty="0">
                          <a:solidFill>
                            <a:srgbClr val="284E3F"/>
                          </a:solidFill>
                          <a:latin typeface="Century Gothic"/>
                          <a:cs typeface="Century Gothic"/>
                        </a:rPr>
                        <a:t>Actions</a:t>
                      </a:r>
                      <a:r>
                        <a:rPr sz="1350" b="1" i="1" spc="65" dirty="0">
                          <a:solidFill>
                            <a:srgbClr val="284E3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350" b="1" i="1" spc="75" dirty="0">
                          <a:solidFill>
                            <a:srgbClr val="284E3F"/>
                          </a:solidFill>
                          <a:latin typeface="Century Gothic"/>
                          <a:cs typeface="Century Gothic"/>
                        </a:rPr>
                        <a:t>for</a:t>
                      </a:r>
                      <a:r>
                        <a:rPr sz="1350" b="1" i="1" spc="65" dirty="0">
                          <a:solidFill>
                            <a:srgbClr val="284E3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350" b="1" i="1" spc="-25" dirty="0">
                          <a:solidFill>
                            <a:srgbClr val="284E3F"/>
                          </a:solidFill>
                          <a:latin typeface="Century Gothic"/>
                          <a:cs typeface="Century Gothic"/>
                        </a:rPr>
                        <a:t>26-27</a:t>
                      </a:r>
                      <a:endParaRPr sz="1350">
                        <a:latin typeface="Century Gothic"/>
                        <a:cs typeface="Century Gothic"/>
                      </a:endParaRPr>
                    </a:p>
                  </a:txBody>
                  <a:tcPr marL="0" marR="0" marT="2857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8093B3"/>
                      </a:solidFill>
                      <a:prstDash val="solid"/>
                    </a:lnB>
                    <a:solidFill>
                      <a:srgbClr val="CCD9D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300" b="1" spc="65" dirty="0">
                          <a:solidFill>
                            <a:srgbClr val="284E3F"/>
                          </a:solidFill>
                          <a:latin typeface="Century Gothic"/>
                          <a:cs typeface="Century Gothic"/>
                        </a:rPr>
                        <a:t>Target</a:t>
                      </a:r>
                      <a:endParaRPr sz="1300">
                        <a:latin typeface="Century Gothic"/>
                        <a:cs typeface="Century Gothic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8093B3"/>
                      </a:solidFill>
                      <a:prstDash val="solid"/>
                    </a:lnB>
                    <a:solidFill>
                      <a:srgbClr val="CCD9D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sz="1300" b="1" spc="65" dirty="0">
                          <a:solidFill>
                            <a:srgbClr val="284E3F"/>
                          </a:solidFill>
                          <a:latin typeface="Century Gothic"/>
                          <a:cs typeface="Century Gothic"/>
                        </a:rPr>
                        <a:t>Status</a:t>
                      </a:r>
                      <a:endParaRPr sz="1300">
                        <a:latin typeface="Century Gothic"/>
                        <a:cs typeface="Century Gothic"/>
                      </a:endParaRPr>
                    </a:p>
                  </a:txBody>
                  <a:tcPr marL="0" marR="0" marT="349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8093B3"/>
                      </a:solidFill>
                      <a:prstDash val="solid"/>
                    </a:lnB>
                    <a:solidFill>
                      <a:srgbClr val="CCD9D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6695">
                <a:tc>
                  <a:txBody>
                    <a:bodyPr/>
                    <a:lstStyle/>
                    <a:p>
                      <a:pPr marL="22860">
                        <a:lnSpc>
                          <a:spcPts val="1335"/>
                        </a:lnSpc>
                        <a:spcBef>
                          <a:spcPts val="350"/>
                        </a:spcBef>
                      </a:pPr>
                      <a:r>
                        <a:rPr sz="1200" spc="-20" dirty="0">
                          <a:latin typeface="Verdana"/>
                          <a:cs typeface="Verdana"/>
                        </a:rPr>
                        <a:t>Central</a:t>
                      </a:r>
                      <a:r>
                        <a:rPr sz="1200" spc="-3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200" dirty="0">
                          <a:latin typeface="Verdana"/>
                          <a:cs typeface="Verdana"/>
                        </a:rPr>
                        <a:t>Office</a:t>
                      </a:r>
                      <a:r>
                        <a:rPr sz="1200" spc="-3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200" spc="-10" dirty="0">
                          <a:latin typeface="Verdana"/>
                          <a:cs typeface="Verdana"/>
                        </a:rPr>
                        <a:t>Reductions</a:t>
                      </a:r>
                      <a:endParaRPr sz="1200">
                        <a:latin typeface="Verdana"/>
                        <a:cs typeface="Verdana"/>
                      </a:endParaRPr>
                    </a:p>
                  </a:txBody>
                  <a:tcPr marL="0" marR="0" marT="444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8093B3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35"/>
                        </a:lnSpc>
                        <a:spcBef>
                          <a:spcPts val="350"/>
                        </a:spcBef>
                      </a:pPr>
                      <a:r>
                        <a:rPr sz="1200" spc="-10" dirty="0">
                          <a:latin typeface="Verdana"/>
                          <a:cs typeface="Verdana"/>
                        </a:rPr>
                        <a:t>$21,000,000</a:t>
                      </a:r>
                      <a:endParaRPr sz="1200">
                        <a:latin typeface="Verdana"/>
                        <a:cs typeface="Verdana"/>
                      </a:endParaRPr>
                    </a:p>
                  </a:txBody>
                  <a:tcPr marL="0" marR="0" marT="44450" marB="0">
                    <a:lnL w="9525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8093B3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35"/>
                        </a:lnSpc>
                        <a:spcBef>
                          <a:spcPts val="350"/>
                        </a:spcBef>
                      </a:pPr>
                      <a:r>
                        <a:rPr sz="1200" b="1" dirty="0">
                          <a:solidFill>
                            <a:srgbClr val="0054A4"/>
                          </a:solidFill>
                          <a:latin typeface="Century Gothic"/>
                          <a:cs typeface="Century Gothic"/>
                        </a:rPr>
                        <a:t>On</a:t>
                      </a:r>
                      <a:r>
                        <a:rPr sz="1200" b="1" spc="50" dirty="0">
                          <a:solidFill>
                            <a:srgbClr val="0054A4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200" b="1" spc="65" dirty="0">
                          <a:solidFill>
                            <a:srgbClr val="0054A4"/>
                          </a:solidFill>
                          <a:latin typeface="Century Gothic"/>
                          <a:cs typeface="Century Gothic"/>
                        </a:rPr>
                        <a:t>Track</a:t>
                      </a:r>
                      <a:endParaRPr sz="1200">
                        <a:latin typeface="Century Gothic"/>
                        <a:cs typeface="Century Gothic"/>
                      </a:endParaRPr>
                    </a:p>
                  </a:txBody>
                  <a:tcPr marL="0" marR="0" marT="444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8093B3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6695">
                <a:tc>
                  <a:txBody>
                    <a:bodyPr/>
                    <a:lstStyle/>
                    <a:p>
                      <a:pPr marL="22860">
                        <a:lnSpc>
                          <a:spcPts val="1320"/>
                        </a:lnSpc>
                        <a:spcBef>
                          <a:spcPts val="365"/>
                        </a:spcBef>
                      </a:pPr>
                      <a:r>
                        <a:rPr sz="1200" spc="-20" dirty="0">
                          <a:latin typeface="Verdana"/>
                          <a:cs typeface="Verdana"/>
                        </a:rPr>
                        <a:t>School</a:t>
                      </a:r>
                      <a:r>
                        <a:rPr sz="1200" spc="-7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200" spc="-25" dirty="0">
                          <a:latin typeface="Verdana"/>
                          <a:cs typeface="Verdana"/>
                        </a:rPr>
                        <a:t>Site</a:t>
                      </a:r>
                      <a:r>
                        <a:rPr sz="1200" spc="-5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200" dirty="0">
                          <a:latin typeface="Verdana"/>
                          <a:cs typeface="Verdana"/>
                        </a:rPr>
                        <a:t>Budget</a:t>
                      </a:r>
                      <a:r>
                        <a:rPr sz="1200" spc="-6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200" spc="-10" dirty="0">
                          <a:latin typeface="Verdana"/>
                          <a:cs typeface="Verdana"/>
                        </a:rPr>
                        <a:t>Reduction</a:t>
                      </a:r>
                      <a:r>
                        <a:rPr sz="1200" spc="-6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200" spc="-20" dirty="0">
                          <a:latin typeface="Verdana"/>
                          <a:cs typeface="Verdana"/>
                        </a:rPr>
                        <a:t>between</a:t>
                      </a:r>
                      <a:r>
                        <a:rPr sz="1200" spc="-6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200" spc="-120" dirty="0">
                          <a:latin typeface="Verdana"/>
                          <a:cs typeface="Verdana"/>
                        </a:rPr>
                        <a:t>7.5-</a:t>
                      </a:r>
                      <a:r>
                        <a:rPr sz="1200" spc="-25" dirty="0">
                          <a:latin typeface="Verdana"/>
                          <a:cs typeface="Verdana"/>
                        </a:rPr>
                        <a:t>10%</a:t>
                      </a:r>
                      <a:endParaRPr sz="1200">
                        <a:latin typeface="Verdana"/>
                        <a:cs typeface="Verdana"/>
                      </a:endParaRPr>
                    </a:p>
                  </a:txBody>
                  <a:tcPr marL="0" marR="0" marT="463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20"/>
                        </a:lnSpc>
                        <a:spcBef>
                          <a:spcPts val="365"/>
                        </a:spcBef>
                      </a:pPr>
                      <a:r>
                        <a:rPr sz="1200" spc="-10" dirty="0">
                          <a:latin typeface="Verdana"/>
                          <a:cs typeface="Verdana"/>
                        </a:rPr>
                        <a:t>$32,000,000</a:t>
                      </a:r>
                      <a:endParaRPr sz="1200">
                        <a:latin typeface="Verdana"/>
                        <a:cs typeface="Verdana"/>
                      </a:endParaRPr>
                    </a:p>
                  </a:txBody>
                  <a:tcPr marL="0" marR="0" marT="46355" marB="0">
                    <a:lnL w="9525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20"/>
                        </a:lnSpc>
                        <a:spcBef>
                          <a:spcPts val="365"/>
                        </a:spcBef>
                      </a:pPr>
                      <a:r>
                        <a:rPr sz="1200" b="1" spc="-10" dirty="0">
                          <a:solidFill>
                            <a:srgbClr val="FF6600"/>
                          </a:solidFill>
                          <a:latin typeface="Century Gothic"/>
                          <a:cs typeface="Century Gothic"/>
                        </a:rPr>
                        <a:t>Pending</a:t>
                      </a:r>
                      <a:endParaRPr sz="1200">
                        <a:latin typeface="Century Gothic"/>
                        <a:cs typeface="Century Gothic"/>
                      </a:endParaRPr>
                    </a:p>
                  </a:txBody>
                  <a:tcPr marL="0" marR="0" marT="463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6695">
                <a:tc>
                  <a:txBody>
                    <a:bodyPr/>
                    <a:lstStyle/>
                    <a:p>
                      <a:pPr marL="22860">
                        <a:lnSpc>
                          <a:spcPts val="1330"/>
                        </a:lnSpc>
                        <a:spcBef>
                          <a:spcPts val="355"/>
                        </a:spcBef>
                      </a:pPr>
                      <a:r>
                        <a:rPr sz="1200" spc="-20" dirty="0">
                          <a:latin typeface="Verdana"/>
                          <a:cs typeface="Verdana"/>
                        </a:rPr>
                        <a:t>Central</a:t>
                      </a:r>
                      <a:r>
                        <a:rPr sz="1200" spc="-4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200" dirty="0">
                          <a:latin typeface="Verdana"/>
                          <a:cs typeface="Verdana"/>
                        </a:rPr>
                        <a:t>Office</a:t>
                      </a:r>
                      <a:r>
                        <a:rPr sz="1200" spc="-4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200" spc="-20" dirty="0">
                          <a:latin typeface="Verdana"/>
                          <a:cs typeface="Verdana"/>
                        </a:rPr>
                        <a:t>Reductions</a:t>
                      </a:r>
                      <a:r>
                        <a:rPr sz="1200" spc="-4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200" spc="-114" dirty="0">
                          <a:latin typeface="Verdana"/>
                          <a:cs typeface="Verdana"/>
                        </a:rPr>
                        <a:t>15-</a:t>
                      </a:r>
                      <a:r>
                        <a:rPr sz="1200" spc="-145" dirty="0">
                          <a:latin typeface="Verdana"/>
                          <a:cs typeface="Verdana"/>
                        </a:rPr>
                        <a:t>20%</a:t>
                      </a:r>
                      <a:r>
                        <a:rPr sz="1200" spc="-2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200" spc="-10" dirty="0">
                          <a:latin typeface="Verdana"/>
                          <a:cs typeface="Verdana"/>
                        </a:rPr>
                        <a:t>reduction</a:t>
                      </a:r>
                      <a:r>
                        <a:rPr sz="1200" spc="-3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200" dirty="0">
                          <a:latin typeface="Verdana"/>
                          <a:cs typeface="Verdana"/>
                        </a:rPr>
                        <a:t>above</a:t>
                      </a:r>
                      <a:r>
                        <a:rPr sz="1200" spc="-3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200" spc="-25" dirty="0">
                          <a:latin typeface="Verdana"/>
                          <a:cs typeface="Verdana"/>
                        </a:rPr>
                        <a:t>21M</a:t>
                      </a:r>
                      <a:endParaRPr sz="1200">
                        <a:latin typeface="Verdana"/>
                        <a:cs typeface="Verdana"/>
                      </a:endParaRPr>
                    </a:p>
                  </a:txBody>
                  <a:tcPr marL="0" marR="0" marT="4508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30"/>
                        </a:lnSpc>
                        <a:spcBef>
                          <a:spcPts val="355"/>
                        </a:spcBef>
                      </a:pPr>
                      <a:r>
                        <a:rPr sz="1200" spc="-10" dirty="0">
                          <a:latin typeface="Verdana"/>
                          <a:cs typeface="Verdana"/>
                        </a:rPr>
                        <a:t>$11,000,000</a:t>
                      </a:r>
                      <a:endParaRPr sz="1200">
                        <a:latin typeface="Verdana"/>
                        <a:cs typeface="Verdana"/>
                      </a:endParaRPr>
                    </a:p>
                  </a:txBody>
                  <a:tcPr marL="0" marR="0" marT="45085" marB="0">
                    <a:lnL w="9525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30"/>
                        </a:lnSpc>
                        <a:spcBef>
                          <a:spcPts val="355"/>
                        </a:spcBef>
                      </a:pPr>
                      <a:r>
                        <a:rPr sz="1200" b="1" dirty="0">
                          <a:solidFill>
                            <a:srgbClr val="0054A4"/>
                          </a:solidFill>
                          <a:latin typeface="Century Gothic"/>
                          <a:cs typeface="Century Gothic"/>
                        </a:rPr>
                        <a:t>On</a:t>
                      </a:r>
                      <a:r>
                        <a:rPr sz="1200" b="1" spc="50" dirty="0">
                          <a:solidFill>
                            <a:srgbClr val="0054A4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200" b="1" spc="65" dirty="0">
                          <a:solidFill>
                            <a:srgbClr val="0054A4"/>
                          </a:solidFill>
                          <a:latin typeface="Century Gothic"/>
                          <a:cs typeface="Century Gothic"/>
                        </a:rPr>
                        <a:t>Track</a:t>
                      </a:r>
                      <a:endParaRPr sz="1200">
                        <a:latin typeface="Century Gothic"/>
                        <a:cs typeface="Century Gothic"/>
                      </a:endParaRPr>
                    </a:p>
                  </a:txBody>
                  <a:tcPr marL="0" marR="0" marT="4508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6695">
                <a:tc>
                  <a:txBody>
                    <a:bodyPr/>
                    <a:lstStyle/>
                    <a:p>
                      <a:pPr marL="22860">
                        <a:lnSpc>
                          <a:spcPts val="1315"/>
                        </a:lnSpc>
                        <a:spcBef>
                          <a:spcPts val="370"/>
                        </a:spcBef>
                      </a:pPr>
                      <a:r>
                        <a:rPr sz="1200" spc="-10" dirty="0">
                          <a:latin typeface="Verdana"/>
                          <a:cs typeface="Verdana"/>
                        </a:rPr>
                        <a:t>Reduce</a:t>
                      </a:r>
                      <a:r>
                        <a:rPr sz="1200" spc="-6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200" spc="-20" dirty="0">
                          <a:latin typeface="Verdana"/>
                          <a:cs typeface="Verdana"/>
                        </a:rPr>
                        <a:t>school</a:t>
                      </a:r>
                      <a:r>
                        <a:rPr sz="1200" spc="-6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200" spc="-20" dirty="0">
                          <a:latin typeface="Verdana"/>
                          <a:cs typeface="Verdana"/>
                        </a:rPr>
                        <a:t>site</a:t>
                      </a:r>
                      <a:r>
                        <a:rPr sz="1200" spc="-6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200" spc="-10" dirty="0">
                          <a:latin typeface="Verdana"/>
                          <a:cs typeface="Verdana"/>
                        </a:rPr>
                        <a:t>access</a:t>
                      </a:r>
                      <a:r>
                        <a:rPr sz="1200" spc="-6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200" dirty="0">
                          <a:latin typeface="Verdana"/>
                          <a:cs typeface="Verdana"/>
                        </a:rPr>
                        <a:t>to</a:t>
                      </a:r>
                      <a:r>
                        <a:rPr sz="1200" spc="-5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200" spc="-25" dirty="0">
                          <a:latin typeface="Verdana"/>
                          <a:cs typeface="Verdana"/>
                        </a:rPr>
                        <a:t>unutilized</a:t>
                      </a:r>
                      <a:r>
                        <a:rPr sz="1200" spc="-6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200" spc="-10" dirty="0">
                          <a:latin typeface="Verdana"/>
                          <a:cs typeface="Verdana"/>
                        </a:rPr>
                        <a:t>spaces</a:t>
                      </a:r>
                      <a:endParaRPr sz="1200">
                        <a:latin typeface="Verdana"/>
                        <a:cs typeface="Verdana"/>
                      </a:endParaRPr>
                    </a:p>
                  </a:txBody>
                  <a:tcPr marL="0" marR="0" marT="469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15"/>
                        </a:lnSpc>
                        <a:spcBef>
                          <a:spcPts val="370"/>
                        </a:spcBef>
                      </a:pPr>
                      <a:r>
                        <a:rPr sz="1200" spc="-10" dirty="0">
                          <a:latin typeface="Verdana"/>
                          <a:cs typeface="Verdana"/>
                        </a:rPr>
                        <a:t>$1,600,000</a:t>
                      </a:r>
                      <a:endParaRPr sz="1200">
                        <a:latin typeface="Verdana"/>
                        <a:cs typeface="Verdana"/>
                      </a:endParaRPr>
                    </a:p>
                  </a:txBody>
                  <a:tcPr marL="0" marR="0" marT="46990" marB="0">
                    <a:lnL w="9525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15"/>
                        </a:lnSpc>
                        <a:spcBef>
                          <a:spcPts val="370"/>
                        </a:spcBef>
                      </a:pPr>
                      <a:r>
                        <a:rPr sz="1200" b="1" dirty="0">
                          <a:solidFill>
                            <a:srgbClr val="0054A4"/>
                          </a:solidFill>
                          <a:latin typeface="Century Gothic"/>
                          <a:cs typeface="Century Gothic"/>
                        </a:rPr>
                        <a:t>On</a:t>
                      </a:r>
                      <a:r>
                        <a:rPr sz="1200" b="1" spc="50" dirty="0">
                          <a:solidFill>
                            <a:srgbClr val="0054A4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200" b="1" spc="65" dirty="0">
                          <a:solidFill>
                            <a:srgbClr val="0054A4"/>
                          </a:solidFill>
                          <a:latin typeface="Century Gothic"/>
                          <a:cs typeface="Century Gothic"/>
                        </a:rPr>
                        <a:t>Track</a:t>
                      </a:r>
                      <a:endParaRPr sz="1200">
                        <a:latin typeface="Century Gothic"/>
                        <a:cs typeface="Century Gothic"/>
                      </a:endParaRPr>
                    </a:p>
                  </a:txBody>
                  <a:tcPr marL="0" marR="0" marT="469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6695">
                <a:tc>
                  <a:txBody>
                    <a:bodyPr/>
                    <a:lstStyle/>
                    <a:p>
                      <a:pPr marL="22860">
                        <a:lnSpc>
                          <a:spcPts val="1325"/>
                        </a:lnSpc>
                        <a:spcBef>
                          <a:spcPts val="360"/>
                        </a:spcBef>
                      </a:pPr>
                      <a:r>
                        <a:rPr sz="1200" dirty="0">
                          <a:latin typeface="Verdana"/>
                          <a:cs typeface="Verdana"/>
                        </a:rPr>
                        <a:t>After</a:t>
                      </a:r>
                      <a:r>
                        <a:rPr sz="1200" spc="-7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200" dirty="0">
                          <a:latin typeface="Verdana"/>
                          <a:cs typeface="Verdana"/>
                        </a:rPr>
                        <a:t>budget</a:t>
                      </a:r>
                      <a:r>
                        <a:rPr sz="1200" spc="-6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200" spc="-20" dirty="0">
                          <a:latin typeface="Verdana"/>
                          <a:cs typeface="Verdana"/>
                        </a:rPr>
                        <a:t>development</a:t>
                      </a:r>
                      <a:r>
                        <a:rPr sz="1200" spc="-6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200" spc="-20" dirty="0">
                          <a:latin typeface="Verdana"/>
                          <a:cs typeface="Verdana"/>
                        </a:rPr>
                        <a:t>second</a:t>
                      </a:r>
                      <a:r>
                        <a:rPr sz="1200" spc="-6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200" spc="-10" dirty="0">
                          <a:latin typeface="Verdana"/>
                          <a:cs typeface="Verdana"/>
                        </a:rPr>
                        <a:t>tier</a:t>
                      </a:r>
                      <a:r>
                        <a:rPr sz="1200" spc="-7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200" dirty="0">
                          <a:latin typeface="Verdana"/>
                          <a:cs typeface="Verdana"/>
                        </a:rPr>
                        <a:t>contract</a:t>
                      </a:r>
                      <a:r>
                        <a:rPr sz="1200" spc="-7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200" spc="-10" dirty="0">
                          <a:latin typeface="Verdana"/>
                          <a:cs typeface="Verdana"/>
                        </a:rPr>
                        <a:t>review</a:t>
                      </a:r>
                      <a:endParaRPr sz="1200">
                        <a:latin typeface="Verdana"/>
                        <a:cs typeface="Verdana"/>
                      </a:endParaRPr>
                    </a:p>
                  </a:txBody>
                  <a:tcPr marL="0" marR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25"/>
                        </a:lnSpc>
                        <a:spcBef>
                          <a:spcPts val="360"/>
                        </a:spcBef>
                      </a:pPr>
                      <a:r>
                        <a:rPr sz="1200" spc="-25" dirty="0">
                          <a:latin typeface="Verdana"/>
                          <a:cs typeface="Verdana"/>
                        </a:rPr>
                        <a:t>TBD</a:t>
                      </a:r>
                      <a:endParaRPr sz="1200">
                        <a:latin typeface="Verdana"/>
                        <a:cs typeface="Verdana"/>
                      </a:endParaRPr>
                    </a:p>
                  </a:txBody>
                  <a:tcPr marL="0" marR="0" marB="0">
                    <a:lnL w="9525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25"/>
                        </a:lnSpc>
                        <a:spcBef>
                          <a:spcPts val="360"/>
                        </a:spcBef>
                      </a:pPr>
                      <a:r>
                        <a:rPr sz="1200" b="1" dirty="0">
                          <a:solidFill>
                            <a:srgbClr val="0054A4"/>
                          </a:solidFill>
                          <a:latin typeface="Century Gothic"/>
                          <a:cs typeface="Century Gothic"/>
                        </a:rPr>
                        <a:t>On</a:t>
                      </a:r>
                      <a:r>
                        <a:rPr sz="1200" b="1" spc="50" dirty="0">
                          <a:solidFill>
                            <a:srgbClr val="0054A4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200" b="1" spc="65" dirty="0">
                          <a:solidFill>
                            <a:srgbClr val="0054A4"/>
                          </a:solidFill>
                          <a:latin typeface="Century Gothic"/>
                          <a:cs typeface="Century Gothic"/>
                        </a:rPr>
                        <a:t>Track</a:t>
                      </a:r>
                      <a:endParaRPr sz="1200">
                        <a:latin typeface="Century Gothic"/>
                        <a:cs typeface="Century Gothic"/>
                      </a:endParaRPr>
                    </a:p>
                  </a:txBody>
                  <a:tcPr marL="0" marR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6695">
                <a:tc>
                  <a:txBody>
                    <a:bodyPr/>
                    <a:lstStyle/>
                    <a:p>
                      <a:pPr marL="22860">
                        <a:lnSpc>
                          <a:spcPts val="1310"/>
                        </a:lnSpc>
                        <a:spcBef>
                          <a:spcPts val="375"/>
                        </a:spcBef>
                      </a:pPr>
                      <a:r>
                        <a:rPr sz="1200" spc="-10" dirty="0">
                          <a:latin typeface="Verdana"/>
                          <a:cs typeface="Verdana"/>
                        </a:rPr>
                        <a:t>Decreased</a:t>
                      </a:r>
                      <a:r>
                        <a:rPr sz="1200" spc="-7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200" dirty="0">
                          <a:latin typeface="Verdana"/>
                          <a:cs typeface="Verdana"/>
                        </a:rPr>
                        <a:t>RRMA</a:t>
                      </a:r>
                      <a:r>
                        <a:rPr sz="1200" spc="-7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200" spc="-10" dirty="0">
                          <a:latin typeface="Verdana"/>
                          <a:cs typeface="Verdana"/>
                        </a:rPr>
                        <a:t>expenditures</a:t>
                      </a:r>
                      <a:endParaRPr sz="1200">
                        <a:latin typeface="Verdana"/>
                        <a:cs typeface="Verdana"/>
                      </a:endParaRPr>
                    </a:p>
                  </a:txBody>
                  <a:tcPr marL="0" marR="0" marT="476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10"/>
                        </a:lnSpc>
                        <a:spcBef>
                          <a:spcPts val="375"/>
                        </a:spcBef>
                      </a:pPr>
                      <a:r>
                        <a:rPr sz="1200" spc="-10" dirty="0">
                          <a:latin typeface="Verdana"/>
                          <a:cs typeface="Verdana"/>
                        </a:rPr>
                        <a:t>$1,000,000</a:t>
                      </a:r>
                      <a:endParaRPr sz="1200">
                        <a:latin typeface="Verdana"/>
                        <a:cs typeface="Verdana"/>
                      </a:endParaRPr>
                    </a:p>
                  </a:txBody>
                  <a:tcPr marL="0" marR="0" marT="47625" marB="0">
                    <a:lnL w="9525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10"/>
                        </a:lnSpc>
                        <a:spcBef>
                          <a:spcPts val="375"/>
                        </a:spcBef>
                      </a:pPr>
                      <a:r>
                        <a:rPr sz="1200" b="1" dirty="0">
                          <a:solidFill>
                            <a:srgbClr val="0054A4"/>
                          </a:solidFill>
                          <a:latin typeface="Century Gothic"/>
                          <a:cs typeface="Century Gothic"/>
                        </a:rPr>
                        <a:t>On</a:t>
                      </a:r>
                      <a:r>
                        <a:rPr sz="1200" b="1" spc="50" dirty="0">
                          <a:solidFill>
                            <a:srgbClr val="0054A4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200" b="1" spc="65" dirty="0">
                          <a:solidFill>
                            <a:srgbClr val="0054A4"/>
                          </a:solidFill>
                          <a:latin typeface="Century Gothic"/>
                          <a:cs typeface="Century Gothic"/>
                        </a:rPr>
                        <a:t>Track</a:t>
                      </a:r>
                      <a:endParaRPr sz="1200">
                        <a:latin typeface="Century Gothic"/>
                        <a:cs typeface="Century Gothic"/>
                      </a:endParaRPr>
                    </a:p>
                  </a:txBody>
                  <a:tcPr marL="0" marR="0" marT="476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26695">
                <a:tc>
                  <a:txBody>
                    <a:bodyPr/>
                    <a:lstStyle/>
                    <a:p>
                      <a:pPr marL="22860">
                        <a:lnSpc>
                          <a:spcPts val="1320"/>
                        </a:lnSpc>
                        <a:spcBef>
                          <a:spcPts val="365"/>
                        </a:spcBef>
                      </a:pPr>
                      <a:r>
                        <a:rPr sz="1200" spc="-10" dirty="0">
                          <a:latin typeface="Verdana"/>
                          <a:cs typeface="Verdana"/>
                        </a:rPr>
                        <a:t>Increased</a:t>
                      </a:r>
                      <a:r>
                        <a:rPr sz="1200" spc="-6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200" spc="-10" dirty="0">
                          <a:latin typeface="Verdana"/>
                          <a:cs typeface="Verdana"/>
                        </a:rPr>
                        <a:t>attendance</a:t>
                      </a:r>
                      <a:r>
                        <a:rPr sz="1200" spc="-5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200" dirty="0">
                          <a:latin typeface="Verdana"/>
                          <a:cs typeface="Verdana"/>
                        </a:rPr>
                        <a:t>by</a:t>
                      </a:r>
                      <a:r>
                        <a:rPr sz="1200" spc="-5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200" spc="-25" dirty="0">
                          <a:latin typeface="Verdana"/>
                          <a:cs typeface="Verdana"/>
                        </a:rPr>
                        <a:t>2%</a:t>
                      </a:r>
                      <a:endParaRPr sz="1200">
                        <a:latin typeface="Verdana"/>
                        <a:cs typeface="Verdana"/>
                      </a:endParaRPr>
                    </a:p>
                  </a:txBody>
                  <a:tcPr marL="0" marR="0" marT="463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20"/>
                        </a:lnSpc>
                        <a:spcBef>
                          <a:spcPts val="365"/>
                        </a:spcBef>
                      </a:pPr>
                      <a:r>
                        <a:rPr sz="1200" spc="-10" dirty="0">
                          <a:latin typeface="Verdana"/>
                          <a:cs typeface="Verdana"/>
                        </a:rPr>
                        <a:t>$10,000,000</a:t>
                      </a:r>
                      <a:endParaRPr sz="1200">
                        <a:latin typeface="Verdana"/>
                        <a:cs typeface="Verdana"/>
                      </a:endParaRPr>
                    </a:p>
                  </a:txBody>
                  <a:tcPr marL="0" marR="0" marT="46355" marB="0">
                    <a:lnL w="9525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20"/>
                        </a:lnSpc>
                        <a:spcBef>
                          <a:spcPts val="365"/>
                        </a:spcBef>
                      </a:pPr>
                      <a:r>
                        <a:rPr sz="1200" b="1" spc="55" dirty="0">
                          <a:solidFill>
                            <a:srgbClr val="FF6600"/>
                          </a:solidFill>
                          <a:latin typeface="Century Gothic"/>
                          <a:cs typeface="Century Gothic"/>
                        </a:rPr>
                        <a:t>Under</a:t>
                      </a:r>
                      <a:r>
                        <a:rPr sz="1200" b="1" spc="65" dirty="0">
                          <a:solidFill>
                            <a:srgbClr val="FF6600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200" b="1" spc="-10" dirty="0">
                          <a:solidFill>
                            <a:srgbClr val="FF6600"/>
                          </a:solidFill>
                          <a:latin typeface="Century Gothic"/>
                          <a:cs typeface="Century Gothic"/>
                        </a:rPr>
                        <a:t>Review</a:t>
                      </a:r>
                      <a:endParaRPr sz="1200">
                        <a:latin typeface="Century Gothic"/>
                        <a:cs typeface="Century Gothic"/>
                      </a:endParaRPr>
                    </a:p>
                  </a:txBody>
                  <a:tcPr marL="0" marR="0" marT="463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26695">
                <a:tc>
                  <a:txBody>
                    <a:bodyPr/>
                    <a:lstStyle/>
                    <a:p>
                      <a:pPr marL="22860">
                        <a:lnSpc>
                          <a:spcPts val="1305"/>
                        </a:lnSpc>
                        <a:spcBef>
                          <a:spcPts val="380"/>
                        </a:spcBef>
                      </a:pPr>
                      <a:r>
                        <a:rPr sz="1200" dirty="0">
                          <a:latin typeface="Verdana"/>
                          <a:cs typeface="Verdana"/>
                        </a:rPr>
                        <a:t>TK</a:t>
                      </a:r>
                      <a:r>
                        <a:rPr sz="1200" spc="-6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200" dirty="0">
                          <a:latin typeface="Verdana"/>
                          <a:cs typeface="Verdana"/>
                        </a:rPr>
                        <a:t>Hub</a:t>
                      </a:r>
                      <a:r>
                        <a:rPr sz="1200" spc="-6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200" spc="-10" dirty="0">
                          <a:latin typeface="Verdana"/>
                          <a:cs typeface="Verdana"/>
                        </a:rPr>
                        <a:t>Launch</a:t>
                      </a:r>
                      <a:r>
                        <a:rPr sz="1200" spc="-7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200" dirty="0">
                          <a:latin typeface="Verdana"/>
                          <a:cs typeface="Verdana"/>
                        </a:rPr>
                        <a:t>for</a:t>
                      </a:r>
                      <a:r>
                        <a:rPr sz="1200" spc="-7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200" spc="-100" dirty="0">
                          <a:latin typeface="Verdana"/>
                          <a:cs typeface="Verdana"/>
                        </a:rPr>
                        <a:t>2-</a:t>
                      </a:r>
                      <a:r>
                        <a:rPr sz="1200" spc="-135" dirty="0">
                          <a:latin typeface="Verdana"/>
                          <a:cs typeface="Verdana"/>
                        </a:rPr>
                        <a:t>3</a:t>
                      </a:r>
                      <a:r>
                        <a:rPr sz="1200" spc="-7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200" spc="-20" dirty="0">
                          <a:latin typeface="Verdana"/>
                          <a:cs typeface="Verdana"/>
                        </a:rPr>
                        <a:t>Hubs</a:t>
                      </a:r>
                      <a:endParaRPr sz="1200">
                        <a:latin typeface="Verdana"/>
                        <a:cs typeface="Verdana"/>
                      </a:endParaRPr>
                    </a:p>
                  </a:txBody>
                  <a:tcPr marL="0" marR="0" marT="482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5"/>
                        </a:lnSpc>
                        <a:spcBef>
                          <a:spcPts val="380"/>
                        </a:spcBef>
                      </a:pPr>
                      <a:r>
                        <a:rPr sz="1200" spc="-10" dirty="0">
                          <a:latin typeface="Verdana"/>
                          <a:cs typeface="Verdana"/>
                        </a:rPr>
                        <a:t>$1,500,000</a:t>
                      </a:r>
                      <a:endParaRPr sz="1200">
                        <a:latin typeface="Verdana"/>
                        <a:cs typeface="Verdana"/>
                      </a:endParaRPr>
                    </a:p>
                  </a:txBody>
                  <a:tcPr marL="0" marR="0" marT="48260" marB="0">
                    <a:lnL w="9525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5"/>
                        </a:lnSpc>
                        <a:spcBef>
                          <a:spcPts val="380"/>
                        </a:spcBef>
                      </a:pPr>
                      <a:r>
                        <a:rPr sz="1200" b="1" dirty="0">
                          <a:solidFill>
                            <a:srgbClr val="0054A4"/>
                          </a:solidFill>
                          <a:latin typeface="Century Gothic"/>
                          <a:cs typeface="Century Gothic"/>
                        </a:rPr>
                        <a:t>On</a:t>
                      </a:r>
                      <a:r>
                        <a:rPr sz="1200" b="1" spc="50" dirty="0">
                          <a:solidFill>
                            <a:srgbClr val="0054A4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200" b="1" spc="65" dirty="0">
                          <a:solidFill>
                            <a:srgbClr val="0054A4"/>
                          </a:solidFill>
                          <a:latin typeface="Century Gothic"/>
                          <a:cs typeface="Century Gothic"/>
                        </a:rPr>
                        <a:t>Track</a:t>
                      </a:r>
                      <a:endParaRPr sz="1200">
                        <a:latin typeface="Century Gothic"/>
                        <a:cs typeface="Century Gothic"/>
                      </a:endParaRPr>
                    </a:p>
                  </a:txBody>
                  <a:tcPr marL="0" marR="0" marT="482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26695">
                <a:tc>
                  <a:txBody>
                    <a:bodyPr/>
                    <a:lstStyle/>
                    <a:p>
                      <a:pPr marL="22860">
                        <a:lnSpc>
                          <a:spcPts val="1315"/>
                        </a:lnSpc>
                        <a:spcBef>
                          <a:spcPts val="370"/>
                        </a:spcBef>
                      </a:pPr>
                      <a:r>
                        <a:rPr sz="1200" spc="-20" dirty="0">
                          <a:latin typeface="Verdana"/>
                          <a:cs typeface="Verdana"/>
                        </a:rPr>
                        <a:t>Centralized</a:t>
                      </a:r>
                      <a:r>
                        <a:rPr sz="1200" spc="-4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200" spc="-20" dirty="0">
                          <a:latin typeface="Verdana"/>
                          <a:cs typeface="Verdana"/>
                        </a:rPr>
                        <a:t>Procurement</a:t>
                      </a:r>
                      <a:r>
                        <a:rPr sz="1200" spc="-4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200" dirty="0">
                          <a:latin typeface="Verdana"/>
                          <a:cs typeface="Verdana"/>
                        </a:rPr>
                        <a:t>of</a:t>
                      </a:r>
                      <a:r>
                        <a:rPr sz="1200" spc="-4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200" spc="-10" dirty="0">
                          <a:latin typeface="Verdana"/>
                          <a:cs typeface="Verdana"/>
                        </a:rPr>
                        <a:t>Materials</a:t>
                      </a:r>
                      <a:r>
                        <a:rPr sz="1200" spc="-4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200" dirty="0">
                          <a:latin typeface="Verdana"/>
                          <a:cs typeface="Verdana"/>
                        </a:rPr>
                        <a:t>and</a:t>
                      </a:r>
                      <a:r>
                        <a:rPr sz="1200" spc="-3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200" spc="-10" dirty="0">
                          <a:latin typeface="Verdana"/>
                          <a:cs typeface="Verdana"/>
                        </a:rPr>
                        <a:t>Services</a:t>
                      </a:r>
                      <a:endParaRPr sz="1200">
                        <a:latin typeface="Verdana"/>
                        <a:cs typeface="Verdana"/>
                      </a:endParaRPr>
                    </a:p>
                  </a:txBody>
                  <a:tcPr marL="0" marR="0" marT="469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15"/>
                        </a:lnSpc>
                        <a:spcBef>
                          <a:spcPts val="370"/>
                        </a:spcBef>
                      </a:pPr>
                      <a:r>
                        <a:rPr sz="1200" spc="-25" dirty="0">
                          <a:latin typeface="Verdana"/>
                          <a:cs typeface="Verdana"/>
                        </a:rPr>
                        <a:t>TBD</a:t>
                      </a:r>
                      <a:endParaRPr sz="1200">
                        <a:latin typeface="Verdana"/>
                        <a:cs typeface="Verdana"/>
                      </a:endParaRPr>
                    </a:p>
                  </a:txBody>
                  <a:tcPr marL="0" marR="0" marT="46990" marB="0">
                    <a:lnL w="9525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15"/>
                        </a:lnSpc>
                        <a:spcBef>
                          <a:spcPts val="370"/>
                        </a:spcBef>
                      </a:pPr>
                      <a:r>
                        <a:rPr sz="1200" b="1" dirty="0">
                          <a:solidFill>
                            <a:srgbClr val="0054A4"/>
                          </a:solidFill>
                          <a:latin typeface="Century Gothic"/>
                          <a:cs typeface="Century Gothic"/>
                        </a:rPr>
                        <a:t>On</a:t>
                      </a:r>
                      <a:r>
                        <a:rPr sz="1200" b="1" spc="50" dirty="0">
                          <a:solidFill>
                            <a:srgbClr val="0054A4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200" b="1" spc="65" dirty="0">
                          <a:solidFill>
                            <a:srgbClr val="0054A4"/>
                          </a:solidFill>
                          <a:latin typeface="Century Gothic"/>
                          <a:cs typeface="Century Gothic"/>
                        </a:rPr>
                        <a:t>Track</a:t>
                      </a:r>
                      <a:endParaRPr sz="1200">
                        <a:latin typeface="Century Gothic"/>
                        <a:cs typeface="Century Gothic"/>
                      </a:endParaRPr>
                    </a:p>
                  </a:txBody>
                  <a:tcPr marL="0" marR="0" marT="469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79400">
                <a:tc>
                  <a:txBody>
                    <a:bodyPr/>
                    <a:lstStyle/>
                    <a:p>
                      <a:pPr marL="22860">
                        <a:lnSpc>
                          <a:spcPts val="1310"/>
                        </a:lnSpc>
                        <a:spcBef>
                          <a:spcPts val="790"/>
                        </a:spcBef>
                      </a:pPr>
                      <a:r>
                        <a:rPr sz="1200" dirty="0">
                          <a:latin typeface="Verdana"/>
                          <a:cs typeface="Verdana"/>
                        </a:rPr>
                        <a:t>Fleet</a:t>
                      </a:r>
                      <a:r>
                        <a:rPr sz="1200" spc="-7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200" spc="-10" dirty="0">
                          <a:latin typeface="Verdana"/>
                          <a:cs typeface="Verdana"/>
                        </a:rPr>
                        <a:t>Management</a:t>
                      </a:r>
                      <a:r>
                        <a:rPr sz="1200" spc="-6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200" spc="-40" dirty="0">
                          <a:latin typeface="Verdana"/>
                          <a:cs typeface="Verdana"/>
                        </a:rPr>
                        <a:t>System</a:t>
                      </a:r>
                      <a:r>
                        <a:rPr sz="1200" spc="-6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200" spc="-30" dirty="0">
                          <a:latin typeface="Verdana"/>
                          <a:cs typeface="Verdana"/>
                        </a:rPr>
                        <a:t>(Future</a:t>
                      </a:r>
                      <a:r>
                        <a:rPr sz="1200" spc="-6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200" spc="-10" dirty="0">
                          <a:latin typeface="Verdana"/>
                          <a:cs typeface="Verdana"/>
                        </a:rPr>
                        <a:t>Savings)</a:t>
                      </a:r>
                      <a:endParaRPr sz="1200">
                        <a:latin typeface="Verdana"/>
                        <a:cs typeface="Verdana"/>
                      </a:endParaRPr>
                    </a:p>
                  </a:txBody>
                  <a:tcPr marL="0" marR="0" marT="1003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10"/>
                        </a:lnSpc>
                        <a:spcBef>
                          <a:spcPts val="790"/>
                        </a:spcBef>
                      </a:pPr>
                      <a:r>
                        <a:rPr sz="1200" spc="-25" dirty="0">
                          <a:latin typeface="Verdana"/>
                          <a:cs typeface="Verdana"/>
                        </a:rPr>
                        <a:t>TBD</a:t>
                      </a:r>
                      <a:endParaRPr sz="1200">
                        <a:latin typeface="Verdana"/>
                        <a:cs typeface="Verdana"/>
                      </a:endParaRPr>
                    </a:p>
                  </a:txBody>
                  <a:tcPr marL="0" marR="0" marT="100330" marB="0">
                    <a:lnL w="9525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10"/>
                        </a:lnSpc>
                        <a:spcBef>
                          <a:spcPts val="790"/>
                        </a:spcBef>
                      </a:pPr>
                      <a:r>
                        <a:rPr sz="1200" b="1" dirty="0">
                          <a:solidFill>
                            <a:srgbClr val="0054A4"/>
                          </a:solidFill>
                          <a:latin typeface="Century Gothic"/>
                          <a:cs typeface="Century Gothic"/>
                        </a:rPr>
                        <a:t>On</a:t>
                      </a:r>
                      <a:r>
                        <a:rPr sz="1200" b="1" spc="50" dirty="0">
                          <a:solidFill>
                            <a:srgbClr val="0054A4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200" b="1" spc="65" dirty="0">
                          <a:solidFill>
                            <a:srgbClr val="0054A4"/>
                          </a:solidFill>
                          <a:latin typeface="Century Gothic"/>
                          <a:cs typeface="Century Gothic"/>
                        </a:rPr>
                        <a:t>Track</a:t>
                      </a:r>
                      <a:endParaRPr sz="1200">
                        <a:latin typeface="Century Gothic"/>
                        <a:cs typeface="Century Gothic"/>
                      </a:endParaRPr>
                    </a:p>
                  </a:txBody>
                  <a:tcPr marL="0" marR="0" marT="1003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26695">
                <a:tc>
                  <a:txBody>
                    <a:bodyPr/>
                    <a:lstStyle/>
                    <a:p>
                      <a:pPr marL="22860">
                        <a:lnSpc>
                          <a:spcPts val="1320"/>
                        </a:lnSpc>
                        <a:spcBef>
                          <a:spcPts val="365"/>
                        </a:spcBef>
                      </a:pPr>
                      <a:r>
                        <a:rPr sz="1200" spc="-20" dirty="0">
                          <a:latin typeface="Verdana"/>
                          <a:cs typeface="Verdana"/>
                        </a:rPr>
                        <a:t>Shift</a:t>
                      </a:r>
                      <a:r>
                        <a:rPr sz="1200" spc="-5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200" spc="-10" dirty="0">
                          <a:latin typeface="Verdana"/>
                          <a:cs typeface="Verdana"/>
                        </a:rPr>
                        <a:t>Attendance</a:t>
                      </a:r>
                      <a:r>
                        <a:rPr sz="1200" spc="-5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200" spc="-20" dirty="0">
                          <a:latin typeface="Verdana"/>
                          <a:cs typeface="Verdana"/>
                        </a:rPr>
                        <a:t>Specialist</a:t>
                      </a:r>
                      <a:r>
                        <a:rPr sz="1200" spc="-5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200" dirty="0">
                          <a:latin typeface="Verdana"/>
                          <a:cs typeface="Verdana"/>
                        </a:rPr>
                        <a:t>&amp;</a:t>
                      </a:r>
                      <a:r>
                        <a:rPr sz="1200" spc="-4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200" dirty="0">
                          <a:latin typeface="Verdana"/>
                          <a:cs typeface="Verdana"/>
                        </a:rPr>
                        <a:t>Noon</a:t>
                      </a:r>
                      <a:r>
                        <a:rPr sz="1200" spc="-5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200" spc="-30" dirty="0">
                          <a:latin typeface="Verdana"/>
                          <a:cs typeface="Verdana"/>
                        </a:rPr>
                        <a:t>Supervisors</a:t>
                      </a:r>
                      <a:r>
                        <a:rPr sz="1200" spc="-5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200" dirty="0">
                          <a:latin typeface="Verdana"/>
                          <a:cs typeface="Verdana"/>
                        </a:rPr>
                        <a:t>to</a:t>
                      </a:r>
                      <a:r>
                        <a:rPr sz="1200" spc="-4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200" spc="-25" dirty="0">
                          <a:latin typeface="Verdana"/>
                          <a:cs typeface="Verdana"/>
                        </a:rPr>
                        <a:t>S&amp;C</a:t>
                      </a:r>
                      <a:endParaRPr sz="1200">
                        <a:latin typeface="Verdana"/>
                        <a:cs typeface="Verdana"/>
                      </a:endParaRPr>
                    </a:p>
                  </a:txBody>
                  <a:tcPr marL="0" marR="0" marT="463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20"/>
                        </a:lnSpc>
                        <a:spcBef>
                          <a:spcPts val="365"/>
                        </a:spcBef>
                      </a:pPr>
                      <a:r>
                        <a:rPr sz="1200" spc="-10" dirty="0">
                          <a:latin typeface="Verdana"/>
                          <a:cs typeface="Verdana"/>
                        </a:rPr>
                        <a:t>$3,860,000</a:t>
                      </a:r>
                      <a:endParaRPr sz="1200">
                        <a:latin typeface="Verdana"/>
                        <a:cs typeface="Verdana"/>
                      </a:endParaRPr>
                    </a:p>
                  </a:txBody>
                  <a:tcPr marL="0" marR="0" marT="46355" marB="0">
                    <a:lnL w="9525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20"/>
                        </a:lnSpc>
                        <a:spcBef>
                          <a:spcPts val="365"/>
                        </a:spcBef>
                      </a:pPr>
                      <a:r>
                        <a:rPr sz="1200" b="1" spc="-10" dirty="0">
                          <a:solidFill>
                            <a:srgbClr val="268F3B"/>
                          </a:solidFill>
                          <a:latin typeface="Century Gothic"/>
                          <a:cs typeface="Century Gothic"/>
                        </a:rPr>
                        <a:t>Completed</a:t>
                      </a:r>
                      <a:endParaRPr sz="1200">
                        <a:latin typeface="Century Gothic"/>
                        <a:cs typeface="Century Gothic"/>
                      </a:endParaRPr>
                    </a:p>
                  </a:txBody>
                  <a:tcPr marL="0" marR="0" marT="463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26695">
                <a:tc>
                  <a:txBody>
                    <a:bodyPr/>
                    <a:lstStyle/>
                    <a:p>
                      <a:pPr marL="22860">
                        <a:lnSpc>
                          <a:spcPts val="1305"/>
                        </a:lnSpc>
                        <a:spcBef>
                          <a:spcPts val="380"/>
                        </a:spcBef>
                      </a:pPr>
                      <a:r>
                        <a:rPr sz="1200" spc="-20" dirty="0">
                          <a:latin typeface="Verdana"/>
                          <a:cs typeface="Verdana"/>
                        </a:rPr>
                        <a:t>Shift</a:t>
                      </a:r>
                      <a:r>
                        <a:rPr sz="1200" spc="-6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200" spc="-20" dirty="0">
                          <a:latin typeface="Verdana"/>
                          <a:cs typeface="Verdana"/>
                        </a:rPr>
                        <a:t>costs</a:t>
                      </a:r>
                      <a:r>
                        <a:rPr sz="1200" spc="-7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200" dirty="0">
                          <a:latin typeface="Verdana"/>
                          <a:cs typeface="Verdana"/>
                        </a:rPr>
                        <a:t>of</a:t>
                      </a:r>
                      <a:r>
                        <a:rPr sz="1200" spc="-6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200" spc="-25" dirty="0">
                          <a:latin typeface="Verdana"/>
                          <a:cs typeface="Verdana"/>
                        </a:rPr>
                        <a:t>small</a:t>
                      </a:r>
                      <a:r>
                        <a:rPr sz="1200" spc="-6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200" spc="-25" dirty="0">
                          <a:latin typeface="Verdana"/>
                          <a:cs typeface="Verdana"/>
                        </a:rPr>
                        <a:t>schools</a:t>
                      </a:r>
                      <a:r>
                        <a:rPr sz="1200" spc="-6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200" spc="-10" dirty="0">
                          <a:latin typeface="Verdana"/>
                          <a:cs typeface="Verdana"/>
                        </a:rPr>
                        <a:t>into</a:t>
                      </a:r>
                      <a:r>
                        <a:rPr sz="1200" spc="-5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200" spc="-25" dirty="0">
                          <a:latin typeface="Verdana"/>
                          <a:cs typeface="Verdana"/>
                        </a:rPr>
                        <a:t>S&amp;C</a:t>
                      </a:r>
                      <a:endParaRPr sz="1200">
                        <a:latin typeface="Verdana"/>
                        <a:cs typeface="Verdana"/>
                      </a:endParaRPr>
                    </a:p>
                  </a:txBody>
                  <a:tcPr marL="0" marR="0" marT="482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5"/>
                        </a:lnSpc>
                        <a:spcBef>
                          <a:spcPts val="380"/>
                        </a:spcBef>
                      </a:pPr>
                      <a:r>
                        <a:rPr sz="1200" spc="-10" dirty="0">
                          <a:latin typeface="Verdana"/>
                          <a:cs typeface="Verdana"/>
                        </a:rPr>
                        <a:t>$8,500,000</a:t>
                      </a:r>
                      <a:endParaRPr sz="1200">
                        <a:latin typeface="Verdana"/>
                        <a:cs typeface="Verdana"/>
                      </a:endParaRPr>
                    </a:p>
                  </a:txBody>
                  <a:tcPr marL="0" marR="0" marT="48260" marB="0">
                    <a:lnL w="9525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5"/>
                        </a:lnSpc>
                        <a:spcBef>
                          <a:spcPts val="380"/>
                        </a:spcBef>
                      </a:pPr>
                      <a:r>
                        <a:rPr sz="1200" b="1" spc="-10" dirty="0">
                          <a:solidFill>
                            <a:srgbClr val="268F3B"/>
                          </a:solidFill>
                          <a:latin typeface="Century Gothic"/>
                          <a:cs typeface="Century Gothic"/>
                        </a:rPr>
                        <a:t>Completed</a:t>
                      </a:r>
                      <a:endParaRPr sz="1200">
                        <a:latin typeface="Century Gothic"/>
                        <a:cs typeface="Century Gothic"/>
                      </a:endParaRPr>
                    </a:p>
                  </a:txBody>
                  <a:tcPr marL="0" marR="0" marT="482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26695">
                <a:tc>
                  <a:txBody>
                    <a:bodyPr/>
                    <a:lstStyle/>
                    <a:p>
                      <a:pPr marL="22860">
                        <a:lnSpc>
                          <a:spcPts val="1315"/>
                        </a:lnSpc>
                        <a:spcBef>
                          <a:spcPts val="370"/>
                        </a:spcBef>
                      </a:pPr>
                      <a:r>
                        <a:rPr sz="1200" spc="-165" dirty="0">
                          <a:latin typeface="Verdana"/>
                          <a:cs typeface="Verdana"/>
                        </a:rPr>
                        <a:t>10%</a:t>
                      </a:r>
                      <a:r>
                        <a:rPr sz="1200" spc="-5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200" spc="-10" dirty="0">
                          <a:latin typeface="Verdana"/>
                          <a:cs typeface="Verdana"/>
                        </a:rPr>
                        <a:t>reduction</a:t>
                      </a:r>
                      <a:r>
                        <a:rPr sz="1200" spc="-6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200" dirty="0">
                          <a:latin typeface="Verdana"/>
                          <a:cs typeface="Verdana"/>
                        </a:rPr>
                        <a:t>of</a:t>
                      </a:r>
                      <a:r>
                        <a:rPr sz="1200" spc="-6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200" spc="-10" dirty="0">
                          <a:latin typeface="Verdana"/>
                          <a:cs typeface="Verdana"/>
                        </a:rPr>
                        <a:t>contribution</a:t>
                      </a:r>
                      <a:r>
                        <a:rPr sz="1200" spc="-6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200" dirty="0">
                          <a:latin typeface="Verdana"/>
                          <a:cs typeface="Verdana"/>
                        </a:rPr>
                        <a:t>to</a:t>
                      </a:r>
                      <a:r>
                        <a:rPr sz="1200" spc="-5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200" spc="-10" dirty="0">
                          <a:latin typeface="Verdana"/>
                          <a:cs typeface="Verdana"/>
                        </a:rPr>
                        <a:t>Special</a:t>
                      </a:r>
                      <a:r>
                        <a:rPr sz="1200" spc="-6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200" spc="-10" dirty="0">
                          <a:latin typeface="Verdana"/>
                          <a:cs typeface="Verdana"/>
                        </a:rPr>
                        <a:t>Education</a:t>
                      </a:r>
                      <a:endParaRPr sz="1200">
                        <a:latin typeface="Verdana"/>
                        <a:cs typeface="Verdana"/>
                      </a:endParaRPr>
                    </a:p>
                  </a:txBody>
                  <a:tcPr marL="0" marR="0" marT="469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15"/>
                        </a:lnSpc>
                        <a:spcBef>
                          <a:spcPts val="370"/>
                        </a:spcBef>
                      </a:pPr>
                      <a:r>
                        <a:rPr sz="1200" spc="-10" dirty="0">
                          <a:latin typeface="Verdana"/>
                          <a:cs typeface="Verdana"/>
                        </a:rPr>
                        <a:t>$12,000,000</a:t>
                      </a:r>
                      <a:endParaRPr sz="1200">
                        <a:latin typeface="Verdana"/>
                        <a:cs typeface="Verdana"/>
                      </a:endParaRPr>
                    </a:p>
                  </a:txBody>
                  <a:tcPr marL="0" marR="0" marT="46990" marB="0">
                    <a:lnL w="9525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15"/>
                        </a:lnSpc>
                        <a:spcBef>
                          <a:spcPts val="370"/>
                        </a:spcBef>
                      </a:pPr>
                      <a:r>
                        <a:rPr sz="1200" b="1" spc="55" dirty="0">
                          <a:solidFill>
                            <a:srgbClr val="FF6600"/>
                          </a:solidFill>
                          <a:latin typeface="Century Gothic"/>
                          <a:cs typeface="Century Gothic"/>
                        </a:rPr>
                        <a:t>Under</a:t>
                      </a:r>
                      <a:r>
                        <a:rPr sz="1200" b="1" spc="65" dirty="0">
                          <a:solidFill>
                            <a:srgbClr val="FF6600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200" b="1" spc="-10" dirty="0">
                          <a:solidFill>
                            <a:srgbClr val="FF6600"/>
                          </a:solidFill>
                          <a:latin typeface="Century Gothic"/>
                          <a:cs typeface="Century Gothic"/>
                        </a:rPr>
                        <a:t>Review</a:t>
                      </a:r>
                      <a:endParaRPr sz="1200">
                        <a:latin typeface="Century Gothic"/>
                        <a:cs typeface="Century Gothic"/>
                      </a:endParaRPr>
                    </a:p>
                  </a:txBody>
                  <a:tcPr marL="0" marR="0" marT="469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26695">
                <a:tc>
                  <a:txBody>
                    <a:bodyPr/>
                    <a:lstStyle/>
                    <a:p>
                      <a:pPr marL="22860">
                        <a:lnSpc>
                          <a:spcPts val="1300"/>
                        </a:lnSpc>
                        <a:spcBef>
                          <a:spcPts val="385"/>
                        </a:spcBef>
                      </a:pPr>
                      <a:r>
                        <a:rPr sz="1200" dirty="0">
                          <a:latin typeface="Verdana"/>
                          <a:cs typeface="Verdana"/>
                        </a:rPr>
                        <a:t>Feasibility</a:t>
                      </a:r>
                      <a:r>
                        <a:rPr sz="1200" spc="-8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200" spc="-25" dirty="0">
                          <a:latin typeface="Verdana"/>
                          <a:cs typeface="Verdana"/>
                        </a:rPr>
                        <a:t>Study</a:t>
                      </a:r>
                      <a:r>
                        <a:rPr sz="1200" spc="-7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200" dirty="0">
                          <a:latin typeface="Verdana"/>
                          <a:cs typeface="Verdana"/>
                        </a:rPr>
                        <a:t>for</a:t>
                      </a:r>
                      <a:r>
                        <a:rPr sz="1200" spc="-8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200" dirty="0">
                          <a:latin typeface="Verdana"/>
                          <a:cs typeface="Verdana"/>
                        </a:rPr>
                        <a:t>NPS</a:t>
                      </a:r>
                      <a:r>
                        <a:rPr sz="1200" spc="-7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200" spc="-20" dirty="0">
                          <a:latin typeface="Verdana"/>
                          <a:cs typeface="Verdana"/>
                        </a:rPr>
                        <a:t>in</a:t>
                      </a:r>
                      <a:r>
                        <a:rPr sz="1200" spc="-8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200" spc="-20" dirty="0">
                          <a:latin typeface="Verdana"/>
                          <a:cs typeface="Verdana"/>
                        </a:rPr>
                        <a:t>OUSD</a:t>
                      </a:r>
                      <a:r>
                        <a:rPr sz="1200" spc="-8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200" spc="-10" dirty="0">
                          <a:latin typeface="Verdana"/>
                          <a:cs typeface="Verdana"/>
                        </a:rPr>
                        <a:t>Properties</a:t>
                      </a:r>
                      <a:endParaRPr sz="1200">
                        <a:latin typeface="Verdana"/>
                        <a:cs typeface="Verdana"/>
                      </a:endParaRPr>
                    </a:p>
                  </a:txBody>
                  <a:tcPr marL="0" marR="0" marT="488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Bef>
                          <a:spcPts val="385"/>
                        </a:spcBef>
                      </a:pPr>
                      <a:r>
                        <a:rPr sz="1200" spc="-25" dirty="0">
                          <a:latin typeface="Verdana"/>
                          <a:cs typeface="Verdana"/>
                        </a:rPr>
                        <a:t>TBD</a:t>
                      </a:r>
                      <a:endParaRPr sz="1200">
                        <a:latin typeface="Verdana"/>
                        <a:cs typeface="Verdana"/>
                      </a:endParaRPr>
                    </a:p>
                  </a:txBody>
                  <a:tcPr marL="0" marR="0" marT="48895" marB="0">
                    <a:lnL w="9525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00"/>
                        </a:lnSpc>
                        <a:spcBef>
                          <a:spcPts val="385"/>
                        </a:spcBef>
                      </a:pPr>
                      <a:r>
                        <a:rPr sz="1200" b="1" dirty="0">
                          <a:solidFill>
                            <a:srgbClr val="0054A4"/>
                          </a:solidFill>
                          <a:latin typeface="Century Gothic"/>
                          <a:cs typeface="Century Gothic"/>
                        </a:rPr>
                        <a:t>On</a:t>
                      </a:r>
                      <a:r>
                        <a:rPr sz="1200" b="1" spc="50" dirty="0">
                          <a:solidFill>
                            <a:srgbClr val="0054A4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200" b="1" spc="65" dirty="0">
                          <a:solidFill>
                            <a:srgbClr val="0054A4"/>
                          </a:solidFill>
                          <a:latin typeface="Century Gothic"/>
                          <a:cs typeface="Century Gothic"/>
                        </a:rPr>
                        <a:t>Track</a:t>
                      </a:r>
                      <a:endParaRPr sz="1200">
                        <a:latin typeface="Century Gothic"/>
                        <a:cs typeface="Century Gothic"/>
                      </a:endParaRPr>
                    </a:p>
                  </a:txBody>
                  <a:tcPr marL="0" marR="0" marT="488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62255">
                <a:tc>
                  <a:txBody>
                    <a:bodyPr/>
                    <a:lstStyle/>
                    <a:p>
                      <a:pPr marL="22860">
                        <a:lnSpc>
                          <a:spcPts val="1420"/>
                        </a:lnSpc>
                        <a:spcBef>
                          <a:spcPts val="545"/>
                        </a:spcBef>
                      </a:pPr>
                      <a:r>
                        <a:rPr sz="1200" b="1" dirty="0">
                          <a:latin typeface="Century Gothic"/>
                          <a:cs typeface="Century Gothic"/>
                        </a:rPr>
                        <a:t>Grand</a:t>
                      </a:r>
                      <a:r>
                        <a:rPr sz="1200" b="1" spc="175" dirty="0"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200" b="1" spc="85" dirty="0">
                          <a:latin typeface="Century Gothic"/>
                          <a:cs typeface="Century Gothic"/>
                        </a:rPr>
                        <a:t>Total</a:t>
                      </a:r>
                      <a:endParaRPr sz="1200">
                        <a:latin typeface="Century Gothic"/>
                        <a:cs typeface="Century Gothic"/>
                      </a:endParaRPr>
                    </a:p>
                  </a:txBody>
                  <a:tcPr marL="0" marR="0" marT="692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E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20"/>
                        </a:lnSpc>
                        <a:spcBef>
                          <a:spcPts val="545"/>
                        </a:spcBef>
                      </a:pPr>
                      <a:r>
                        <a:rPr sz="1200" b="1" spc="60" dirty="0">
                          <a:latin typeface="Century Gothic"/>
                          <a:cs typeface="Century Gothic"/>
                        </a:rPr>
                        <a:t>$102,460,000</a:t>
                      </a:r>
                      <a:endParaRPr sz="1200">
                        <a:latin typeface="Century Gothic"/>
                        <a:cs typeface="Century Gothic"/>
                      </a:endParaRPr>
                    </a:p>
                  </a:txBody>
                  <a:tcPr marL="0" marR="0" marT="692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E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DFE4E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579781" y="6275712"/>
            <a:ext cx="149225" cy="1568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215"/>
              </a:lnSpc>
            </a:pPr>
            <a:r>
              <a:rPr sz="1100" spc="-50" dirty="0">
                <a:solidFill>
                  <a:srgbClr val="595959"/>
                </a:solidFill>
                <a:latin typeface="Arial"/>
                <a:cs typeface="Arial"/>
              </a:rPr>
              <a:t>13</a:t>
            </a:r>
            <a:endParaRPr sz="1100">
              <a:latin typeface="Arial"/>
              <a:cs typeface="Arial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01600" y="6284807"/>
            <a:ext cx="9855200" cy="370205"/>
            <a:chOff x="101600" y="6284807"/>
            <a:chExt cx="9855200" cy="370205"/>
          </a:xfrm>
        </p:grpSpPr>
        <p:sp>
          <p:nvSpPr>
            <p:cNvPr id="4" name="object 4"/>
            <p:cNvSpPr/>
            <p:nvPr/>
          </p:nvSpPr>
          <p:spPr>
            <a:xfrm>
              <a:off x="101600" y="6284807"/>
              <a:ext cx="9855200" cy="370205"/>
            </a:xfrm>
            <a:custGeom>
              <a:avLst/>
              <a:gdLst/>
              <a:ahLst/>
              <a:cxnLst/>
              <a:rect l="l" t="t" r="r" b="b"/>
              <a:pathLst>
                <a:path w="9855200" h="370204">
                  <a:moveTo>
                    <a:pt x="9855200" y="0"/>
                  </a:moveTo>
                  <a:lnTo>
                    <a:pt x="0" y="0"/>
                  </a:lnTo>
                  <a:lnTo>
                    <a:pt x="0" y="369992"/>
                  </a:lnTo>
                  <a:lnTo>
                    <a:pt x="9855200" y="369992"/>
                  </a:lnTo>
                  <a:lnTo>
                    <a:pt x="9855200" y="0"/>
                  </a:lnTo>
                  <a:close/>
                </a:path>
              </a:pathLst>
            </a:custGeom>
            <a:solidFill>
              <a:srgbClr val="28903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92327" y="6396227"/>
              <a:ext cx="2307336" cy="118872"/>
            </a:xfrm>
            <a:prstGeom prst="rect">
              <a:avLst/>
            </a:prstGeom>
          </p:spPr>
        </p:pic>
      </p:grpSp>
      <p:graphicFrame>
        <p:nvGraphicFramePr>
          <p:cNvPr id="6" name="object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1149944"/>
              </p:ext>
            </p:extLst>
          </p:nvPr>
        </p:nvGraphicFramePr>
        <p:xfrm>
          <a:off x="1066800" y="1820155"/>
          <a:ext cx="7371713" cy="86048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3262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560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94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32105">
                <a:tc>
                  <a:txBody>
                    <a:bodyPr/>
                    <a:lstStyle/>
                    <a:p>
                      <a:pPr marL="22860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sz="1900" b="1" spc="55" dirty="0">
                          <a:solidFill>
                            <a:srgbClr val="284E3F"/>
                          </a:solidFill>
                          <a:latin typeface="Century Gothic"/>
                          <a:cs typeface="Century Gothic"/>
                        </a:rPr>
                        <a:t>Summarized</a:t>
                      </a:r>
                      <a:r>
                        <a:rPr sz="1900" b="1" spc="75" dirty="0">
                          <a:solidFill>
                            <a:srgbClr val="284E3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900" b="1" dirty="0">
                          <a:solidFill>
                            <a:srgbClr val="284E3F"/>
                          </a:solidFill>
                          <a:latin typeface="Century Gothic"/>
                          <a:cs typeface="Century Gothic"/>
                        </a:rPr>
                        <a:t>Actions</a:t>
                      </a:r>
                      <a:r>
                        <a:rPr sz="1900" b="1" spc="80" dirty="0">
                          <a:solidFill>
                            <a:srgbClr val="284E3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900" b="1" spc="135" dirty="0">
                          <a:solidFill>
                            <a:srgbClr val="284E3F"/>
                          </a:solidFill>
                          <a:latin typeface="Century Gothic"/>
                          <a:cs typeface="Century Gothic"/>
                        </a:rPr>
                        <a:t>for</a:t>
                      </a:r>
                      <a:r>
                        <a:rPr sz="1900" b="1" spc="90" dirty="0">
                          <a:solidFill>
                            <a:srgbClr val="284E3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900" b="1" spc="-10" dirty="0">
                          <a:solidFill>
                            <a:srgbClr val="284E3F"/>
                          </a:solidFill>
                          <a:latin typeface="Century Gothic"/>
                          <a:cs typeface="Century Gothic"/>
                        </a:rPr>
                        <a:t>26-</a:t>
                      </a:r>
                      <a:r>
                        <a:rPr sz="1900" b="1" spc="-25" dirty="0">
                          <a:solidFill>
                            <a:srgbClr val="284E3F"/>
                          </a:solidFill>
                          <a:latin typeface="Century Gothic"/>
                          <a:cs typeface="Century Gothic"/>
                        </a:rPr>
                        <a:t>27</a:t>
                      </a:r>
                      <a:endParaRPr sz="1900">
                        <a:latin typeface="Century Gothic"/>
                        <a:cs typeface="Century Gothic"/>
                      </a:endParaRPr>
                    </a:p>
                  </a:txBody>
                  <a:tcPr marL="0" marR="0" marT="1714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8093B3"/>
                      </a:solidFill>
                      <a:prstDash val="solid"/>
                    </a:lnB>
                    <a:solidFill>
                      <a:srgbClr val="CCD9D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sz="1900" b="1" spc="90" dirty="0">
                          <a:solidFill>
                            <a:srgbClr val="284E3F"/>
                          </a:solidFill>
                          <a:latin typeface="Century Gothic"/>
                          <a:cs typeface="Century Gothic"/>
                        </a:rPr>
                        <a:t>Target</a:t>
                      </a:r>
                      <a:endParaRPr sz="1900">
                        <a:latin typeface="Century Gothic"/>
                        <a:cs typeface="Century Gothic"/>
                      </a:endParaRPr>
                    </a:p>
                  </a:txBody>
                  <a:tcPr marL="0" marR="0" marT="1714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8093B3"/>
                      </a:solidFill>
                      <a:prstDash val="solid"/>
                    </a:lnB>
                    <a:solidFill>
                      <a:srgbClr val="CCD9D4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sz="1900" b="1" spc="90" dirty="0">
                          <a:solidFill>
                            <a:srgbClr val="284E3F"/>
                          </a:solidFill>
                          <a:latin typeface="Century Gothic"/>
                          <a:cs typeface="Century Gothic"/>
                        </a:rPr>
                        <a:t>Status</a:t>
                      </a:r>
                      <a:endParaRPr sz="1900">
                        <a:latin typeface="Century Gothic"/>
                        <a:cs typeface="Century Gothic"/>
                      </a:endParaRPr>
                    </a:p>
                  </a:txBody>
                  <a:tcPr marL="0" marR="0" marT="1714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8093B3"/>
                      </a:solidFill>
                      <a:prstDash val="solid"/>
                    </a:lnB>
                    <a:solidFill>
                      <a:srgbClr val="CCD9D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7655">
                <a:tc>
                  <a:txBody>
                    <a:bodyPr/>
                    <a:lstStyle/>
                    <a:p>
                      <a:pPr marL="22860">
                        <a:lnSpc>
                          <a:spcPts val="2150"/>
                        </a:lnSpc>
                        <a:spcBef>
                          <a:spcPts val="20"/>
                        </a:spcBef>
                      </a:pPr>
                      <a:r>
                        <a:rPr sz="1800" b="1" spc="-45" dirty="0">
                          <a:latin typeface="Verdana"/>
                          <a:cs typeface="Verdana"/>
                          <a:hlinkClick r:id="rId3"/>
                        </a:rPr>
                        <a:t>Central</a:t>
                      </a:r>
                      <a:r>
                        <a:rPr sz="1800" b="1" spc="-95" dirty="0">
                          <a:latin typeface="Verdana"/>
                          <a:cs typeface="Verdana"/>
                          <a:hlinkClick r:id="rId3"/>
                        </a:rPr>
                        <a:t> </a:t>
                      </a:r>
                      <a:r>
                        <a:rPr sz="1800" b="1" dirty="0">
                          <a:latin typeface="Verdana"/>
                          <a:cs typeface="Verdana"/>
                          <a:hlinkClick r:id="rId3"/>
                        </a:rPr>
                        <a:t>Office</a:t>
                      </a:r>
                      <a:r>
                        <a:rPr sz="1800" b="1" spc="-105" dirty="0">
                          <a:latin typeface="Verdana"/>
                          <a:cs typeface="Verdana"/>
                          <a:hlinkClick r:id="rId3"/>
                        </a:rPr>
                        <a:t> </a:t>
                      </a:r>
                      <a:r>
                        <a:rPr sz="1800" b="1" spc="-10" dirty="0">
                          <a:latin typeface="Verdana"/>
                          <a:cs typeface="Verdana"/>
                          <a:hlinkClick r:id="rId3"/>
                        </a:rPr>
                        <a:t>Reductions</a:t>
                      </a:r>
                      <a:r>
                        <a:rPr lang="en-US" sz="1800" b="1" spc="-10" dirty="0">
                          <a:latin typeface="Verdana"/>
                          <a:cs typeface="Verdana"/>
                          <a:hlinkClick r:id="rId3"/>
                        </a:rPr>
                        <a:t> </a:t>
                      </a:r>
                      <a:r>
                        <a:rPr lang="en-US" sz="1400" b="1" spc="-10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(Click</a:t>
                      </a:r>
                    </a:p>
                    <a:p>
                      <a:pPr marL="22860">
                        <a:lnSpc>
                          <a:spcPts val="2150"/>
                        </a:lnSpc>
                        <a:spcBef>
                          <a:spcPts val="20"/>
                        </a:spcBef>
                      </a:pPr>
                      <a:r>
                        <a:rPr lang="en-US" sz="1400" b="1" spc="-10" dirty="0">
                          <a:solidFill>
                            <a:srgbClr val="FF0000"/>
                          </a:solidFill>
                          <a:latin typeface="Verdana"/>
                          <a:cs typeface="Verdana"/>
                        </a:rPr>
                        <a:t>Link To View)</a:t>
                      </a:r>
                      <a:endParaRPr sz="1400" dirty="0">
                        <a:solidFill>
                          <a:srgbClr val="FF0000"/>
                        </a:solidFill>
                        <a:latin typeface="Verdana"/>
                        <a:cs typeface="Verdana"/>
                      </a:endParaRPr>
                    </a:p>
                  </a:txBody>
                  <a:tcPr marL="0" marR="0" marT="25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8093B3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150"/>
                        </a:lnSpc>
                        <a:spcBef>
                          <a:spcPts val="20"/>
                        </a:spcBef>
                      </a:pPr>
                      <a:r>
                        <a:rPr sz="1800" spc="-35" dirty="0">
                          <a:latin typeface="Verdana"/>
                          <a:cs typeface="Verdana"/>
                        </a:rPr>
                        <a:t>$21,000,000</a:t>
                      </a:r>
                      <a:endParaRPr sz="1800">
                        <a:latin typeface="Verdana"/>
                        <a:cs typeface="Verdana"/>
                      </a:endParaRPr>
                    </a:p>
                  </a:txBody>
                  <a:tcPr marL="0" marR="0" marT="2540" marB="0">
                    <a:lnL w="9525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8093B3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ts val="2150"/>
                        </a:lnSpc>
                        <a:spcBef>
                          <a:spcPts val="20"/>
                        </a:spcBef>
                      </a:pPr>
                      <a:r>
                        <a:rPr sz="1800" b="1" dirty="0">
                          <a:solidFill>
                            <a:srgbClr val="0054A4"/>
                          </a:solidFill>
                          <a:latin typeface="Century Gothic"/>
                          <a:cs typeface="Century Gothic"/>
                        </a:rPr>
                        <a:t>On</a:t>
                      </a:r>
                      <a:r>
                        <a:rPr sz="1800" b="1" spc="30" dirty="0">
                          <a:solidFill>
                            <a:srgbClr val="0054A4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b="1" spc="85" dirty="0">
                          <a:solidFill>
                            <a:srgbClr val="0054A4"/>
                          </a:solidFill>
                          <a:latin typeface="Century Gothic"/>
                          <a:cs typeface="Century Gothic"/>
                        </a:rPr>
                        <a:t>Track</a:t>
                      </a:r>
                      <a:endParaRPr sz="1800" dirty="0">
                        <a:latin typeface="Century Gothic"/>
                        <a:cs typeface="Century Gothic"/>
                      </a:endParaRPr>
                    </a:p>
                  </a:txBody>
                  <a:tcPr marL="0" marR="0" marT="25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8093B3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67520" rIns="0" bIns="0" rtlCol="0">
            <a:spAutoFit/>
          </a:bodyPr>
          <a:lstStyle/>
          <a:p>
            <a:pPr marL="34290">
              <a:lnSpc>
                <a:spcPts val="1780"/>
              </a:lnSpc>
            </a:pPr>
            <a:fld id="{81D60167-4931-47E6-BA6A-407CBD079E47}" type="slidenum">
              <a:rPr spc="-25" dirty="0"/>
              <a:t>13</a:t>
            </a:fld>
            <a:endParaRPr spc="-25" dirty="0"/>
          </a:p>
        </p:txBody>
      </p:sp>
      <p:sp>
        <p:nvSpPr>
          <p:cNvPr id="7" name="object 7"/>
          <p:cNvSpPr txBox="1"/>
          <p:nvPr/>
        </p:nvSpPr>
        <p:spPr>
          <a:xfrm>
            <a:off x="1405108" y="2725666"/>
            <a:ext cx="7222490" cy="3314700"/>
          </a:xfrm>
          <a:prstGeom prst="rect">
            <a:avLst/>
          </a:prstGeom>
        </p:spPr>
        <p:txBody>
          <a:bodyPr vert="horz" wrap="square" lIns="0" tIns="20320" rIns="0" bIns="0" rtlCol="0">
            <a:spAutoFit/>
          </a:bodyPr>
          <a:lstStyle/>
          <a:p>
            <a:pPr marL="12700" marR="5080">
              <a:lnSpc>
                <a:spcPct val="97200"/>
              </a:lnSpc>
              <a:spcBef>
                <a:spcPts val="160"/>
              </a:spcBef>
            </a:pPr>
            <a:r>
              <a:rPr sz="1800" dirty="0">
                <a:latin typeface="Segoe UI Symbol"/>
                <a:cs typeface="Segoe UI Symbol"/>
              </a:rPr>
              <a:t>To</a:t>
            </a:r>
            <a:r>
              <a:rPr sz="1800" spc="-20" dirty="0">
                <a:latin typeface="Segoe UI Symbol"/>
                <a:cs typeface="Segoe UI Symbol"/>
              </a:rPr>
              <a:t> </a:t>
            </a:r>
            <a:r>
              <a:rPr sz="1800" dirty="0">
                <a:latin typeface="Segoe UI Symbol"/>
                <a:cs typeface="Segoe UI Symbol"/>
              </a:rPr>
              <a:t>stabilize</a:t>
            </a:r>
            <a:r>
              <a:rPr sz="1800" spc="-15" dirty="0">
                <a:latin typeface="Segoe UI Symbol"/>
                <a:cs typeface="Segoe UI Symbol"/>
              </a:rPr>
              <a:t> </a:t>
            </a:r>
            <a:r>
              <a:rPr sz="1800" spc="-10" dirty="0">
                <a:latin typeface="Segoe UI Symbol"/>
                <a:cs typeface="Segoe UI Symbol"/>
              </a:rPr>
              <a:t>our</a:t>
            </a:r>
            <a:r>
              <a:rPr sz="1800" spc="-15" dirty="0">
                <a:latin typeface="Segoe UI Symbol"/>
                <a:cs typeface="Segoe UI Symbol"/>
              </a:rPr>
              <a:t> </a:t>
            </a:r>
            <a:r>
              <a:rPr sz="1800" spc="-10" dirty="0">
                <a:latin typeface="Segoe UI Symbol"/>
                <a:cs typeface="Segoe UI Symbol"/>
              </a:rPr>
              <a:t>District's</a:t>
            </a:r>
            <a:r>
              <a:rPr sz="1800" spc="-15" dirty="0">
                <a:latin typeface="Segoe UI Symbol"/>
                <a:cs typeface="Segoe UI Symbol"/>
              </a:rPr>
              <a:t> </a:t>
            </a:r>
            <a:r>
              <a:rPr sz="1800" dirty="0">
                <a:latin typeface="Segoe UI Symbol"/>
                <a:cs typeface="Segoe UI Symbol"/>
              </a:rPr>
              <a:t>finances</a:t>
            </a:r>
            <a:r>
              <a:rPr sz="1800" spc="-20" dirty="0">
                <a:latin typeface="Segoe UI Symbol"/>
                <a:cs typeface="Segoe UI Symbol"/>
              </a:rPr>
              <a:t> </a:t>
            </a:r>
            <a:r>
              <a:rPr sz="1800" dirty="0">
                <a:latin typeface="Segoe UI Symbol"/>
                <a:cs typeface="Segoe UI Symbol"/>
              </a:rPr>
              <a:t>while</a:t>
            </a:r>
            <a:r>
              <a:rPr sz="1800" spc="-15" dirty="0">
                <a:latin typeface="Segoe UI Symbol"/>
                <a:cs typeface="Segoe UI Symbol"/>
              </a:rPr>
              <a:t> </a:t>
            </a:r>
            <a:r>
              <a:rPr sz="1800" spc="-45" dirty="0">
                <a:latin typeface="Segoe UI Symbol"/>
                <a:cs typeface="Segoe UI Symbol"/>
              </a:rPr>
              <a:t>protecting</a:t>
            </a:r>
            <a:r>
              <a:rPr sz="1800" spc="-20" dirty="0">
                <a:latin typeface="Segoe UI Symbol"/>
                <a:cs typeface="Segoe UI Symbol"/>
              </a:rPr>
              <a:t> </a:t>
            </a:r>
            <a:r>
              <a:rPr sz="1800" dirty="0">
                <a:latin typeface="Segoe UI Symbol"/>
                <a:cs typeface="Segoe UI Symbol"/>
              </a:rPr>
              <a:t>classroom</a:t>
            </a:r>
            <a:r>
              <a:rPr sz="1800" spc="-20" dirty="0">
                <a:latin typeface="Segoe UI Symbol"/>
                <a:cs typeface="Segoe UI Symbol"/>
              </a:rPr>
              <a:t> </a:t>
            </a:r>
            <a:r>
              <a:rPr sz="1800" spc="-10" dirty="0">
                <a:latin typeface="Segoe UI Symbol"/>
                <a:cs typeface="Segoe UI Symbol"/>
              </a:rPr>
              <a:t>resources, </a:t>
            </a:r>
            <a:r>
              <a:rPr sz="1800" spc="165" dirty="0">
                <a:latin typeface="Segoe UI Symbol"/>
                <a:cs typeface="Segoe UI Symbol"/>
              </a:rPr>
              <a:t>SLT</a:t>
            </a:r>
            <a:r>
              <a:rPr sz="1800" spc="-45" dirty="0">
                <a:latin typeface="Segoe UI Symbol"/>
                <a:cs typeface="Segoe UI Symbol"/>
              </a:rPr>
              <a:t> </a:t>
            </a:r>
            <a:r>
              <a:rPr sz="1800" spc="-25" dirty="0">
                <a:latin typeface="Segoe UI Symbol"/>
                <a:cs typeface="Segoe UI Symbol"/>
              </a:rPr>
              <a:t>conducted</a:t>
            </a:r>
            <a:r>
              <a:rPr sz="1800" spc="-40" dirty="0">
                <a:latin typeface="Segoe UI Symbol"/>
                <a:cs typeface="Segoe UI Symbol"/>
              </a:rPr>
              <a:t> </a:t>
            </a:r>
            <a:r>
              <a:rPr sz="1800" spc="80" dirty="0">
                <a:latin typeface="Segoe UI Symbol"/>
                <a:cs typeface="Segoe UI Symbol"/>
              </a:rPr>
              <a:t>a</a:t>
            </a:r>
            <a:r>
              <a:rPr sz="1800" spc="-45" dirty="0">
                <a:latin typeface="Segoe UI Symbol"/>
                <a:cs typeface="Segoe UI Symbol"/>
              </a:rPr>
              <a:t> </a:t>
            </a:r>
            <a:r>
              <a:rPr sz="1800" spc="-60" dirty="0">
                <a:latin typeface="Segoe UI Symbol"/>
                <a:cs typeface="Segoe UI Symbol"/>
              </a:rPr>
              <a:t>thorough</a:t>
            </a:r>
            <a:r>
              <a:rPr sz="1800" spc="-40" dirty="0">
                <a:latin typeface="Segoe UI Symbol"/>
                <a:cs typeface="Segoe UI Symbol"/>
              </a:rPr>
              <a:t> </a:t>
            </a:r>
            <a:r>
              <a:rPr sz="1800" dirty="0">
                <a:latin typeface="Segoe UI Symbol"/>
                <a:cs typeface="Segoe UI Symbol"/>
              </a:rPr>
              <a:t>review</a:t>
            </a:r>
            <a:r>
              <a:rPr sz="1800" spc="-55" dirty="0">
                <a:latin typeface="Segoe UI Symbol"/>
                <a:cs typeface="Segoe UI Symbol"/>
              </a:rPr>
              <a:t> </a:t>
            </a:r>
            <a:r>
              <a:rPr sz="1800" spc="-20" dirty="0">
                <a:latin typeface="Segoe UI Symbol"/>
                <a:cs typeface="Segoe UI Symbol"/>
              </a:rPr>
              <a:t>of</a:t>
            </a:r>
            <a:r>
              <a:rPr sz="1800" spc="-40" dirty="0">
                <a:latin typeface="Segoe UI Symbol"/>
                <a:cs typeface="Segoe UI Symbol"/>
              </a:rPr>
              <a:t> </a:t>
            </a:r>
            <a:r>
              <a:rPr sz="1800" dirty="0">
                <a:latin typeface="Segoe UI Symbol"/>
                <a:cs typeface="Segoe UI Symbol"/>
              </a:rPr>
              <a:t>central</a:t>
            </a:r>
            <a:r>
              <a:rPr sz="1800" spc="-35" dirty="0">
                <a:latin typeface="Segoe UI Symbol"/>
                <a:cs typeface="Segoe UI Symbol"/>
              </a:rPr>
              <a:t> </a:t>
            </a:r>
            <a:r>
              <a:rPr sz="1800" spc="-20" dirty="0">
                <a:latin typeface="Segoe UI Symbol"/>
                <a:cs typeface="Segoe UI Symbol"/>
              </a:rPr>
              <a:t>office</a:t>
            </a:r>
            <a:r>
              <a:rPr sz="1800" spc="-45" dirty="0">
                <a:latin typeface="Segoe UI Symbol"/>
                <a:cs typeface="Segoe UI Symbol"/>
              </a:rPr>
              <a:t> </a:t>
            </a:r>
            <a:r>
              <a:rPr sz="1800" dirty="0">
                <a:latin typeface="Segoe UI Symbol"/>
                <a:cs typeface="Segoe UI Symbol"/>
              </a:rPr>
              <a:t>and</a:t>
            </a:r>
            <a:r>
              <a:rPr sz="1800" spc="-40" dirty="0">
                <a:latin typeface="Segoe UI Symbol"/>
                <a:cs typeface="Segoe UI Symbol"/>
              </a:rPr>
              <a:t> </a:t>
            </a:r>
            <a:r>
              <a:rPr sz="1800" spc="-10" dirty="0">
                <a:latin typeface="Segoe UI Symbol"/>
                <a:cs typeface="Segoe UI Symbol"/>
              </a:rPr>
              <a:t>operational departments.</a:t>
            </a:r>
            <a:endParaRPr sz="1800">
              <a:latin typeface="Segoe UI Symbol"/>
              <a:cs typeface="Segoe UI Symbol"/>
            </a:endParaRPr>
          </a:p>
          <a:p>
            <a:pPr marL="12700" marR="511809">
              <a:lnSpc>
                <a:spcPts val="2110"/>
              </a:lnSpc>
              <a:spcBef>
                <a:spcPts val="955"/>
              </a:spcBef>
            </a:pPr>
            <a:r>
              <a:rPr sz="1800" dirty="0">
                <a:latin typeface="Segoe UI Symbol"/>
                <a:cs typeface="Segoe UI Symbol"/>
              </a:rPr>
              <a:t>This</a:t>
            </a:r>
            <a:r>
              <a:rPr sz="1800" spc="35" dirty="0">
                <a:latin typeface="Segoe UI Symbol"/>
                <a:cs typeface="Segoe UI Symbol"/>
              </a:rPr>
              <a:t> </a:t>
            </a:r>
            <a:r>
              <a:rPr sz="1800" dirty="0">
                <a:latin typeface="Segoe UI Symbol"/>
                <a:cs typeface="Segoe UI Symbol"/>
              </a:rPr>
              <a:t>comprehensive</a:t>
            </a:r>
            <a:r>
              <a:rPr sz="1800" spc="35" dirty="0">
                <a:latin typeface="Segoe UI Symbol"/>
                <a:cs typeface="Segoe UI Symbol"/>
              </a:rPr>
              <a:t> </a:t>
            </a:r>
            <a:r>
              <a:rPr sz="1800" dirty="0">
                <a:latin typeface="Segoe UI Symbol"/>
                <a:cs typeface="Segoe UI Symbol"/>
              </a:rPr>
              <a:t>analysis</a:t>
            </a:r>
            <a:r>
              <a:rPr sz="1800" spc="40" dirty="0">
                <a:latin typeface="Segoe UI Symbol"/>
                <a:cs typeface="Segoe UI Symbol"/>
              </a:rPr>
              <a:t> </a:t>
            </a:r>
            <a:r>
              <a:rPr sz="1800" spc="-40" dirty="0">
                <a:latin typeface="Segoe UI Symbol"/>
                <a:cs typeface="Segoe UI Symbol"/>
              </a:rPr>
              <a:t>identified</a:t>
            </a:r>
            <a:r>
              <a:rPr sz="1800" spc="35" dirty="0">
                <a:latin typeface="Segoe UI Symbol"/>
                <a:cs typeface="Segoe UI Symbol"/>
              </a:rPr>
              <a:t> </a:t>
            </a:r>
            <a:r>
              <a:rPr sz="1800" spc="-40" dirty="0">
                <a:latin typeface="Segoe UI Symbol"/>
                <a:cs typeface="Segoe UI Symbol"/>
              </a:rPr>
              <a:t>opportunities</a:t>
            </a:r>
            <a:r>
              <a:rPr sz="1800" spc="40" dirty="0">
                <a:latin typeface="Segoe UI Symbol"/>
                <a:cs typeface="Segoe UI Symbol"/>
              </a:rPr>
              <a:t> </a:t>
            </a:r>
            <a:r>
              <a:rPr sz="1800" spc="-65" dirty="0">
                <a:latin typeface="Segoe UI Symbol"/>
                <a:cs typeface="Segoe UI Symbol"/>
              </a:rPr>
              <a:t>to</a:t>
            </a:r>
            <a:r>
              <a:rPr sz="1800" spc="35" dirty="0">
                <a:latin typeface="Segoe UI Symbol"/>
                <a:cs typeface="Segoe UI Symbol"/>
              </a:rPr>
              <a:t> </a:t>
            </a:r>
            <a:r>
              <a:rPr sz="1800" spc="-10" dirty="0">
                <a:latin typeface="Segoe UI Symbol"/>
                <a:cs typeface="Segoe UI Symbol"/>
              </a:rPr>
              <a:t>eliminate </a:t>
            </a:r>
            <a:r>
              <a:rPr sz="1800" spc="-25" dirty="0">
                <a:latin typeface="Segoe UI Symbol"/>
                <a:cs typeface="Segoe UI Symbol"/>
              </a:rPr>
              <a:t>duplication,</a:t>
            </a:r>
            <a:r>
              <a:rPr sz="1800" spc="-45" dirty="0">
                <a:latin typeface="Segoe UI Symbol"/>
                <a:cs typeface="Segoe UI Symbol"/>
              </a:rPr>
              <a:t> </a:t>
            </a:r>
            <a:r>
              <a:rPr sz="1800" spc="-10" dirty="0">
                <a:latin typeface="Segoe UI Symbol"/>
                <a:cs typeface="Segoe UI Symbol"/>
              </a:rPr>
              <a:t>consolidate</a:t>
            </a:r>
            <a:r>
              <a:rPr sz="1800" spc="-45" dirty="0">
                <a:latin typeface="Segoe UI Symbol"/>
                <a:cs typeface="Segoe UI Symbol"/>
              </a:rPr>
              <a:t> </a:t>
            </a:r>
            <a:r>
              <a:rPr sz="1800" spc="-20" dirty="0">
                <a:latin typeface="Segoe UI Symbol"/>
                <a:cs typeface="Segoe UI Symbol"/>
              </a:rPr>
              <a:t>administrative</a:t>
            </a:r>
            <a:r>
              <a:rPr sz="1800" spc="-45" dirty="0">
                <a:latin typeface="Segoe UI Symbol"/>
                <a:cs typeface="Segoe UI Symbol"/>
              </a:rPr>
              <a:t> </a:t>
            </a:r>
            <a:r>
              <a:rPr sz="1800" spc="-10" dirty="0">
                <a:latin typeface="Segoe UI Symbol"/>
                <a:cs typeface="Segoe UI Symbol"/>
              </a:rPr>
              <a:t>functions,</a:t>
            </a:r>
            <a:r>
              <a:rPr sz="1800" spc="-45" dirty="0">
                <a:latin typeface="Segoe UI Symbol"/>
                <a:cs typeface="Segoe UI Symbol"/>
              </a:rPr>
              <a:t> </a:t>
            </a:r>
            <a:r>
              <a:rPr sz="1800" dirty="0">
                <a:latin typeface="Segoe UI Symbol"/>
                <a:cs typeface="Segoe UI Symbol"/>
              </a:rPr>
              <a:t>and</a:t>
            </a:r>
            <a:r>
              <a:rPr sz="1800" spc="-45" dirty="0">
                <a:latin typeface="Segoe UI Symbol"/>
                <a:cs typeface="Segoe UI Symbol"/>
              </a:rPr>
              <a:t> </a:t>
            </a:r>
            <a:r>
              <a:rPr sz="1800" spc="-10" dirty="0">
                <a:latin typeface="Segoe UI Symbol"/>
                <a:cs typeface="Segoe UI Symbol"/>
              </a:rPr>
              <a:t>operate</a:t>
            </a:r>
            <a:r>
              <a:rPr sz="1800" spc="-45" dirty="0">
                <a:latin typeface="Segoe UI Symbol"/>
                <a:cs typeface="Segoe UI Symbol"/>
              </a:rPr>
              <a:t> </a:t>
            </a:r>
            <a:r>
              <a:rPr sz="1800" spc="-20" dirty="0">
                <a:latin typeface="Segoe UI Symbol"/>
                <a:cs typeface="Segoe UI Symbol"/>
              </a:rPr>
              <a:t>more </a:t>
            </a:r>
            <a:r>
              <a:rPr sz="1800" spc="-10" dirty="0">
                <a:latin typeface="Segoe UI Symbol"/>
                <a:cs typeface="Segoe UI Symbol"/>
              </a:rPr>
              <a:t>efficiently.</a:t>
            </a:r>
            <a:endParaRPr sz="1800">
              <a:latin typeface="Segoe UI Symbol"/>
              <a:cs typeface="Segoe UI Symbol"/>
            </a:endParaRPr>
          </a:p>
          <a:p>
            <a:pPr marL="12700" marR="77470">
              <a:lnSpc>
                <a:spcPts val="2090"/>
              </a:lnSpc>
              <a:spcBef>
                <a:spcPts val="910"/>
              </a:spcBef>
            </a:pPr>
            <a:r>
              <a:rPr sz="1800" dirty="0">
                <a:latin typeface="Segoe UI Symbol"/>
                <a:cs typeface="Segoe UI Symbol"/>
              </a:rPr>
              <a:t>We</a:t>
            </a:r>
            <a:r>
              <a:rPr sz="1800" spc="-20" dirty="0">
                <a:latin typeface="Segoe UI Symbol"/>
                <a:cs typeface="Segoe UI Symbol"/>
              </a:rPr>
              <a:t> </a:t>
            </a:r>
            <a:r>
              <a:rPr sz="1800" spc="-40" dirty="0">
                <a:latin typeface="Segoe UI Symbol"/>
                <a:cs typeface="Segoe UI Symbol"/>
              </a:rPr>
              <a:t>prioritized</a:t>
            </a:r>
            <a:r>
              <a:rPr sz="1800" spc="-20" dirty="0">
                <a:latin typeface="Segoe UI Symbol"/>
                <a:cs typeface="Segoe UI Symbol"/>
              </a:rPr>
              <a:t> voluntary </a:t>
            </a:r>
            <a:r>
              <a:rPr sz="1800" dirty="0">
                <a:latin typeface="Segoe UI Symbol"/>
                <a:cs typeface="Segoe UI Symbol"/>
              </a:rPr>
              <a:t>separations</a:t>
            </a:r>
            <a:r>
              <a:rPr sz="1800" spc="-20" dirty="0">
                <a:latin typeface="Segoe UI Symbol"/>
                <a:cs typeface="Segoe UI Symbol"/>
              </a:rPr>
              <a:t> </a:t>
            </a:r>
            <a:r>
              <a:rPr sz="1800" spc="-50" dirty="0">
                <a:latin typeface="Segoe UI Symbol"/>
                <a:cs typeface="Segoe UI Symbol"/>
              </a:rPr>
              <a:t>through</a:t>
            </a:r>
            <a:r>
              <a:rPr sz="1800" spc="-20" dirty="0">
                <a:latin typeface="Segoe UI Symbol"/>
                <a:cs typeface="Segoe UI Symbol"/>
              </a:rPr>
              <a:t> </a:t>
            </a:r>
            <a:r>
              <a:rPr sz="1800" dirty="0">
                <a:latin typeface="Segoe UI Symbol"/>
                <a:cs typeface="Segoe UI Symbol"/>
              </a:rPr>
              <a:t>early</a:t>
            </a:r>
            <a:r>
              <a:rPr sz="1800" spc="-20" dirty="0">
                <a:latin typeface="Segoe UI Symbol"/>
                <a:cs typeface="Segoe UI Symbol"/>
              </a:rPr>
              <a:t> </a:t>
            </a:r>
            <a:r>
              <a:rPr sz="1800" spc="-30" dirty="0">
                <a:latin typeface="Segoe UI Symbol"/>
                <a:cs typeface="Segoe UI Symbol"/>
              </a:rPr>
              <a:t>retirement</a:t>
            </a:r>
            <a:r>
              <a:rPr sz="1800" spc="-15" dirty="0">
                <a:latin typeface="Segoe UI Symbol"/>
                <a:cs typeface="Segoe UI Symbol"/>
              </a:rPr>
              <a:t> </a:t>
            </a:r>
            <a:r>
              <a:rPr sz="1800" spc="-10" dirty="0">
                <a:latin typeface="Segoe UI Symbol"/>
                <a:cs typeface="Segoe UI Symbol"/>
              </a:rPr>
              <a:t>incentives </a:t>
            </a:r>
            <a:r>
              <a:rPr sz="1800" spc="-65" dirty="0">
                <a:latin typeface="Segoe UI Symbol"/>
                <a:cs typeface="Segoe UI Symbol"/>
              </a:rPr>
              <a:t>to</a:t>
            </a:r>
            <a:r>
              <a:rPr sz="1800" spc="-60" dirty="0">
                <a:latin typeface="Segoe UI Symbol"/>
                <a:cs typeface="Segoe UI Symbol"/>
              </a:rPr>
              <a:t> </a:t>
            </a:r>
            <a:r>
              <a:rPr sz="1800" spc="-20" dirty="0">
                <a:latin typeface="Segoe UI Symbol"/>
                <a:cs typeface="Segoe UI Symbol"/>
              </a:rPr>
              <a:t>minimize</a:t>
            </a:r>
            <a:r>
              <a:rPr sz="1800" spc="-80" dirty="0">
                <a:latin typeface="Segoe UI Symbol"/>
                <a:cs typeface="Segoe UI Symbol"/>
              </a:rPr>
              <a:t> </a:t>
            </a:r>
            <a:r>
              <a:rPr sz="1800" spc="-25" dirty="0">
                <a:latin typeface="Segoe UI Symbol"/>
                <a:cs typeface="Segoe UI Symbol"/>
              </a:rPr>
              <a:t>involuntary</a:t>
            </a:r>
            <a:r>
              <a:rPr sz="1800" spc="-70" dirty="0">
                <a:latin typeface="Segoe UI Symbol"/>
                <a:cs typeface="Segoe UI Symbol"/>
              </a:rPr>
              <a:t> </a:t>
            </a:r>
            <a:r>
              <a:rPr sz="1800" dirty="0">
                <a:latin typeface="Segoe UI Symbol"/>
                <a:cs typeface="Segoe UI Symbol"/>
              </a:rPr>
              <a:t>layoffs</a:t>
            </a:r>
            <a:r>
              <a:rPr sz="1800" spc="-65" dirty="0">
                <a:latin typeface="Segoe UI Symbol"/>
                <a:cs typeface="Segoe UI Symbol"/>
              </a:rPr>
              <a:t> </a:t>
            </a:r>
            <a:r>
              <a:rPr sz="1800" dirty="0">
                <a:latin typeface="Segoe UI Symbol"/>
                <a:cs typeface="Segoe UI Symbol"/>
              </a:rPr>
              <a:t>and</a:t>
            </a:r>
            <a:r>
              <a:rPr sz="1800" spc="-70" dirty="0">
                <a:latin typeface="Segoe UI Symbol"/>
                <a:cs typeface="Segoe UI Symbol"/>
              </a:rPr>
              <a:t> </a:t>
            </a:r>
            <a:r>
              <a:rPr sz="1800" spc="-30" dirty="0">
                <a:latin typeface="Segoe UI Symbol"/>
                <a:cs typeface="Segoe UI Symbol"/>
              </a:rPr>
              <a:t>honor</a:t>
            </a:r>
            <a:r>
              <a:rPr sz="1800" spc="-65" dirty="0">
                <a:latin typeface="Segoe UI Symbol"/>
                <a:cs typeface="Segoe UI Symbol"/>
              </a:rPr>
              <a:t> </a:t>
            </a:r>
            <a:r>
              <a:rPr sz="1800" dirty="0">
                <a:latin typeface="Segoe UI Symbol"/>
                <a:cs typeface="Segoe UI Symbol"/>
              </a:rPr>
              <a:t>staff</a:t>
            </a:r>
            <a:r>
              <a:rPr sz="1800" spc="-65" dirty="0">
                <a:latin typeface="Segoe UI Symbol"/>
                <a:cs typeface="Segoe UI Symbol"/>
              </a:rPr>
              <a:t> </a:t>
            </a:r>
            <a:r>
              <a:rPr sz="1800" spc="-10" dirty="0">
                <a:latin typeface="Segoe UI Symbol"/>
                <a:cs typeface="Segoe UI Symbol"/>
              </a:rPr>
              <a:t>contributions.</a:t>
            </a:r>
            <a:endParaRPr sz="1800">
              <a:latin typeface="Segoe UI Symbol"/>
              <a:cs typeface="Segoe UI Symbol"/>
            </a:endParaRPr>
          </a:p>
          <a:p>
            <a:pPr marL="12700" marR="60960">
              <a:lnSpc>
                <a:spcPct val="100000"/>
              </a:lnSpc>
              <a:spcBef>
                <a:spcPts val="680"/>
              </a:spcBef>
            </a:pPr>
            <a:r>
              <a:rPr sz="1750" b="1" spc="55" dirty="0">
                <a:solidFill>
                  <a:srgbClr val="4472C4"/>
                </a:solidFill>
                <a:latin typeface="Segoe UI Symbol"/>
                <a:cs typeface="Segoe UI Symbol"/>
              </a:rPr>
              <a:t>Result</a:t>
            </a:r>
            <a:r>
              <a:rPr sz="1800" spc="55" dirty="0">
                <a:solidFill>
                  <a:srgbClr val="4472C4"/>
                </a:solidFill>
                <a:latin typeface="Segoe UI Symbol"/>
                <a:cs typeface="Segoe UI Symbol"/>
              </a:rPr>
              <a:t>:</a:t>
            </a:r>
            <a:r>
              <a:rPr sz="1800" spc="-40" dirty="0">
                <a:solidFill>
                  <a:srgbClr val="4472C4"/>
                </a:solidFill>
                <a:latin typeface="Segoe UI Symbol"/>
                <a:cs typeface="Segoe UI Symbol"/>
              </a:rPr>
              <a:t> </a:t>
            </a:r>
            <a:r>
              <a:rPr sz="1800" dirty="0">
                <a:latin typeface="Segoe UI Symbol"/>
                <a:cs typeface="Segoe UI Symbol"/>
              </a:rPr>
              <a:t>Reduction</a:t>
            </a:r>
            <a:r>
              <a:rPr sz="1800" spc="-40" dirty="0">
                <a:latin typeface="Segoe UI Symbol"/>
                <a:cs typeface="Segoe UI Symbol"/>
              </a:rPr>
              <a:t> </a:t>
            </a:r>
            <a:r>
              <a:rPr sz="1800" spc="-20" dirty="0">
                <a:latin typeface="Segoe UI Symbol"/>
                <a:cs typeface="Segoe UI Symbol"/>
              </a:rPr>
              <a:t>of</a:t>
            </a:r>
            <a:r>
              <a:rPr sz="1800" spc="-30" dirty="0">
                <a:latin typeface="Segoe UI Symbol"/>
                <a:cs typeface="Segoe UI Symbol"/>
              </a:rPr>
              <a:t> </a:t>
            </a:r>
            <a:r>
              <a:rPr sz="1800" spc="-25" dirty="0">
                <a:latin typeface="Segoe UI Symbol"/>
                <a:cs typeface="Segoe UI Symbol"/>
              </a:rPr>
              <a:t>approximately</a:t>
            </a:r>
            <a:r>
              <a:rPr sz="1800" spc="-40" dirty="0">
                <a:latin typeface="Segoe UI Symbol"/>
                <a:cs typeface="Segoe UI Symbol"/>
              </a:rPr>
              <a:t> </a:t>
            </a:r>
            <a:r>
              <a:rPr sz="1800" dirty="0">
                <a:latin typeface="Segoe UI Symbol"/>
                <a:cs typeface="Segoe UI Symbol"/>
              </a:rPr>
              <a:t>201</a:t>
            </a:r>
            <a:r>
              <a:rPr sz="1800" spc="-40" dirty="0">
                <a:latin typeface="Segoe UI Symbol"/>
                <a:cs typeface="Segoe UI Symbol"/>
              </a:rPr>
              <a:t> </a:t>
            </a:r>
            <a:r>
              <a:rPr sz="1800" spc="210" dirty="0">
                <a:latin typeface="Segoe UI Symbol"/>
                <a:cs typeface="Segoe UI Symbol"/>
              </a:rPr>
              <a:t>FTE</a:t>
            </a:r>
            <a:r>
              <a:rPr sz="1800" spc="-50" dirty="0">
                <a:latin typeface="Segoe UI Symbol"/>
                <a:cs typeface="Segoe UI Symbol"/>
              </a:rPr>
              <a:t> </a:t>
            </a:r>
            <a:r>
              <a:rPr sz="1800" dirty="0">
                <a:latin typeface="Segoe UI Symbol"/>
                <a:cs typeface="Segoe UI Symbol"/>
              </a:rPr>
              <a:t>central</a:t>
            </a:r>
            <a:r>
              <a:rPr sz="1800" spc="-35" dirty="0">
                <a:latin typeface="Segoe UI Symbol"/>
                <a:cs typeface="Segoe UI Symbol"/>
              </a:rPr>
              <a:t> </a:t>
            </a:r>
            <a:r>
              <a:rPr sz="1800" spc="-10" dirty="0">
                <a:latin typeface="Segoe UI Symbol"/>
                <a:cs typeface="Segoe UI Symbol"/>
              </a:rPr>
              <a:t>office</a:t>
            </a:r>
            <a:r>
              <a:rPr sz="1800" spc="-40" dirty="0">
                <a:latin typeface="Segoe UI Symbol"/>
                <a:cs typeface="Segoe UI Symbol"/>
              </a:rPr>
              <a:t> </a:t>
            </a:r>
            <a:r>
              <a:rPr sz="1800" spc="-10" dirty="0">
                <a:latin typeface="Segoe UI Symbol"/>
                <a:cs typeface="Segoe UI Symbol"/>
              </a:rPr>
              <a:t>funded </a:t>
            </a:r>
            <a:r>
              <a:rPr sz="1800" spc="-20" dirty="0">
                <a:latin typeface="Segoe UI Symbol"/>
                <a:cs typeface="Segoe UI Symbol"/>
              </a:rPr>
              <a:t>positions</a:t>
            </a:r>
            <a:r>
              <a:rPr sz="1800" spc="-10" dirty="0">
                <a:latin typeface="Segoe UI Symbol"/>
                <a:cs typeface="Segoe UI Symbol"/>
              </a:rPr>
              <a:t> </a:t>
            </a:r>
            <a:r>
              <a:rPr sz="1800" spc="-25" dirty="0">
                <a:latin typeface="Segoe UI Symbol"/>
                <a:cs typeface="Segoe UI Symbol"/>
              </a:rPr>
              <a:t>—</a:t>
            </a:r>
            <a:r>
              <a:rPr sz="1800" spc="-35" dirty="0">
                <a:latin typeface="Segoe UI Symbol"/>
                <a:cs typeface="Segoe UI Symbol"/>
              </a:rPr>
              <a:t>including</a:t>
            </a:r>
            <a:r>
              <a:rPr sz="1800" spc="-10" dirty="0">
                <a:latin typeface="Segoe UI Symbol"/>
                <a:cs typeface="Segoe UI Symbol"/>
              </a:rPr>
              <a:t> </a:t>
            </a:r>
            <a:r>
              <a:rPr sz="1800" spc="-20" dirty="0">
                <a:latin typeface="Segoe UI Symbol"/>
                <a:cs typeface="Segoe UI Symbol"/>
              </a:rPr>
              <a:t>voluntary</a:t>
            </a:r>
            <a:r>
              <a:rPr sz="1800" spc="-10" dirty="0">
                <a:latin typeface="Segoe UI Symbol"/>
                <a:cs typeface="Segoe UI Symbol"/>
              </a:rPr>
              <a:t> </a:t>
            </a:r>
            <a:r>
              <a:rPr sz="1800" dirty="0">
                <a:latin typeface="Segoe UI Symbol"/>
                <a:cs typeface="Segoe UI Symbol"/>
              </a:rPr>
              <a:t>early</a:t>
            </a:r>
            <a:r>
              <a:rPr sz="1800" spc="-5" dirty="0">
                <a:latin typeface="Segoe UI Symbol"/>
                <a:cs typeface="Segoe UI Symbol"/>
              </a:rPr>
              <a:t> </a:t>
            </a:r>
            <a:r>
              <a:rPr sz="1800" spc="-30" dirty="0">
                <a:latin typeface="Segoe UI Symbol"/>
                <a:cs typeface="Segoe UI Symbol"/>
              </a:rPr>
              <a:t>retirements—redirecting</a:t>
            </a:r>
            <a:r>
              <a:rPr sz="1800" spc="-10" dirty="0">
                <a:latin typeface="Segoe UI Symbol"/>
                <a:cs typeface="Segoe UI Symbol"/>
              </a:rPr>
              <a:t> resources </a:t>
            </a:r>
            <a:r>
              <a:rPr sz="1800" spc="-30" dirty="0">
                <a:latin typeface="Segoe UI Symbol"/>
                <a:cs typeface="Segoe UI Symbol"/>
              </a:rPr>
              <a:t>toward</a:t>
            </a:r>
            <a:r>
              <a:rPr sz="1800" spc="25" dirty="0">
                <a:latin typeface="Segoe UI Symbol"/>
                <a:cs typeface="Segoe UI Symbol"/>
              </a:rPr>
              <a:t> </a:t>
            </a:r>
            <a:r>
              <a:rPr sz="1800" spc="-20" dirty="0">
                <a:latin typeface="Segoe UI Symbol"/>
                <a:cs typeface="Segoe UI Symbol"/>
              </a:rPr>
              <a:t>direct</a:t>
            </a:r>
            <a:r>
              <a:rPr sz="1800" spc="30" dirty="0">
                <a:latin typeface="Segoe UI Symbol"/>
                <a:cs typeface="Segoe UI Symbol"/>
              </a:rPr>
              <a:t> </a:t>
            </a:r>
            <a:r>
              <a:rPr sz="1800" spc="-25" dirty="0">
                <a:latin typeface="Segoe UI Symbol"/>
                <a:cs typeface="Segoe UI Symbol"/>
              </a:rPr>
              <a:t>student</a:t>
            </a:r>
            <a:r>
              <a:rPr sz="1800" spc="30" dirty="0">
                <a:latin typeface="Segoe UI Symbol"/>
                <a:cs typeface="Segoe UI Symbol"/>
              </a:rPr>
              <a:t> </a:t>
            </a:r>
            <a:r>
              <a:rPr sz="1800" dirty="0">
                <a:latin typeface="Segoe UI Symbol"/>
                <a:cs typeface="Segoe UI Symbol"/>
              </a:rPr>
              <a:t>services</a:t>
            </a:r>
            <a:r>
              <a:rPr sz="1800" spc="30" dirty="0">
                <a:latin typeface="Segoe UI Symbol"/>
                <a:cs typeface="Segoe UI Symbol"/>
              </a:rPr>
              <a:t> </a:t>
            </a:r>
            <a:r>
              <a:rPr sz="1800" dirty="0">
                <a:latin typeface="Segoe UI Symbol"/>
                <a:cs typeface="Segoe UI Symbol"/>
              </a:rPr>
              <a:t>and</a:t>
            </a:r>
            <a:r>
              <a:rPr sz="1800" spc="25" dirty="0">
                <a:latin typeface="Segoe UI Symbol"/>
                <a:cs typeface="Segoe UI Symbol"/>
              </a:rPr>
              <a:t> </a:t>
            </a:r>
            <a:r>
              <a:rPr sz="1800" spc="-20" dirty="0">
                <a:latin typeface="Segoe UI Symbol"/>
                <a:cs typeface="Segoe UI Symbol"/>
              </a:rPr>
              <a:t>reducing</a:t>
            </a:r>
            <a:r>
              <a:rPr sz="1800" spc="25" dirty="0">
                <a:latin typeface="Segoe UI Symbol"/>
                <a:cs typeface="Segoe UI Symbol"/>
              </a:rPr>
              <a:t> </a:t>
            </a:r>
            <a:r>
              <a:rPr sz="1800" dirty="0">
                <a:latin typeface="Segoe UI Symbol"/>
                <a:cs typeface="Segoe UI Symbol"/>
              </a:rPr>
              <a:t>General</a:t>
            </a:r>
            <a:r>
              <a:rPr sz="1800" spc="30" dirty="0">
                <a:latin typeface="Segoe UI Symbol"/>
                <a:cs typeface="Segoe UI Symbol"/>
              </a:rPr>
              <a:t> </a:t>
            </a:r>
            <a:r>
              <a:rPr sz="1800" dirty="0">
                <a:latin typeface="Segoe UI Symbol"/>
                <a:cs typeface="Segoe UI Symbol"/>
              </a:rPr>
              <a:t>Fund</a:t>
            </a:r>
            <a:r>
              <a:rPr sz="1800" spc="30" dirty="0">
                <a:latin typeface="Segoe UI Symbol"/>
                <a:cs typeface="Segoe UI Symbol"/>
              </a:rPr>
              <a:t> </a:t>
            </a:r>
            <a:r>
              <a:rPr sz="1800" spc="-10" dirty="0">
                <a:latin typeface="Segoe UI Symbol"/>
                <a:cs typeface="Segoe UI Symbol"/>
              </a:rPr>
              <a:t>impacts.</a:t>
            </a:r>
            <a:endParaRPr sz="1800">
              <a:latin typeface="Segoe UI Symbol"/>
              <a:cs typeface="Segoe UI Symbol"/>
            </a:endParaRPr>
          </a:p>
        </p:txBody>
      </p:sp>
      <p:sp>
        <p:nvSpPr>
          <p:cNvPr id="8" name="object 8" descr="$PPTXTitle"/>
          <p:cNvSpPr txBox="1">
            <a:spLocks noGrp="1"/>
          </p:cNvSpPr>
          <p:nvPr>
            <p:ph type="title"/>
          </p:nvPr>
        </p:nvSpPr>
        <p:spPr>
          <a:xfrm>
            <a:off x="201280" y="1104890"/>
            <a:ext cx="6345555" cy="680720"/>
          </a:xfrm>
          <a:prstGeom prst="rect">
            <a:avLst/>
          </a:prstGeom>
          <a:solidFill>
            <a:srgbClr val="268F3B"/>
          </a:solidFill>
        </p:spPr>
        <p:txBody>
          <a:bodyPr vert="horz" wrap="square" lIns="0" tIns="134620" rIns="0" bIns="0" rtlCol="0">
            <a:spAutoFit/>
          </a:bodyPr>
          <a:lstStyle/>
          <a:p>
            <a:pPr marL="117475">
              <a:lnSpc>
                <a:spcPct val="100000"/>
              </a:lnSpc>
              <a:spcBef>
                <a:spcPts val="1060"/>
              </a:spcBef>
            </a:pPr>
            <a:r>
              <a:rPr sz="2900" dirty="0">
                <a:solidFill>
                  <a:srgbClr val="FFFFFF"/>
                </a:solidFill>
                <a:latin typeface="Century Gothic"/>
                <a:cs typeface="Century Gothic"/>
              </a:rPr>
              <a:t>A)</a:t>
            </a:r>
            <a:r>
              <a:rPr sz="2900" spc="80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2900" spc="70" dirty="0">
                <a:solidFill>
                  <a:srgbClr val="FFFFFF"/>
                </a:solidFill>
                <a:latin typeface="Century Gothic"/>
                <a:cs typeface="Century Gothic"/>
              </a:rPr>
              <a:t>Central</a:t>
            </a:r>
            <a:r>
              <a:rPr sz="2900" spc="85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2900" spc="50" dirty="0">
                <a:solidFill>
                  <a:srgbClr val="FFFFFF"/>
                </a:solidFill>
                <a:latin typeface="Century Gothic"/>
                <a:cs typeface="Century Gothic"/>
              </a:rPr>
              <a:t>Office</a:t>
            </a:r>
            <a:r>
              <a:rPr sz="2900" spc="85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2900" spc="60" dirty="0">
                <a:solidFill>
                  <a:srgbClr val="FFFFFF"/>
                </a:solidFill>
                <a:latin typeface="Century Gothic"/>
                <a:cs typeface="Century Gothic"/>
              </a:rPr>
              <a:t>Reductions</a:t>
            </a:r>
            <a:endParaRPr sz="2900"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357AFEE-DD70-C5E4-BAFC-6BB8CBCD9B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058400" cy="7772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200938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ED2169C-E9B6-32A4-75DA-864B3908C1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28600" y="-228599"/>
            <a:ext cx="10287000" cy="800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66125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DA34DAA-A79D-1A2D-CB8B-FD2584ED4E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28599" y="-457199"/>
            <a:ext cx="10287000" cy="8287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368592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F68301E-70CB-9D43-F1D4-5C2C91D984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906000" cy="7633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79424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579781" y="6275712"/>
            <a:ext cx="149225" cy="1568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215"/>
              </a:lnSpc>
            </a:pPr>
            <a:r>
              <a:rPr sz="1100" spc="-50" dirty="0">
                <a:solidFill>
                  <a:srgbClr val="595959"/>
                </a:solidFill>
                <a:latin typeface="Arial"/>
                <a:cs typeface="Arial"/>
              </a:rPr>
              <a:t>14</a:t>
            </a:r>
            <a:endParaRPr sz="1100">
              <a:latin typeface="Arial"/>
              <a:cs typeface="Arial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01600" y="6284807"/>
            <a:ext cx="9855200" cy="370205"/>
            <a:chOff x="101600" y="6284807"/>
            <a:chExt cx="9855200" cy="370205"/>
          </a:xfrm>
        </p:grpSpPr>
        <p:sp>
          <p:nvSpPr>
            <p:cNvPr id="4" name="object 4"/>
            <p:cNvSpPr/>
            <p:nvPr/>
          </p:nvSpPr>
          <p:spPr>
            <a:xfrm>
              <a:off x="101600" y="6284807"/>
              <a:ext cx="9855200" cy="370205"/>
            </a:xfrm>
            <a:custGeom>
              <a:avLst/>
              <a:gdLst/>
              <a:ahLst/>
              <a:cxnLst/>
              <a:rect l="l" t="t" r="r" b="b"/>
              <a:pathLst>
                <a:path w="9855200" h="370204">
                  <a:moveTo>
                    <a:pt x="9855200" y="0"/>
                  </a:moveTo>
                  <a:lnTo>
                    <a:pt x="0" y="0"/>
                  </a:lnTo>
                  <a:lnTo>
                    <a:pt x="0" y="369992"/>
                  </a:lnTo>
                  <a:lnTo>
                    <a:pt x="9855200" y="369992"/>
                  </a:lnTo>
                  <a:lnTo>
                    <a:pt x="9855200" y="0"/>
                  </a:lnTo>
                  <a:close/>
                </a:path>
              </a:pathLst>
            </a:custGeom>
            <a:solidFill>
              <a:srgbClr val="28903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92327" y="6396227"/>
              <a:ext cx="2307336" cy="118872"/>
            </a:xfrm>
            <a:prstGeom prst="rect">
              <a:avLst/>
            </a:prstGeom>
          </p:spPr>
        </p:pic>
      </p:grpSp>
      <p:graphicFrame>
        <p:nvGraphicFramePr>
          <p:cNvPr id="6" name="object 6"/>
          <p:cNvGraphicFramePr>
            <a:graphicFrameLocks noGrp="1"/>
          </p:cNvGraphicFramePr>
          <p:nvPr/>
        </p:nvGraphicFramePr>
        <p:xfrm>
          <a:off x="994827" y="1950747"/>
          <a:ext cx="8577579" cy="6197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0342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941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491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32105">
                <a:tc>
                  <a:txBody>
                    <a:bodyPr/>
                    <a:lstStyle/>
                    <a:p>
                      <a:pPr marL="22860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sz="1900" b="1" spc="55" dirty="0">
                          <a:solidFill>
                            <a:srgbClr val="284E3F"/>
                          </a:solidFill>
                          <a:latin typeface="Century Gothic"/>
                          <a:cs typeface="Century Gothic"/>
                        </a:rPr>
                        <a:t>Summarized</a:t>
                      </a:r>
                      <a:r>
                        <a:rPr sz="1900" b="1" spc="75" dirty="0">
                          <a:solidFill>
                            <a:srgbClr val="284E3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900" b="1" dirty="0">
                          <a:solidFill>
                            <a:srgbClr val="284E3F"/>
                          </a:solidFill>
                          <a:latin typeface="Century Gothic"/>
                          <a:cs typeface="Century Gothic"/>
                        </a:rPr>
                        <a:t>Actions</a:t>
                      </a:r>
                      <a:r>
                        <a:rPr sz="1900" b="1" spc="80" dirty="0">
                          <a:solidFill>
                            <a:srgbClr val="284E3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900" b="1" spc="135" dirty="0">
                          <a:solidFill>
                            <a:srgbClr val="284E3F"/>
                          </a:solidFill>
                          <a:latin typeface="Century Gothic"/>
                          <a:cs typeface="Century Gothic"/>
                        </a:rPr>
                        <a:t>for</a:t>
                      </a:r>
                      <a:r>
                        <a:rPr sz="1900" b="1" spc="90" dirty="0">
                          <a:solidFill>
                            <a:srgbClr val="284E3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900" b="1" spc="-10" dirty="0">
                          <a:solidFill>
                            <a:srgbClr val="284E3F"/>
                          </a:solidFill>
                          <a:latin typeface="Century Gothic"/>
                          <a:cs typeface="Century Gothic"/>
                        </a:rPr>
                        <a:t>26-</a:t>
                      </a:r>
                      <a:r>
                        <a:rPr sz="1900" b="1" spc="-25" dirty="0">
                          <a:solidFill>
                            <a:srgbClr val="284E3F"/>
                          </a:solidFill>
                          <a:latin typeface="Century Gothic"/>
                          <a:cs typeface="Century Gothic"/>
                        </a:rPr>
                        <a:t>27</a:t>
                      </a:r>
                      <a:endParaRPr sz="1900">
                        <a:latin typeface="Century Gothic"/>
                        <a:cs typeface="Century Gothic"/>
                      </a:endParaRPr>
                    </a:p>
                  </a:txBody>
                  <a:tcPr marL="0" marR="0" marT="1714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8093B3"/>
                      </a:solidFill>
                      <a:prstDash val="solid"/>
                    </a:lnB>
                    <a:solidFill>
                      <a:srgbClr val="CCD9D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sz="1900" b="1" spc="90" dirty="0">
                          <a:solidFill>
                            <a:srgbClr val="284E3F"/>
                          </a:solidFill>
                          <a:latin typeface="Century Gothic"/>
                          <a:cs typeface="Century Gothic"/>
                        </a:rPr>
                        <a:t>Target</a:t>
                      </a:r>
                      <a:endParaRPr sz="1900">
                        <a:latin typeface="Century Gothic"/>
                        <a:cs typeface="Century Gothic"/>
                      </a:endParaRPr>
                    </a:p>
                  </a:txBody>
                  <a:tcPr marL="0" marR="0" marT="1714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8093B3"/>
                      </a:solidFill>
                      <a:prstDash val="solid"/>
                    </a:lnB>
                    <a:solidFill>
                      <a:srgbClr val="CCD9D4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sz="1900" b="1" spc="90" dirty="0">
                          <a:solidFill>
                            <a:srgbClr val="284E3F"/>
                          </a:solidFill>
                          <a:latin typeface="Century Gothic"/>
                          <a:cs typeface="Century Gothic"/>
                        </a:rPr>
                        <a:t>Status</a:t>
                      </a:r>
                      <a:endParaRPr sz="1900">
                        <a:latin typeface="Century Gothic"/>
                        <a:cs typeface="Century Gothic"/>
                      </a:endParaRPr>
                    </a:p>
                  </a:txBody>
                  <a:tcPr marL="0" marR="0" marT="1714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8093B3"/>
                      </a:solidFill>
                      <a:prstDash val="solid"/>
                    </a:lnB>
                    <a:solidFill>
                      <a:srgbClr val="CCD9D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7655">
                <a:tc>
                  <a:txBody>
                    <a:bodyPr/>
                    <a:lstStyle/>
                    <a:p>
                      <a:pPr marL="22860">
                        <a:lnSpc>
                          <a:spcPts val="1855"/>
                        </a:lnSpc>
                        <a:spcBef>
                          <a:spcPts val="315"/>
                        </a:spcBef>
                      </a:pPr>
                      <a:r>
                        <a:rPr sz="1600" spc="50" dirty="0">
                          <a:latin typeface="Segoe UI Symbol"/>
                          <a:cs typeface="Segoe UI Symbol"/>
                        </a:rPr>
                        <a:t>Reduce</a:t>
                      </a:r>
                      <a:r>
                        <a:rPr sz="1600" spc="5" dirty="0">
                          <a:latin typeface="Segoe UI Symbol"/>
                          <a:cs typeface="Segoe UI Symbol"/>
                        </a:rPr>
                        <a:t> </a:t>
                      </a:r>
                      <a:r>
                        <a:rPr sz="1600" dirty="0">
                          <a:latin typeface="Segoe UI Symbol"/>
                          <a:cs typeface="Segoe UI Symbol"/>
                        </a:rPr>
                        <a:t>school</a:t>
                      </a:r>
                      <a:r>
                        <a:rPr sz="1600" spc="10" dirty="0">
                          <a:latin typeface="Segoe UI Symbol"/>
                          <a:cs typeface="Segoe UI Symbol"/>
                        </a:rPr>
                        <a:t> </a:t>
                      </a:r>
                      <a:r>
                        <a:rPr sz="1600" dirty="0">
                          <a:latin typeface="Segoe UI Symbol"/>
                          <a:cs typeface="Segoe UI Symbol"/>
                        </a:rPr>
                        <a:t>site</a:t>
                      </a:r>
                      <a:r>
                        <a:rPr sz="1600" spc="10" dirty="0">
                          <a:latin typeface="Segoe UI Symbol"/>
                          <a:cs typeface="Segoe UI Symbol"/>
                        </a:rPr>
                        <a:t> </a:t>
                      </a:r>
                      <a:r>
                        <a:rPr sz="1600" spc="80" dirty="0">
                          <a:latin typeface="Segoe UI Symbol"/>
                          <a:cs typeface="Segoe UI Symbol"/>
                        </a:rPr>
                        <a:t>access</a:t>
                      </a:r>
                      <a:r>
                        <a:rPr sz="1600" spc="10" dirty="0">
                          <a:latin typeface="Segoe UI Symbol"/>
                          <a:cs typeface="Segoe UI Symbol"/>
                        </a:rPr>
                        <a:t> </a:t>
                      </a:r>
                      <a:r>
                        <a:rPr sz="1600" spc="-45" dirty="0">
                          <a:latin typeface="Segoe UI Symbol"/>
                          <a:cs typeface="Segoe UI Symbol"/>
                        </a:rPr>
                        <a:t>to</a:t>
                      </a:r>
                      <a:r>
                        <a:rPr sz="1600" spc="10" dirty="0">
                          <a:latin typeface="Segoe UI Symbol"/>
                          <a:cs typeface="Segoe UI Symbol"/>
                        </a:rPr>
                        <a:t> </a:t>
                      </a:r>
                      <a:r>
                        <a:rPr sz="1600" spc="-10" dirty="0">
                          <a:latin typeface="Segoe UI Symbol"/>
                          <a:cs typeface="Segoe UI Symbol"/>
                        </a:rPr>
                        <a:t>unutilized</a:t>
                      </a:r>
                      <a:r>
                        <a:rPr sz="1600" spc="10" dirty="0">
                          <a:latin typeface="Segoe UI Symbol"/>
                          <a:cs typeface="Segoe UI Symbol"/>
                        </a:rPr>
                        <a:t> </a:t>
                      </a:r>
                      <a:r>
                        <a:rPr sz="1600" spc="55" dirty="0">
                          <a:latin typeface="Segoe UI Symbol"/>
                          <a:cs typeface="Segoe UI Symbol"/>
                        </a:rPr>
                        <a:t>spaces</a:t>
                      </a:r>
                      <a:endParaRPr sz="1600">
                        <a:latin typeface="Segoe UI Symbol"/>
                        <a:cs typeface="Segoe UI Symbol"/>
                      </a:endParaRPr>
                    </a:p>
                  </a:txBody>
                  <a:tcPr marL="0" marR="0" marT="400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8093B3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150"/>
                        </a:lnSpc>
                        <a:spcBef>
                          <a:spcPts val="20"/>
                        </a:spcBef>
                      </a:pPr>
                      <a:r>
                        <a:rPr sz="1800" spc="-30" dirty="0">
                          <a:latin typeface="Verdana"/>
                          <a:cs typeface="Verdana"/>
                        </a:rPr>
                        <a:t>$1,600,000</a:t>
                      </a:r>
                      <a:endParaRPr sz="1800">
                        <a:latin typeface="Verdana"/>
                        <a:cs typeface="Verdana"/>
                      </a:endParaRPr>
                    </a:p>
                  </a:txBody>
                  <a:tcPr marL="0" marR="0" marT="2540" marB="0">
                    <a:lnL w="9525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8093B3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ts val="2150"/>
                        </a:lnSpc>
                        <a:spcBef>
                          <a:spcPts val="20"/>
                        </a:spcBef>
                      </a:pPr>
                      <a:r>
                        <a:rPr sz="1800" b="1" dirty="0">
                          <a:solidFill>
                            <a:srgbClr val="0054A4"/>
                          </a:solidFill>
                          <a:latin typeface="Century Gothic"/>
                          <a:cs typeface="Century Gothic"/>
                        </a:rPr>
                        <a:t>On</a:t>
                      </a:r>
                      <a:r>
                        <a:rPr sz="1800" b="1" spc="30" dirty="0">
                          <a:solidFill>
                            <a:srgbClr val="0054A4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b="1" spc="85" dirty="0">
                          <a:solidFill>
                            <a:srgbClr val="0054A4"/>
                          </a:solidFill>
                          <a:latin typeface="Century Gothic"/>
                          <a:cs typeface="Century Gothic"/>
                        </a:rPr>
                        <a:t>Track</a:t>
                      </a:r>
                      <a:endParaRPr sz="1800">
                        <a:latin typeface="Century Gothic"/>
                        <a:cs typeface="Century Gothic"/>
                      </a:endParaRPr>
                    </a:p>
                  </a:txBody>
                  <a:tcPr marL="0" marR="0" marT="25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8093B3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67520" rIns="0" bIns="0" rtlCol="0">
            <a:spAutoFit/>
          </a:bodyPr>
          <a:lstStyle/>
          <a:p>
            <a:pPr marL="34290">
              <a:lnSpc>
                <a:spcPts val="1780"/>
              </a:lnSpc>
            </a:pPr>
            <a:fld id="{81D60167-4931-47E6-BA6A-407CBD079E47}" type="slidenum">
              <a:rPr spc="-25" dirty="0"/>
              <a:t>18</a:t>
            </a:fld>
            <a:endParaRPr spc="-25" dirty="0"/>
          </a:p>
        </p:txBody>
      </p:sp>
      <p:sp>
        <p:nvSpPr>
          <p:cNvPr id="7" name="object 7"/>
          <p:cNvSpPr txBox="1"/>
          <p:nvPr/>
        </p:nvSpPr>
        <p:spPr>
          <a:xfrm>
            <a:off x="1061073" y="2908024"/>
            <a:ext cx="8138795" cy="3077210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289560" marR="439420" indent="-277495">
              <a:lnSpc>
                <a:spcPct val="101099"/>
              </a:lnSpc>
              <a:spcBef>
                <a:spcPts val="75"/>
              </a:spcBef>
              <a:buChar char="•"/>
              <a:tabLst>
                <a:tab pos="289560" algn="l"/>
              </a:tabLst>
            </a:pPr>
            <a:r>
              <a:rPr sz="1900" dirty="0">
                <a:latin typeface="Arial"/>
                <a:cs typeface="Arial"/>
              </a:rPr>
              <a:t>Declining</a:t>
            </a:r>
            <a:r>
              <a:rPr sz="1900" spc="80" dirty="0">
                <a:latin typeface="Arial"/>
                <a:cs typeface="Arial"/>
              </a:rPr>
              <a:t> </a:t>
            </a:r>
            <a:r>
              <a:rPr sz="1900" dirty="0">
                <a:latin typeface="Arial"/>
                <a:cs typeface="Arial"/>
              </a:rPr>
              <a:t>enrollment</a:t>
            </a:r>
            <a:r>
              <a:rPr sz="1900" spc="65" dirty="0">
                <a:latin typeface="Arial"/>
                <a:cs typeface="Arial"/>
              </a:rPr>
              <a:t> </a:t>
            </a:r>
            <a:r>
              <a:rPr sz="1900" dirty="0">
                <a:latin typeface="Arial"/>
                <a:cs typeface="Arial"/>
              </a:rPr>
              <a:t>means</a:t>
            </a:r>
            <a:r>
              <a:rPr sz="1900" spc="80" dirty="0">
                <a:latin typeface="Arial"/>
                <a:cs typeface="Arial"/>
              </a:rPr>
              <a:t> </a:t>
            </a:r>
            <a:r>
              <a:rPr sz="1900" dirty="0">
                <a:latin typeface="Arial"/>
                <a:cs typeface="Arial"/>
              </a:rPr>
              <a:t>empty</a:t>
            </a:r>
            <a:r>
              <a:rPr sz="1900" spc="80" dirty="0">
                <a:latin typeface="Arial"/>
                <a:cs typeface="Arial"/>
              </a:rPr>
              <a:t> </a:t>
            </a:r>
            <a:r>
              <a:rPr sz="1900" dirty="0">
                <a:latin typeface="Arial"/>
                <a:cs typeface="Arial"/>
              </a:rPr>
              <a:t>classrooms</a:t>
            </a:r>
            <a:r>
              <a:rPr sz="1900" spc="75" dirty="0">
                <a:latin typeface="Arial"/>
                <a:cs typeface="Arial"/>
              </a:rPr>
              <a:t> </a:t>
            </a:r>
            <a:r>
              <a:rPr sz="1900" dirty="0">
                <a:latin typeface="Arial"/>
                <a:cs typeface="Arial"/>
              </a:rPr>
              <a:t>and</a:t>
            </a:r>
            <a:r>
              <a:rPr sz="1900" spc="85" dirty="0">
                <a:latin typeface="Arial"/>
                <a:cs typeface="Arial"/>
              </a:rPr>
              <a:t> </a:t>
            </a:r>
            <a:r>
              <a:rPr sz="1900" dirty="0">
                <a:latin typeface="Arial"/>
                <a:cs typeface="Arial"/>
              </a:rPr>
              <a:t>unused</a:t>
            </a:r>
            <a:r>
              <a:rPr sz="1900" spc="80" dirty="0">
                <a:latin typeface="Arial"/>
                <a:cs typeface="Arial"/>
              </a:rPr>
              <a:t> </a:t>
            </a:r>
            <a:r>
              <a:rPr sz="1900" spc="-10" dirty="0">
                <a:latin typeface="Arial"/>
                <a:cs typeface="Arial"/>
              </a:rPr>
              <a:t>facilities </a:t>
            </a:r>
            <a:r>
              <a:rPr sz="1900" dirty="0">
                <a:latin typeface="Arial"/>
                <a:cs typeface="Arial"/>
              </a:rPr>
              <a:t>across</a:t>
            </a:r>
            <a:r>
              <a:rPr sz="1900" spc="55" dirty="0">
                <a:latin typeface="Arial"/>
                <a:cs typeface="Arial"/>
              </a:rPr>
              <a:t> </a:t>
            </a:r>
            <a:r>
              <a:rPr sz="1900" dirty="0">
                <a:latin typeface="Arial"/>
                <a:cs typeface="Arial"/>
              </a:rPr>
              <a:t>our</a:t>
            </a:r>
            <a:r>
              <a:rPr sz="1900" spc="55" dirty="0">
                <a:latin typeface="Arial"/>
                <a:cs typeface="Arial"/>
              </a:rPr>
              <a:t> </a:t>
            </a:r>
            <a:r>
              <a:rPr sz="1900" dirty="0">
                <a:latin typeface="Arial"/>
                <a:cs typeface="Arial"/>
              </a:rPr>
              <a:t>school</a:t>
            </a:r>
            <a:r>
              <a:rPr sz="1900" spc="50" dirty="0">
                <a:latin typeface="Arial"/>
                <a:cs typeface="Arial"/>
              </a:rPr>
              <a:t> </a:t>
            </a:r>
            <a:r>
              <a:rPr sz="1900" spc="-10" dirty="0">
                <a:latin typeface="Arial"/>
                <a:cs typeface="Arial"/>
              </a:rPr>
              <a:t>sites.</a:t>
            </a:r>
            <a:endParaRPr sz="1900">
              <a:latin typeface="Arial"/>
              <a:cs typeface="Arial"/>
            </a:endParaRPr>
          </a:p>
          <a:p>
            <a:pPr marL="289560" marR="93345" indent="-277495">
              <a:lnSpc>
                <a:spcPct val="101099"/>
              </a:lnSpc>
              <a:spcBef>
                <a:spcPts val="815"/>
              </a:spcBef>
              <a:buChar char="•"/>
              <a:tabLst>
                <a:tab pos="289560" algn="l"/>
              </a:tabLst>
            </a:pPr>
            <a:r>
              <a:rPr sz="1900" dirty="0">
                <a:latin typeface="Arial"/>
                <a:cs typeface="Arial"/>
              </a:rPr>
              <a:t>We</a:t>
            </a:r>
            <a:r>
              <a:rPr sz="1900" spc="100" dirty="0">
                <a:latin typeface="Arial"/>
                <a:cs typeface="Arial"/>
              </a:rPr>
              <a:t> </a:t>
            </a:r>
            <a:r>
              <a:rPr sz="1900" dirty="0">
                <a:latin typeface="Arial"/>
                <a:cs typeface="Arial"/>
              </a:rPr>
              <a:t>are</a:t>
            </a:r>
            <a:r>
              <a:rPr sz="1900" spc="100" dirty="0">
                <a:latin typeface="Arial"/>
                <a:cs typeface="Arial"/>
              </a:rPr>
              <a:t> </a:t>
            </a:r>
            <a:r>
              <a:rPr sz="1900" dirty="0">
                <a:latin typeface="Arial"/>
                <a:cs typeface="Arial"/>
              </a:rPr>
              <a:t>consolidating</a:t>
            </a:r>
            <a:r>
              <a:rPr sz="1900" spc="105" dirty="0">
                <a:latin typeface="Arial"/>
                <a:cs typeface="Arial"/>
              </a:rPr>
              <a:t> </a:t>
            </a:r>
            <a:r>
              <a:rPr sz="1900" dirty="0">
                <a:latin typeface="Arial"/>
                <a:cs typeface="Arial"/>
              </a:rPr>
              <a:t>operations</a:t>
            </a:r>
            <a:r>
              <a:rPr sz="1900" spc="95" dirty="0">
                <a:latin typeface="Arial"/>
                <a:cs typeface="Arial"/>
              </a:rPr>
              <a:t> </a:t>
            </a:r>
            <a:r>
              <a:rPr sz="1900" dirty="0">
                <a:latin typeface="Arial"/>
                <a:cs typeface="Arial"/>
              </a:rPr>
              <a:t>within</a:t>
            </a:r>
            <a:r>
              <a:rPr sz="1900" spc="105" dirty="0">
                <a:latin typeface="Arial"/>
                <a:cs typeface="Arial"/>
              </a:rPr>
              <a:t> </a:t>
            </a:r>
            <a:r>
              <a:rPr sz="1900" dirty="0">
                <a:latin typeface="Arial"/>
                <a:cs typeface="Arial"/>
              </a:rPr>
              <a:t>buildings—closing</a:t>
            </a:r>
            <a:r>
              <a:rPr sz="1900" spc="100" dirty="0">
                <a:latin typeface="Arial"/>
                <a:cs typeface="Arial"/>
              </a:rPr>
              <a:t> </a:t>
            </a:r>
            <a:r>
              <a:rPr sz="1900" spc="-10" dirty="0">
                <a:latin typeface="Arial"/>
                <a:cs typeface="Arial"/>
              </a:rPr>
              <a:t>underutilized </a:t>
            </a:r>
            <a:r>
              <a:rPr sz="1900" dirty="0">
                <a:latin typeface="Arial"/>
                <a:cs typeface="Arial"/>
              </a:rPr>
              <a:t>spaces</a:t>
            </a:r>
            <a:r>
              <a:rPr sz="1900" spc="80" dirty="0">
                <a:latin typeface="Arial"/>
                <a:cs typeface="Arial"/>
              </a:rPr>
              <a:t> </a:t>
            </a:r>
            <a:r>
              <a:rPr sz="1900" dirty="0">
                <a:latin typeface="Arial"/>
                <a:cs typeface="Arial"/>
              </a:rPr>
              <a:t>to</a:t>
            </a:r>
            <a:r>
              <a:rPr sz="1900" spc="85" dirty="0">
                <a:latin typeface="Arial"/>
                <a:cs typeface="Arial"/>
              </a:rPr>
              <a:t> </a:t>
            </a:r>
            <a:r>
              <a:rPr sz="1900" dirty="0">
                <a:latin typeface="Arial"/>
                <a:cs typeface="Arial"/>
              </a:rPr>
              <a:t>reduce</a:t>
            </a:r>
            <a:r>
              <a:rPr sz="1900" spc="90" dirty="0">
                <a:latin typeface="Arial"/>
                <a:cs typeface="Arial"/>
              </a:rPr>
              <a:t> </a:t>
            </a:r>
            <a:r>
              <a:rPr sz="1900" dirty="0">
                <a:latin typeface="Arial"/>
                <a:cs typeface="Arial"/>
              </a:rPr>
              <a:t>utility,</a:t>
            </a:r>
            <a:r>
              <a:rPr sz="1900" spc="65" dirty="0">
                <a:latin typeface="Arial"/>
                <a:cs typeface="Arial"/>
              </a:rPr>
              <a:t> </a:t>
            </a:r>
            <a:r>
              <a:rPr sz="1900" dirty="0">
                <a:latin typeface="Arial"/>
                <a:cs typeface="Arial"/>
              </a:rPr>
              <a:t>maintenance,</a:t>
            </a:r>
            <a:r>
              <a:rPr sz="1900" spc="65" dirty="0">
                <a:latin typeface="Arial"/>
                <a:cs typeface="Arial"/>
              </a:rPr>
              <a:t> </a:t>
            </a:r>
            <a:r>
              <a:rPr sz="1900" dirty="0">
                <a:latin typeface="Arial"/>
                <a:cs typeface="Arial"/>
              </a:rPr>
              <a:t>custodial,</a:t>
            </a:r>
            <a:r>
              <a:rPr sz="1900" spc="65" dirty="0">
                <a:latin typeface="Arial"/>
                <a:cs typeface="Arial"/>
              </a:rPr>
              <a:t> </a:t>
            </a:r>
            <a:r>
              <a:rPr sz="1900" dirty="0">
                <a:latin typeface="Arial"/>
                <a:cs typeface="Arial"/>
              </a:rPr>
              <a:t>and</a:t>
            </a:r>
            <a:r>
              <a:rPr sz="1900" spc="90" dirty="0">
                <a:latin typeface="Arial"/>
                <a:cs typeface="Arial"/>
              </a:rPr>
              <a:t> </a:t>
            </a:r>
            <a:r>
              <a:rPr sz="1900" dirty="0">
                <a:latin typeface="Arial"/>
                <a:cs typeface="Arial"/>
              </a:rPr>
              <a:t>security</a:t>
            </a:r>
            <a:r>
              <a:rPr sz="1900" spc="80" dirty="0">
                <a:latin typeface="Arial"/>
                <a:cs typeface="Arial"/>
              </a:rPr>
              <a:t> </a:t>
            </a:r>
            <a:r>
              <a:rPr sz="1900" spc="-10" dirty="0">
                <a:latin typeface="Arial"/>
                <a:cs typeface="Arial"/>
              </a:rPr>
              <a:t>costs.</a:t>
            </a:r>
            <a:endParaRPr sz="19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15"/>
              </a:spcBef>
              <a:buFont typeface="Arial"/>
              <a:buChar char="•"/>
            </a:pPr>
            <a:endParaRPr sz="1900">
              <a:latin typeface="Arial"/>
              <a:cs typeface="Arial"/>
            </a:endParaRPr>
          </a:p>
          <a:p>
            <a:pPr marL="289560" marR="199390" indent="-277495">
              <a:lnSpc>
                <a:spcPct val="101099"/>
              </a:lnSpc>
              <a:buChar char="•"/>
              <a:tabLst>
                <a:tab pos="289560" algn="l"/>
              </a:tabLst>
            </a:pPr>
            <a:r>
              <a:rPr sz="1900" dirty="0">
                <a:latin typeface="Arial"/>
                <a:cs typeface="Arial"/>
              </a:rPr>
              <a:t>Site</a:t>
            </a:r>
            <a:r>
              <a:rPr sz="1900" spc="60" dirty="0">
                <a:latin typeface="Arial"/>
                <a:cs typeface="Arial"/>
              </a:rPr>
              <a:t> </a:t>
            </a:r>
            <a:r>
              <a:rPr sz="1900" dirty="0">
                <a:latin typeface="Arial"/>
                <a:cs typeface="Arial"/>
              </a:rPr>
              <a:t>leaders</a:t>
            </a:r>
            <a:r>
              <a:rPr sz="1900" spc="60" dirty="0">
                <a:latin typeface="Arial"/>
                <a:cs typeface="Arial"/>
              </a:rPr>
              <a:t> </a:t>
            </a:r>
            <a:r>
              <a:rPr sz="1900" dirty="0">
                <a:latin typeface="Arial"/>
                <a:cs typeface="Arial"/>
              </a:rPr>
              <a:t>and</a:t>
            </a:r>
            <a:r>
              <a:rPr sz="1900" spc="60" dirty="0">
                <a:latin typeface="Arial"/>
                <a:cs typeface="Arial"/>
              </a:rPr>
              <a:t> </a:t>
            </a:r>
            <a:r>
              <a:rPr sz="1900" dirty="0">
                <a:latin typeface="Arial"/>
                <a:cs typeface="Arial"/>
              </a:rPr>
              <a:t>facilities</a:t>
            </a:r>
            <a:r>
              <a:rPr sz="1900" spc="60" dirty="0">
                <a:latin typeface="Arial"/>
                <a:cs typeface="Arial"/>
              </a:rPr>
              <a:t> </a:t>
            </a:r>
            <a:r>
              <a:rPr sz="1900" dirty="0">
                <a:latin typeface="Arial"/>
                <a:cs typeface="Arial"/>
              </a:rPr>
              <a:t>staff</a:t>
            </a:r>
            <a:r>
              <a:rPr sz="1900" spc="40" dirty="0">
                <a:latin typeface="Arial"/>
                <a:cs typeface="Arial"/>
              </a:rPr>
              <a:t> </a:t>
            </a:r>
            <a:r>
              <a:rPr sz="1900" dirty="0">
                <a:latin typeface="Arial"/>
                <a:cs typeface="Arial"/>
              </a:rPr>
              <a:t>are</a:t>
            </a:r>
            <a:r>
              <a:rPr sz="1900" spc="60" dirty="0">
                <a:latin typeface="Arial"/>
                <a:cs typeface="Arial"/>
              </a:rPr>
              <a:t> </a:t>
            </a:r>
            <a:r>
              <a:rPr sz="1900" dirty="0">
                <a:latin typeface="Arial"/>
                <a:cs typeface="Arial"/>
              </a:rPr>
              <a:t>partnering</a:t>
            </a:r>
            <a:r>
              <a:rPr sz="1900" spc="65" dirty="0">
                <a:latin typeface="Arial"/>
                <a:cs typeface="Arial"/>
              </a:rPr>
              <a:t> </a:t>
            </a:r>
            <a:r>
              <a:rPr sz="1900" dirty="0">
                <a:latin typeface="Arial"/>
                <a:cs typeface="Arial"/>
              </a:rPr>
              <a:t>to</a:t>
            </a:r>
            <a:r>
              <a:rPr sz="1900" spc="65" dirty="0">
                <a:latin typeface="Arial"/>
                <a:cs typeface="Arial"/>
              </a:rPr>
              <a:t> </a:t>
            </a:r>
            <a:r>
              <a:rPr sz="1900" dirty="0">
                <a:latin typeface="Arial"/>
                <a:cs typeface="Arial"/>
              </a:rPr>
              <a:t>identify</a:t>
            </a:r>
            <a:r>
              <a:rPr sz="1900" spc="55" dirty="0">
                <a:latin typeface="Arial"/>
                <a:cs typeface="Arial"/>
              </a:rPr>
              <a:t> </a:t>
            </a:r>
            <a:r>
              <a:rPr sz="1900" dirty="0">
                <a:latin typeface="Arial"/>
                <a:cs typeface="Arial"/>
              </a:rPr>
              <a:t>which</a:t>
            </a:r>
            <a:r>
              <a:rPr sz="1900" spc="65" dirty="0">
                <a:latin typeface="Arial"/>
                <a:cs typeface="Arial"/>
              </a:rPr>
              <a:t> </a:t>
            </a:r>
            <a:r>
              <a:rPr sz="1900" dirty="0">
                <a:latin typeface="Arial"/>
                <a:cs typeface="Arial"/>
              </a:rPr>
              <a:t>areas</a:t>
            </a:r>
            <a:r>
              <a:rPr sz="1900" spc="55" dirty="0">
                <a:latin typeface="Arial"/>
                <a:cs typeface="Arial"/>
              </a:rPr>
              <a:t> </a:t>
            </a:r>
            <a:r>
              <a:rPr sz="1900" spc="-25" dirty="0">
                <a:latin typeface="Arial"/>
                <a:cs typeface="Arial"/>
              </a:rPr>
              <a:t>to </a:t>
            </a:r>
            <a:r>
              <a:rPr sz="1900" dirty="0">
                <a:latin typeface="Arial"/>
                <a:cs typeface="Arial"/>
              </a:rPr>
              <a:t>close</a:t>
            </a:r>
            <a:r>
              <a:rPr sz="1900" spc="75" dirty="0">
                <a:latin typeface="Arial"/>
                <a:cs typeface="Arial"/>
              </a:rPr>
              <a:t> </a:t>
            </a:r>
            <a:r>
              <a:rPr sz="1900" dirty="0">
                <a:latin typeface="Arial"/>
                <a:cs typeface="Arial"/>
              </a:rPr>
              <a:t>without</a:t>
            </a:r>
            <a:r>
              <a:rPr sz="1900" spc="70" dirty="0">
                <a:latin typeface="Arial"/>
                <a:cs typeface="Arial"/>
              </a:rPr>
              <a:t> </a:t>
            </a:r>
            <a:r>
              <a:rPr sz="1900" dirty="0">
                <a:latin typeface="Arial"/>
                <a:cs typeface="Arial"/>
              </a:rPr>
              <a:t>impacting</a:t>
            </a:r>
            <a:r>
              <a:rPr sz="1900" spc="90" dirty="0">
                <a:latin typeface="Arial"/>
                <a:cs typeface="Arial"/>
              </a:rPr>
              <a:t> </a:t>
            </a:r>
            <a:r>
              <a:rPr sz="1900" dirty="0">
                <a:latin typeface="Arial"/>
                <a:cs typeface="Arial"/>
              </a:rPr>
              <a:t>classroom</a:t>
            </a:r>
            <a:r>
              <a:rPr sz="1900" spc="100" dirty="0">
                <a:latin typeface="Arial"/>
                <a:cs typeface="Arial"/>
              </a:rPr>
              <a:t> </a:t>
            </a:r>
            <a:r>
              <a:rPr sz="1900" dirty="0">
                <a:latin typeface="Arial"/>
                <a:cs typeface="Arial"/>
              </a:rPr>
              <a:t>instruction</a:t>
            </a:r>
            <a:r>
              <a:rPr sz="1900" spc="90" dirty="0">
                <a:latin typeface="Arial"/>
                <a:cs typeface="Arial"/>
              </a:rPr>
              <a:t> </a:t>
            </a:r>
            <a:r>
              <a:rPr sz="1900" dirty="0">
                <a:latin typeface="Arial"/>
                <a:cs typeface="Arial"/>
              </a:rPr>
              <a:t>or</a:t>
            </a:r>
            <a:r>
              <a:rPr sz="1900" spc="80" dirty="0">
                <a:latin typeface="Arial"/>
                <a:cs typeface="Arial"/>
              </a:rPr>
              <a:t> </a:t>
            </a:r>
            <a:r>
              <a:rPr sz="1900" dirty="0">
                <a:latin typeface="Arial"/>
                <a:cs typeface="Arial"/>
              </a:rPr>
              <a:t>student</a:t>
            </a:r>
            <a:r>
              <a:rPr sz="1900" spc="70" dirty="0">
                <a:latin typeface="Arial"/>
                <a:cs typeface="Arial"/>
              </a:rPr>
              <a:t> </a:t>
            </a:r>
            <a:r>
              <a:rPr sz="1900" spc="-10" dirty="0">
                <a:latin typeface="Arial"/>
                <a:cs typeface="Arial"/>
              </a:rPr>
              <a:t>programs.</a:t>
            </a:r>
            <a:endParaRPr sz="19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900">
              <a:latin typeface="Arial"/>
              <a:cs typeface="Arial"/>
            </a:endParaRPr>
          </a:p>
          <a:p>
            <a:pPr marL="12700" marR="5080">
              <a:lnSpc>
                <a:spcPct val="105300"/>
              </a:lnSpc>
            </a:pPr>
            <a:r>
              <a:rPr sz="1900" b="1" dirty="0">
                <a:solidFill>
                  <a:srgbClr val="4472C4"/>
                </a:solidFill>
                <a:latin typeface="Arial"/>
                <a:cs typeface="Arial"/>
              </a:rPr>
              <a:t>Result</a:t>
            </a:r>
            <a:r>
              <a:rPr sz="1900" b="1" dirty="0">
                <a:latin typeface="Arial"/>
                <a:cs typeface="Arial"/>
              </a:rPr>
              <a:t>:</a:t>
            </a:r>
            <a:r>
              <a:rPr sz="1900" b="1" spc="75" dirty="0">
                <a:latin typeface="Arial"/>
                <a:cs typeface="Arial"/>
              </a:rPr>
              <a:t> </a:t>
            </a:r>
            <a:r>
              <a:rPr sz="1900" dirty="0">
                <a:latin typeface="Arial"/>
                <a:cs typeface="Arial"/>
              </a:rPr>
              <a:t>$1.6</a:t>
            </a:r>
            <a:r>
              <a:rPr sz="1900" spc="90" dirty="0">
                <a:latin typeface="Arial"/>
                <a:cs typeface="Arial"/>
              </a:rPr>
              <a:t> </a:t>
            </a:r>
            <a:r>
              <a:rPr sz="1900" dirty="0">
                <a:latin typeface="Arial"/>
                <a:cs typeface="Arial"/>
              </a:rPr>
              <a:t>million</a:t>
            </a:r>
            <a:r>
              <a:rPr sz="1900" spc="90" dirty="0">
                <a:latin typeface="Arial"/>
                <a:cs typeface="Arial"/>
              </a:rPr>
              <a:t> </a:t>
            </a:r>
            <a:r>
              <a:rPr sz="1900" dirty="0">
                <a:latin typeface="Arial"/>
                <a:cs typeface="Arial"/>
              </a:rPr>
              <a:t>in</a:t>
            </a:r>
            <a:r>
              <a:rPr sz="1900" spc="90" dirty="0">
                <a:latin typeface="Arial"/>
                <a:cs typeface="Arial"/>
              </a:rPr>
              <a:t> </a:t>
            </a:r>
            <a:r>
              <a:rPr sz="1900" dirty="0">
                <a:latin typeface="Arial"/>
                <a:cs typeface="Arial"/>
              </a:rPr>
              <a:t>operational</a:t>
            </a:r>
            <a:r>
              <a:rPr sz="1900" spc="80" dirty="0">
                <a:latin typeface="Arial"/>
                <a:cs typeface="Arial"/>
              </a:rPr>
              <a:t> </a:t>
            </a:r>
            <a:r>
              <a:rPr sz="1900" dirty="0">
                <a:latin typeface="Arial"/>
                <a:cs typeface="Arial"/>
              </a:rPr>
              <a:t>savings,</a:t>
            </a:r>
            <a:r>
              <a:rPr sz="1900" spc="70" dirty="0">
                <a:latin typeface="Arial"/>
                <a:cs typeface="Arial"/>
              </a:rPr>
              <a:t> </a:t>
            </a:r>
            <a:r>
              <a:rPr sz="1900" dirty="0">
                <a:latin typeface="Arial"/>
                <a:cs typeface="Arial"/>
              </a:rPr>
              <a:t>concentrating</a:t>
            </a:r>
            <a:r>
              <a:rPr sz="1900" spc="90" dirty="0">
                <a:latin typeface="Arial"/>
                <a:cs typeface="Arial"/>
              </a:rPr>
              <a:t> </a:t>
            </a:r>
            <a:r>
              <a:rPr sz="1900" dirty="0">
                <a:latin typeface="Arial"/>
                <a:cs typeface="Arial"/>
              </a:rPr>
              <a:t>resources</a:t>
            </a:r>
            <a:r>
              <a:rPr sz="1900" spc="85" dirty="0">
                <a:latin typeface="Arial"/>
                <a:cs typeface="Arial"/>
              </a:rPr>
              <a:t> </a:t>
            </a:r>
            <a:r>
              <a:rPr sz="1900" spc="-10" dirty="0">
                <a:latin typeface="Arial"/>
                <a:cs typeface="Arial"/>
              </a:rPr>
              <a:t>where </a:t>
            </a:r>
            <a:r>
              <a:rPr sz="1900" dirty="0">
                <a:latin typeface="Arial"/>
                <a:cs typeface="Arial"/>
              </a:rPr>
              <a:t>students</a:t>
            </a:r>
            <a:r>
              <a:rPr sz="1900" spc="75" dirty="0">
                <a:latin typeface="Arial"/>
                <a:cs typeface="Arial"/>
              </a:rPr>
              <a:t> </a:t>
            </a:r>
            <a:r>
              <a:rPr sz="1900" dirty="0">
                <a:latin typeface="Arial"/>
                <a:cs typeface="Arial"/>
              </a:rPr>
              <a:t>learn</a:t>
            </a:r>
            <a:r>
              <a:rPr sz="1900" spc="80" dirty="0">
                <a:latin typeface="Arial"/>
                <a:cs typeface="Arial"/>
              </a:rPr>
              <a:t> </a:t>
            </a:r>
            <a:r>
              <a:rPr sz="1900" dirty="0">
                <a:latin typeface="Arial"/>
                <a:cs typeface="Arial"/>
              </a:rPr>
              <a:t>every</a:t>
            </a:r>
            <a:r>
              <a:rPr sz="1900" spc="75" dirty="0">
                <a:latin typeface="Arial"/>
                <a:cs typeface="Arial"/>
              </a:rPr>
              <a:t> </a:t>
            </a:r>
            <a:r>
              <a:rPr sz="1900" spc="-20" dirty="0">
                <a:latin typeface="Arial"/>
                <a:cs typeface="Arial"/>
              </a:rPr>
              <a:t>day.</a:t>
            </a:r>
            <a:endParaRPr sz="1900">
              <a:latin typeface="Arial"/>
              <a:cs typeface="Arial"/>
            </a:endParaRPr>
          </a:p>
        </p:txBody>
      </p:sp>
      <p:sp>
        <p:nvSpPr>
          <p:cNvPr id="8" name="object 8" descr="$PPTXTitle"/>
          <p:cNvSpPr txBox="1">
            <a:spLocks noGrp="1"/>
          </p:cNvSpPr>
          <p:nvPr>
            <p:ph type="title"/>
          </p:nvPr>
        </p:nvSpPr>
        <p:spPr>
          <a:xfrm>
            <a:off x="201280" y="1154091"/>
            <a:ext cx="9472930" cy="680720"/>
          </a:xfrm>
          <a:prstGeom prst="rect">
            <a:avLst/>
          </a:prstGeom>
          <a:solidFill>
            <a:srgbClr val="268F3B"/>
          </a:solidFill>
        </p:spPr>
        <p:txBody>
          <a:bodyPr vert="horz" wrap="square" lIns="0" tIns="143510" rIns="0" bIns="0" rtlCol="0">
            <a:spAutoFit/>
          </a:bodyPr>
          <a:lstStyle/>
          <a:p>
            <a:pPr marL="249554">
              <a:lnSpc>
                <a:spcPct val="100000"/>
              </a:lnSpc>
              <a:spcBef>
                <a:spcPts val="1130"/>
              </a:spcBef>
            </a:pPr>
            <a:r>
              <a:rPr sz="2800" spc="180" dirty="0">
                <a:solidFill>
                  <a:srgbClr val="FFFFFF"/>
                </a:solidFill>
                <a:latin typeface="Century Gothic"/>
                <a:cs typeface="Century Gothic"/>
              </a:rPr>
              <a:t>B)</a:t>
            </a:r>
            <a:r>
              <a:rPr sz="2800" spc="114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2800" dirty="0">
                <a:solidFill>
                  <a:srgbClr val="FFFFFF"/>
                </a:solidFill>
                <a:latin typeface="Century Gothic"/>
                <a:cs typeface="Century Gothic"/>
              </a:rPr>
              <a:t>Reduce</a:t>
            </a:r>
            <a:r>
              <a:rPr sz="2800" spc="120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2800" dirty="0">
                <a:solidFill>
                  <a:srgbClr val="FFFFFF"/>
                </a:solidFill>
                <a:latin typeface="Century Gothic"/>
                <a:cs typeface="Century Gothic"/>
              </a:rPr>
              <a:t>school</a:t>
            </a:r>
            <a:r>
              <a:rPr sz="2800" spc="114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2800" spc="125" dirty="0">
                <a:solidFill>
                  <a:srgbClr val="FFFFFF"/>
                </a:solidFill>
                <a:latin typeface="Century Gothic"/>
                <a:cs typeface="Century Gothic"/>
              </a:rPr>
              <a:t>site</a:t>
            </a:r>
            <a:r>
              <a:rPr sz="2800" spc="120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Century Gothic"/>
                <a:cs typeface="Century Gothic"/>
              </a:rPr>
              <a:t>access</a:t>
            </a:r>
            <a:r>
              <a:rPr sz="2800" spc="130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2800" spc="140" dirty="0">
                <a:solidFill>
                  <a:srgbClr val="FFFFFF"/>
                </a:solidFill>
                <a:latin typeface="Century Gothic"/>
                <a:cs typeface="Century Gothic"/>
              </a:rPr>
              <a:t>to</a:t>
            </a:r>
            <a:r>
              <a:rPr sz="2800" spc="120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2800" spc="135" dirty="0">
                <a:solidFill>
                  <a:srgbClr val="FFFFFF"/>
                </a:solidFill>
                <a:latin typeface="Century Gothic"/>
                <a:cs typeface="Century Gothic"/>
              </a:rPr>
              <a:t>unutilized</a:t>
            </a:r>
            <a:r>
              <a:rPr sz="2800" spc="125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Century Gothic"/>
                <a:cs typeface="Century Gothic"/>
              </a:rPr>
              <a:t>spaces</a:t>
            </a:r>
            <a:endParaRPr sz="2800"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579781" y="6275712"/>
            <a:ext cx="149225" cy="1568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215"/>
              </a:lnSpc>
            </a:pPr>
            <a:r>
              <a:rPr sz="1100" spc="-50" dirty="0">
                <a:solidFill>
                  <a:srgbClr val="595959"/>
                </a:solidFill>
                <a:latin typeface="Arial"/>
                <a:cs typeface="Arial"/>
              </a:rPr>
              <a:t>15</a:t>
            </a:r>
            <a:endParaRPr sz="1100">
              <a:latin typeface="Arial"/>
              <a:cs typeface="Arial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01600" y="6284807"/>
            <a:ext cx="9855200" cy="370205"/>
            <a:chOff x="101600" y="6284807"/>
            <a:chExt cx="9855200" cy="370205"/>
          </a:xfrm>
        </p:grpSpPr>
        <p:sp>
          <p:nvSpPr>
            <p:cNvPr id="4" name="object 4"/>
            <p:cNvSpPr/>
            <p:nvPr/>
          </p:nvSpPr>
          <p:spPr>
            <a:xfrm>
              <a:off x="101600" y="6284807"/>
              <a:ext cx="9855200" cy="370205"/>
            </a:xfrm>
            <a:custGeom>
              <a:avLst/>
              <a:gdLst/>
              <a:ahLst/>
              <a:cxnLst/>
              <a:rect l="l" t="t" r="r" b="b"/>
              <a:pathLst>
                <a:path w="9855200" h="370204">
                  <a:moveTo>
                    <a:pt x="9855200" y="0"/>
                  </a:moveTo>
                  <a:lnTo>
                    <a:pt x="0" y="0"/>
                  </a:lnTo>
                  <a:lnTo>
                    <a:pt x="0" y="369992"/>
                  </a:lnTo>
                  <a:lnTo>
                    <a:pt x="9855200" y="369992"/>
                  </a:lnTo>
                  <a:lnTo>
                    <a:pt x="9855200" y="0"/>
                  </a:lnTo>
                  <a:close/>
                </a:path>
              </a:pathLst>
            </a:custGeom>
            <a:solidFill>
              <a:srgbClr val="28903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92327" y="6396227"/>
              <a:ext cx="2307336" cy="118872"/>
            </a:xfrm>
            <a:prstGeom prst="rect">
              <a:avLst/>
            </a:prstGeom>
          </p:spPr>
        </p:pic>
      </p:grpSp>
      <p:graphicFrame>
        <p:nvGraphicFramePr>
          <p:cNvPr id="6" name="object 6"/>
          <p:cNvGraphicFramePr>
            <a:graphicFrameLocks noGrp="1"/>
          </p:cNvGraphicFramePr>
          <p:nvPr/>
        </p:nvGraphicFramePr>
        <p:xfrm>
          <a:off x="994827" y="1950747"/>
          <a:ext cx="8577579" cy="6197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0342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941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491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32105">
                <a:tc>
                  <a:txBody>
                    <a:bodyPr/>
                    <a:lstStyle/>
                    <a:p>
                      <a:pPr marL="22860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sz="1900" b="1" spc="55" dirty="0">
                          <a:solidFill>
                            <a:srgbClr val="284E3F"/>
                          </a:solidFill>
                          <a:latin typeface="Century Gothic"/>
                          <a:cs typeface="Century Gothic"/>
                        </a:rPr>
                        <a:t>Summarized</a:t>
                      </a:r>
                      <a:r>
                        <a:rPr sz="1900" b="1" spc="75" dirty="0">
                          <a:solidFill>
                            <a:srgbClr val="284E3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900" b="1" dirty="0">
                          <a:solidFill>
                            <a:srgbClr val="284E3F"/>
                          </a:solidFill>
                          <a:latin typeface="Century Gothic"/>
                          <a:cs typeface="Century Gothic"/>
                        </a:rPr>
                        <a:t>Actions</a:t>
                      </a:r>
                      <a:r>
                        <a:rPr sz="1900" b="1" spc="80" dirty="0">
                          <a:solidFill>
                            <a:srgbClr val="284E3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900" b="1" spc="135" dirty="0">
                          <a:solidFill>
                            <a:srgbClr val="284E3F"/>
                          </a:solidFill>
                          <a:latin typeface="Century Gothic"/>
                          <a:cs typeface="Century Gothic"/>
                        </a:rPr>
                        <a:t>for</a:t>
                      </a:r>
                      <a:r>
                        <a:rPr sz="1900" b="1" spc="90" dirty="0">
                          <a:solidFill>
                            <a:srgbClr val="284E3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900" b="1" spc="-10" dirty="0">
                          <a:solidFill>
                            <a:srgbClr val="284E3F"/>
                          </a:solidFill>
                          <a:latin typeface="Century Gothic"/>
                          <a:cs typeface="Century Gothic"/>
                        </a:rPr>
                        <a:t>26-</a:t>
                      </a:r>
                      <a:r>
                        <a:rPr sz="1900" b="1" spc="-25" dirty="0">
                          <a:solidFill>
                            <a:srgbClr val="284E3F"/>
                          </a:solidFill>
                          <a:latin typeface="Century Gothic"/>
                          <a:cs typeface="Century Gothic"/>
                        </a:rPr>
                        <a:t>27</a:t>
                      </a:r>
                      <a:endParaRPr sz="1900">
                        <a:latin typeface="Century Gothic"/>
                        <a:cs typeface="Century Gothic"/>
                      </a:endParaRPr>
                    </a:p>
                  </a:txBody>
                  <a:tcPr marL="0" marR="0" marT="1714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8093B3"/>
                      </a:solidFill>
                      <a:prstDash val="solid"/>
                    </a:lnB>
                    <a:solidFill>
                      <a:srgbClr val="CCD9D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sz="1900" b="1" spc="90" dirty="0">
                          <a:solidFill>
                            <a:srgbClr val="284E3F"/>
                          </a:solidFill>
                          <a:latin typeface="Century Gothic"/>
                          <a:cs typeface="Century Gothic"/>
                        </a:rPr>
                        <a:t>Target</a:t>
                      </a:r>
                      <a:endParaRPr sz="1900">
                        <a:latin typeface="Century Gothic"/>
                        <a:cs typeface="Century Gothic"/>
                      </a:endParaRPr>
                    </a:p>
                  </a:txBody>
                  <a:tcPr marL="0" marR="0" marT="1714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8093B3"/>
                      </a:solidFill>
                      <a:prstDash val="solid"/>
                    </a:lnB>
                    <a:solidFill>
                      <a:srgbClr val="CCD9D4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sz="1900" b="1" spc="90" dirty="0">
                          <a:solidFill>
                            <a:srgbClr val="284E3F"/>
                          </a:solidFill>
                          <a:latin typeface="Century Gothic"/>
                          <a:cs typeface="Century Gothic"/>
                        </a:rPr>
                        <a:t>Status</a:t>
                      </a:r>
                      <a:endParaRPr sz="1900">
                        <a:latin typeface="Century Gothic"/>
                        <a:cs typeface="Century Gothic"/>
                      </a:endParaRPr>
                    </a:p>
                  </a:txBody>
                  <a:tcPr marL="0" marR="0" marT="1714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8093B3"/>
                      </a:solidFill>
                      <a:prstDash val="solid"/>
                    </a:lnB>
                    <a:solidFill>
                      <a:srgbClr val="CCD9D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7655">
                <a:tc>
                  <a:txBody>
                    <a:bodyPr/>
                    <a:lstStyle/>
                    <a:p>
                      <a:pPr marL="22860">
                        <a:lnSpc>
                          <a:spcPts val="1830"/>
                        </a:lnSpc>
                        <a:spcBef>
                          <a:spcPts val="340"/>
                        </a:spcBef>
                      </a:pPr>
                      <a:r>
                        <a:rPr sz="1600" dirty="0">
                          <a:latin typeface="Arial"/>
                          <a:cs typeface="Arial"/>
                        </a:rPr>
                        <a:t>Decreased</a:t>
                      </a:r>
                      <a:r>
                        <a:rPr sz="1600" spc="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600" dirty="0">
                          <a:latin typeface="Arial"/>
                          <a:cs typeface="Arial"/>
                        </a:rPr>
                        <a:t>RRMA</a:t>
                      </a:r>
                      <a:r>
                        <a:rPr sz="1600" spc="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600" spc="-10" dirty="0">
                          <a:latin typeface="Arial"/>
                          <a:cs typeface="Arial"/>
                        </a:rPr>
                        <a:t>expenditures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4318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8093B3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150"/>
                        </a:lnSpc>
                        <a:spcBef>
                          <a:spcPts val="20"/>
                        </a:spcBef>
                      </a:pPr>
                      <a:r>
                        <a:rPr sz="1800" spc="-15" dirty="0">
                          <a:latin typeface="Verdana"/>
                          <a:cs typeface="Verdana"/>
                        </a:rPr>
                        <a:t>$1,000,000</a:t>
                      </a:r>
                      <a:endParaRPr sz="1800">
                        <a:latin typeface="Verdana"/>
                        <a:cs typeface="Verdana"/>
                      </a:endParaRPr>
                    </a:p>
                  </a:txBody>
                  <a:tcPr marL="0" marR="0" marT="2540" marB="0">
                    <a:lnL w="9525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8093B3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ts val="2150"/>
                        </a:lnSpc>
                        <a:spcBef>
                          <a:spcPts val="20"/>
                        </a:spcBef>
                      </a:pPr>
                      <a:r>
                        <a:rPr sz="1800" b="1" dirty="0">
                          <a:solidFill>
                            <a:srgbClr val="0054A4"/>
                          </a:solidFill>
                          <a:latin typeface="Century Gothic"/>
                          <a:cs typeface="Century Gothic"/>
                        </a:rPr>
                        <a:t>On</a:t>
                      </a:r>
                      <a:r>
                        <a:rPr sz="1800" b="1" spc="30" dirty="0">
                          <a:solidFill>
                            <a:srgbClr val="0054A4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b="1" spc="85" dirty="0">
                          <a:solidFill>
                            <a:srgbClr val="0054A4"/>
                          </a:solidFill>
                          <a:latin typeface="Century Gothic"/>
                          <a:cs typeface="Century Gothic"/>
                        </a:rPr>
                        <a:t>Track</a:t>
                      </a:r>
                      <a:endParaRPr sz="1800">
                        <a:latin typeface="Century Gothic"/>
                        <a:cs typeface="Century Gothic"/>
                      </a:endParaRPr>
                    </a:p>
                  </a:txBody>
                  <a:tcPr marL="0" marR="0" marT="25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8093B3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67520" rIns="0" bIns="0" rtlCol="0">
            <a:spAutoFit/>
          </a:bodyPr>
          <a:lstStyle/>
          <a:p>
            <a:pPr marL="34290">
              <a:lnSpc>
                <a:spcPts val="1780"/>
              </a:lnSpc>
            </a:pPr>
            <a:fld id="{81D60167-4931-47E6-BA6A-407CBD079E47}" type="slidenum">
              <a:rPr spc="-25" dirty="0"/>
              <a:t>19</a:t>
            </a:fld>
            <a:endParaRPr spc="-25" dirty="0"/>
          </a:p>
        </p:txBody>
      </p:sp>
      <p:sp>
        <p:nvSpPr>
          <p:cNvPr id="7" name="object 7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219000" rIns="0" bIns="0" rtlCol="0">
            <a:spAutoFit/>
          </a:bodyPr>
          <a:lstStyle/>
          <a:p>
            <a:pPr marL="12065" marR="791210">
              <a:lnSpc>
                <a:spcPct val="101099"/>
              </a:lnSpc>
              <a:spcBef>
                <a:spcPts val="75"/>
              </a:spcBef>
            </a:pPr>
            <a:r>
              <a:rPr sz="1900" spc="55" dirty="0"/>
              <a:t>We</a:t>
            </a:r>
            <a:r>
              <a:rPr sz="1900" spc="130" dirty="0"/>
              <a:t> </a:t>
            </a:r>
            <a:r>
              <a:rPr sz="1900" spc="50" dirty="0"/>
              <a:t>are</a:t>
            </a:r>
            <a:r>
              <a:rPr sz="1900" spc="135" dirty="0"/>
              <a:t> </a:t>
            </a:r>
            <a:r>
              <a:rPr sz="1900" spc="-25" dirty="0"/>
              <a:t>prioritizing</a:t>
            </a:r>
            <a:r>
              <a:rPr sz="1900" spc="130" dirty="0"/>
              <a:t> </a:t>
            </a:r>
            <a:r>
              <a:rPr sz="1900" dirty="0"/>
              <a:t>Routine</a:t>
            </a:r>
            <a:r>
              <a:rPr sz="1900" spc="135" dirty="0"/>
              <a:t> </a:t>
            </a:r>
            <a:r>
              <a:rPr sz="1900" dirty="0"/>
              <a:t>Restricted</a:t>
            </a:r>
            <a:r>
              <a:rPr sz="1900" spc="135" dirty="0"/>
              <a:t> </a:t>
            </a:r>
            <a:r>
              <a:rPr sz="1900" dirty="0"/>
              <a:t>Maintenance</a:t>
            </a:r>
            <a:r>
              <a:rPr sz="1900" spc="130" dirty="0"/>
              <a:t> </a:t>
            </a:r>
            <a:r>
              <a:rPr sz="1900" dirty="0"/>
              <a:t>Account</a:t>
            </a:r>
            <a:r>
              <a:rPr sz="1900" spc="114" dirty="0"/>
              <a:t> </a:t>
            </a:r>
            <a:r>
              <a:rPr sz="1900" spc="90" dirty="0"/>
              <a:t>(RRMA) </a:t>
            </a:r>
            <a:r>
              <a:rPr sz="1900" dirty="0"/>
              <a:t>spending</a:t>
            </a:r>
            <a:r>
              <a:rPr sz="1900" spc="85" dirty="0"/>
              <a:t> </a:t>
            </a:r>
            <a:r>
              <a:rPr sz="1900" dirty="0"/>
              <a:t>on</a:t>
            </a:r>
            <a:r>
              <a:rPr sz="1900" spc="85" dirty="0"/>
              <a:t> </a:t>
            </a:r>
            <a:r>
              <a:rPr sz="1900" spc="45" dirty="0"/>
              <a:t>essential</a:t>
            </a:r>
            <a:r>
              <a:rPr sz="1900" spc="75" dirty="0"/>
              <a:t> </a:t>
            </a:r>
            <a:r>
              <a:rPr sz="1900" dirty="0"/>
              <a:t>health,</a:t>
            </a:r>
            <a:r>
              <a:rPr sz="1900" spc="70" dirty="0"/>
              <a:t> </a:t>
            </a:r>
            <a:r>
              <a:rPr sz="1900" spc="45" dirty="0"/>
              <a:t>safety,</a:t>
            </a:r>
            <a:r>
              <a:rPr sz="1900" spc="70" dirty="0"/>
              <a:t> </a:t>
            </a:r>
            <a:r>
              <a:rPr sz="1900" dirty="0"/>
              <a:t>and</a:t>
            </a:r>
            <a:r>
              <a:rPr sz="1900" spc="90" dirty="0"/>
              <a:t> </a:t>
            </a:r>
            <a:r>
              <a:rPr sz="1900" dirty="0"/>
              <a:t>compliance</a:t>
            </a:r>
            <a:r>
              <a:rPr sz="1900" spc="85" dirty="0"/>
              <a:t> </a:t>
            </a:r>
            <a:r>
              <a:rPr sz="1900" spc="55" dirty="0"/>
              <a:t>needs</a:t>
            </a:r>
            <a:r>
              <a:rPr sz="1900" spc="80" dirty="0"/>
              <a:t> </a:t>
            </a:r>
            <a:r>
              <a:rPr sz="1900" spc="-10" dirty="0"/>
              <a:t>only.</a:t>
            </a:r>
            <a:endParaRPr sz="1900"/>
          </a:p>
          <a:p>
            <a:pPr marL="12065" marR="5080">
              <a:lnSpc>
                <a:spcPct val="103200"/>
              </a:lnSpc>
              <a:spcBef>
                <a:spcPts val="2255"/>
              </a:spcBef>
            </a:pPr>
            <a:r>
              <a:rPr sz="1900" spc="110" dirty="0"/>
              <a:t>By</a:t>
            </a:r>
            <a:r>
              <a:rPr sz="1900" spc="75" dirty="0"/>
              <a:t> </a:t>
            </a:r>
            <a:r>
              <a:rPr sz="1900" dirty="0"/>
              <a:t>deferring</a:t>
            </a:r>
            <a:r>
              <a:rPr sz="1900" spc="75" dirty="0"/>
              <a:t> </a:t>
            </a:r>
            <a:r>
              <a:rPr sz="1900" spc="-50" dirty="0"/>
              <a:t>non-</a:t>
            </a:r>
            <a:r>
              <a:rPr sz="1900" dirty="0"/>
              <a:t>critical</a:t>
            </a:r>
            <a:r>
              <a:rPr sz="1900" spc="60" dirty="0"/>
              <a:t> </a:t>
            </a:r>
            <a:r>
              <a:rPr sz="1900" dirty="0"/>
              <a:t>projects</a:t>
            </a:r>
            <a:r>
              <a:rPr sz="1900" spc="70" dirty="0"/>
              <a:t> </a:t>
            </a:r>
            <a:r>
              <a:rPr sz="1900" dirty="0"/>
              <a:t>and</a:t>
            </a:r>
            <a:r>
              <a:rPr sz="1900" spc="75" dirty="0"/>
              <a:t> </a:t>
            </a:r>
            <a:r>
              <a:rPr sz="1900" spc="-10" dirty="0"/>
              <a:t>coordinating</a:t>
            </a:r>
            <a:r>
              <a:rPr sz="1900" spc="80" dirty="0"/>
              <a:t> </a:t>
            </a:r>
            <a:r>
              <a:rPr sz="1900" dirty="0"/>
              <a:t>maintenance</a:t>
            </a:r>
            <a:r>
              <a:rPr sz="1900" spc="75" dirty="0"/>
              <a:t> </a:t>
            </a:r>
            <a:r>
              <a:rPr sz="1900" spc="-20" dirty="0"/>
              <a:t>more </a:t>
            </a:r>
            <a:r>
              <a:rPr sz="1900" dirty="0"/>
              <a:t>strategically</a:t>
            </a:r>
            <a:r>
              <a:rPr sz="1900" spc="114" dirty="0"/>
              <a:t> </a:t>
            </a:r>
            <a:r>
              <a:rPr sz="1900" spc="70" dirty="0"/>
              <a:t>across</a:t>
            </a:r>
            <a:r>
              <a:rPr sz="1900" spc="114" dirty="0"/>
              <a:t> </a:t>
            </a:r>
            <a:r>
              <a:rPr sz="1900" spc="60" dirty="0"/>
              <a:t>sites,</a:t>
            </a:r>
            <a:r>
              <a:rPr sz="1900" spc="105" dirty="0"/>
              <a:t> </a:t>
            </a:r>
            <a:r>
              <a:rPr sz="1900" dirty="0"/>
              <a:t>we</a:t>
            </a:r>
            <a:r>
              <a:rPr sz="1900" spc="120" dirty="0"/>
              <a:t> </a:t>
            </a:r>
            <a:r>
              <a:rPr sz="1900" dirty="0"/>
              <a:t>reduce</a:t>
            </a:r>
            <a:r>
              <a:rPr sz="1900" spc="120" dirty="0"/>
              <a:t> </a:t>
            </a:r>
            <a:r>
              <a:rPr sz="1900" dirty="0"/>
              <a:t>discretionary</a:t>
            </a:r>
            <a:r>
              <a:rPr sz="1900" spc="120" dirty="0"/>
              <a:t> </a:t>
            </a:r>
            <a:r>
              <a:rPr sz="1900" dirty="0"/>
              <a:t>spending</a:t>
            </a:r>
            <a:r>
              <a:rPr sz="1900" spc="120" dirty="0"/>
              <a:t> </a:t>
            </a:r>
            <a:r>
              <a:rPr sz="1900" dirty="0"/>
              <a:t>while</a:t>
            </a:r>
            <a:r>
              <a:rPr sz="1900" spc="120" dirty="0"/>
              <a:t> </a:t>
            </a:r>
            <a:r>
              <a:rPr sz="1900" spc="-10" dirty="0"/>
              <a:t>protecting </a:t>
            </a:r>
            <a:r>
              <a:rPr sz="1900" spc="80" dirty="0"/>
              <a:t>safe,</a:t>
            </a:r>
            <a:r>
              <a:rPr sz="1900" dirty="0"/>
              <a:t> functional</a:t>
            </a:r>
            <a:r>
              <a:rPr sz="1900" spc="10" dirty="0"/>
              <a:t> </a:t>
            </a:r>
            <a:r>
              <a:rPr sz="1900" dirty="0"/>
              <a:t>learning</a:t>
            </a:r>
            <a:r>
              <a:rPr sz="1900" spc="15" dirty="0"/>
              <a:t> </a:t>
            </a:r>
            <a:r>
              <a:rPr sz="1900" spc="-10" dirty="0"/>
              <a:t>environments.</a:t>
            </a:r>
            <a:endParaRPr sz="1900"/>
          </a:p>
          <a:p>
            <a:pPr marL="12065" marR="468630">
              <a:lnSpc>
                <a:spcPct val="101099"/>
              </a:lnSpc>
              <a:spcBef>
                <a:spcPts val="2305"/>
              </a:spcBef>
            </a:pPr>
            <a:r>
              <a:rPr sz="1850" b="1" spc="85" dirty="0">
                <a:solidFill>
                  <a:srgbClr val="4472C4"/>
                </a:solidFill>
                <a:latin typeface="Segoe UI Symbol"/>
                <a:cs typeface="Segoe UI Symbol"/>
              </a:rPr>
              <a:t>Result:</a:t>
            </a:r>
            <a:r>
              <a:rPr sz="1850" b="1" spc="65" dirty="0">
                <a:solidFill>
                  <a:srgbClr val="4472C4"/>
                </a:solidFill>
                <a:latin typeface="Segoe UI Symbol"/>
                <a:cs typeface="Segoe UI Symbol"/>
              </a:rPr>
              <a:t> </a:t>
            </a:r>
            <a:r>
              <a:rPr sz="1900" dirty="0"/>
              <a:t>$1</a:t>
            </a:r>
            <a:r>
              <a:rPr sz="1900" spc="65" dirty="0"/>
              <a:t> </a:t>
            </a:r>
            <a:r>
              <a:rPr sz="1900" spc="-20" dirty="0"/>
              <a:t>million</a:t>
            </a:r>
            <a:r>
              <a:rPr sz="1900" spc="70" dirty="0"/>
              <a:t> </a:t>
            </a:r>
            <a:r>
              <a:rPr sz="1900" dirty="0"/>
              <a:t>in</a:t>
            </a:r>
            <a:r>
              <a:rPr sz="1900" spc="65" dirty="0"/>
              <a:t> </a:t>
            </a:r>
            <a:r>
              <a:rPr sz="1900" dirty="0"/>
              <a:t>maintenance</a:t>
            </a:r>
            <a:r>
              <a:rPr sz="1900" spc="65" dirty="0"/>
              <a:t> </a:t>
            </a:r>
            <a:r>
              <a:rPr sz="1900" dirty="0"/>
              <a:t>cost</a:t>
            </a:r>
            <a:r>
              <a:rPr sz="1900" spc="55" dirty="0"/>
              <a:t> </a:t>
            </a:r>
            <a:r>
              <a:rPr sz="1900" dirty="0"/>
              <a:t>reductions</a:t>
            </a:r>
            <a:r>
              <a:rPr sz="1900" spc="60" dirty="0"/>
              <a:t> </a:t>
            </a:r>
            <a:r>
              <a:rPr sz="1900" spc="-30" dirty="0"/>
              <a:t>without</a:t>
            </a:r>
            <a:r>
              <a:rPr sz="1900" spc="50" dirty="0"/>
              <a:t> </a:t>
            </a:r>
            <a:r>
              <a:rPr sz="1900" spc="-10" dirty="0"/>
              <a:t>compromising </a:t>
            </a:r>
            <a:r>
              <a:rPr sz="1900" dirty="0"/>
              <a:t>student</a:t>
            </a:r>
            <a:r>
              <a:rPr sz="1900" spc="-20" dirty="0"/>
              <a:t> </a:t>
            </a:r>
            <a:r>
              <a:rPr sz="1900" dirty="0"/>
              <a:t>or</a:t>
            </a:r>
            <a:r>
              <a:rPr sz="1900" spc="-10" dirty="0"/>
              <a:t> </a:t>
            </a:r>
            <a:r>
              <a:rPr sz="1900" dirty="0"/>
              <a:t>staff</a:t>
            </a:r>
            <a:r>
              <a:rPr sz="1900" spc="-20" dirty="0"/>
              <a:t> </a:t>
            </a:r>
            <a:r>
              <a:rPr sz="1900" spc="-10" dirty="0"/>
              <a:t>safety.</a:t>
            </a:r>
            <a:endParaRPr sz="1900">
              <a:latin typeface="Segoe UI Symbol"/>
              <a:cs typeface="Segoe UI Symbol"/>
            </a:endParaRPr>
          </a:p>
        </p:txBody>
      </p:sp>
      <p:sp>
        <p:nvSpPr>
          <p:cNvPr id="8" name="object 8" descr="$PPTXTitle"/>
          <p:cNvSpPr txBox="1">
            <a:spLocks noGrp="1"/>
          </p:cNvSpPr>
          <p:nvPr>
            <p:ph type="title"/>
          </p:nvPr>
        </p:nvSpPr>
        <p:spPr>
          <a:xfrm>
            <a:off x="201280" y="1154091"/>
            <a:ext cx="9472930" cy="680720"/>
          </a:xfrm>
          <a:prstGeom prst="rect">
            <a:avLst/>
          </a:prstGeom>
          <a:solidFill>
            <a:srgbClr val="268F3B"/>
          </a:solidFill>
        </p:spPr>
        <p:txBody>
          <a:bodyPr vert="horz" wrap="square" lIns="0" tIns="14351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130"/>
              </a:spcBef>
            </a:pPr>
            <a:r>
              <a:rPr sz="2800" dirty="0">
                <a:solidFill>
                  <a:srgbClr val="FFFFFF"/>
                </a:solidFill>
                <a:latin typeface="Century Gothic"/>
                <a:cs typeface="Century Gothic"/>
              </a:rPr>
              <a:t>C)</a:t>
            </a:r>
            <a:r>
              <a:rPr sz="2800" spc="80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2800" dirty="0">
                <a:solidFill>
                  <a:srgbClr val="FFFFFF"/>
                </a:solidFill>
                <a:latin typeface="Century Gothic"/>
                <a:cs typeface="Century Gothic"/>
              </a:rPr>
              <a:t>Decrease</a:t>
            </a:r>
            <a:r>
              <a:rPr sz="2800" spc="85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2800" spc="125" dirty="0">
                <a:solidFill>
                  <a:srgbClr val="FFFFFF"/>
                </a:solidFill>
                <a:latin typeface="Century Gothic"/>
                <a:cs typeface="Century Gothic"/>
              </a:rPr>
              <a:t>RRMA</a:t>
            </a:r>
            <a:r>
              <a:rPr sz="2800" spc="85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2800" spc="110" dirty="0">
                <a:solidFill>
                  <a:srgbClr val="FFFFFF"/>
                </a:solidFill>
                <a:latin typeface="Century Gothic"/>
                <a:cs typeface="Century Gothic"/>
              </a:rPr>
              <a:t>Expenditures</a:t>
            </a:r>
            <a:endParaRPr sz="2800"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579781" y="6275712"/>
            <a:ext cx="149225" cy="1568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215"/>
              </a:lnSpc>
            </a:pPr>
            <a:r>
              <a:rPr sz="1100" spc="-50" dirty="0">
                <a:solidFill>
                  <a:srgbClr val="595959"/>
                </a:solidFill>
                <a:latin typeface="Arial"/>
                <a:cs typeface="Arial"/>
              </a:rPr>
              <a:t>16</a:t>
            </a:r>
            <a:endParaRPr sz="1100">
              <a:latin typeface="Arial"/>
              <a:cs typeface="Arial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01600" y="6284807"/>
            <a:ext cx="9855200" cy="370205"/>
            <a:chOff x="101600" y="6284807"/>
            <a:chExt cx="9855200" cy="370205"/>
          </a:xfrm>
        </p:grpSpPr>
        <p:sp>
          <p:nvSpPr>
            <p:cNvPr id="4" name="object 4"/>
            <p:cNvSpPr/>
            <p:nvPr/>
          </p:nvSpPr>
          <p:spPr>
            <a:xfrm>
              <a:off x="101600" y="6284807"/>
              <a:ext cx="9855200" cy="370205"/>
            </a:xfrm>
            <a:custGeom>
              <a:avLst/>
              <a:gdLst/>
              <a:ahLst/>
              <a:cxnLst/>
              <a:rect l="l" t="t" r="r" b="b"/>
              <a:pathLst>
                <a:path w="9855200" h="370204">
                  <a:moveTo>
                    <a:pt x="9855200" y="0"/>
                  </a:moveTo>
                  <a:lnTo>
                    <a:pt x="0" y="0"/>
                  </a:lnTo>
                  <a:lnTo>
                    <a:pt x="0" y="369992"/>
                  </a:lnTo>
                  <a:lnTo>
                    <a:pt x="9855200" y="369992"/>
                  </a:lnTo>
                  <a:lnTo>
                    <a:pt x="9855200" y="0"/>
                  </a:lnTo>
                  <a:close/>
                </a:path>
              </a:pathLst>
            </a:custGeom>
            <a:solidFill>
              <a:srgbClr val="28903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92327" y="6396227"/>
              <a:ext cx="2307336" cy="118872"/>
            </a:xfrm>
            <a:prstGeom prst="rect">
              <a:avLst/>
            </a:prstGeom>
          </p:spPr>
        </p:pic>
      </p:grpSp>
      <p:graphicFrame>
        <p:nvGraphicFramePr>
          <p:cNvPr id="6" name="object 6"/>
          <p:cNvGraphicFramePr>
            <a:graphicFrameLocks noGrp="1"/>
          </p:cNvGraphicFramePr>
          <p:nvPr/>
        </p:nvGraphicFramePr>
        <p:xfrm>
          <a:off x="994827" y="1950747"/>
          <a:ext cx="8577579" cy="6197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0342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941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491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32105">
                <a:tc>
                  <a:txBody>
                    <a:bodyPr/>
                    <a:lstStyle/>
                    <a:p>
                      <a:pPr marL="22860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sz="1900" b="1" spc="55" dirty="0">
                          <a:solidFill>
                            <a:srgbClr val="284E3F"/>
                          </a:solidFill>
                          <a:latin typeface="Century Gothic"/>
                          <a:cs typeface="Century Gothic"/>
                        </a:rPr>
                        <a:t>Summarized</a:t>
                      </a:r>
                      <a:r>
                        <a:rPr sz="1900" b="1" spc="75" dirty="0">
                          <a:solidFill>
                            <a:srgbClr val="284E3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900" b="1" dirty="0">
                          <a:solidFill>
                            <a:srgbClr val="284E3F"/>
                          </a:solidFill>
                          <a:latin typeface="Century Gothic"/>
                          <a:cs typeface="Century Gothic"/>
                        </a:rPr>
                        <a:t>Actions</a:t>
                      </a:r>
                      <a:r>
                        <a:rPr sz="1900" b="1" spc="80" dirty="0">
                          <a:solidFill>
                            <a:srgbClr val="284E3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900" b="1" spc="135" dirty="0">
                          <a:solidFill>
                            <a:srgbClr val="284E3F"/>
                          </a:solidFill>
                          <a:latin typeface="Century Gothic"/>
                          <a:cs typeface="Century Gothic"/>
                        </a:rPr>
                        <a:t>for</a:t>
                      </a:r>
                      <a:r>
                        <a:rPr sz="1900" b="1" spc="90" dirty="0">
                          <a:solidFill>
                            <a:srgbClr val="284E3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900" b="1" spc="-10" dirty="0">
                          <a:solidFill>
                            <a:srgbClr val="284E3F"/>
                          </a:solidFill>
                          <a:latin typeface="Century Gothic"/>
                          <a:cs typeface="Century Gothic"/>
                        </a:rPr>
                        <a:t>26-</a:t>
                      </a:r>
                      <a:r>
                        <a:rPr sz="1900" b="1" spc="-25" dirty="0">
                          <a:solidFill>
                            <a:srgbClr val="284E3F"/>
                          </a:solidFill>
                          <a:latin typeface="Century Gothic"/>
                          <a:cs typeface="Century Gothic"/>
                        </a:rPr>
                        <a:t>27</a:t>
                      </a:r>
                      <a:endParaRPr sz="1900">
                        <a:latin typeface="Century Gothic"/>
                        <a:cs typeface="Century Gothic"/>
                      </a:endParaRPr>
                    </a:p>
                  </a:txBody>
                  <a:tcPr marL="0" marR="0" marT="1714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8093B3"/>
                      </a:solidFill>
                      <a:prstDash val="solid"/>
                    </a:lnB>
                    <a:solidFill>
                      <a:srgbClr val="CCD9D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sz="1900" b="1" spc="90" dirty="0">
                          <a:solidFill>
                            <a:srgbClr val="284E3F"/>
                          </a:solidFill>
                          <a:latin typeface="Century Gothic"/>
                          <a:cs typeface="Century Gothic"/>
                        </a:rPr>
                        <a:t>Target</a:t>
                      </a:r>
                      <a:endParaRPr sz="1900">
                        <a:latin typeface="Century Gothic"/>
                        <a:cs typeface="Century Gothic"/>
                      </a:endParaRPr>
                    </a:p>
                  </a:txBody>
                  <a:tcPr marL="0" marR="0" marT="1714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8093B3"/>
                      </a:solidFill>
                      <a:prstDash val="solid"/>
                    </a:lnB>
                    <a:solidFill>
                      <a:srgbClr val="CCD9D4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sz="1900" b="1" spc="90" dirty="0">
                          <a:solidFill>
                            <a:srgbClr val="284E3F"/>
                          </a:solidFill>
                          <a:latin typeface="Century Gothic"/>
                          <a:cs typeface="Century Gothic"/>
                        </a:rPr>
                        <a:t>Status</a:t>
                      </a:r>
                      <a:endParaRPr sz="1900">
                        <a:latin typeface="Century Gothic"/>
                        <a:cs typeface="Century Gothic"/>
                      </a:endParaRPr>
                    </a:p>
                  </a:txBody>
                  <a:tcPr marL="0" marR="0" marT="1714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8093B3"/>
                      </a:solidFill>
                      <a:prstDash val="solid"/>
                    </a:lnB>
                    <a:solidFill>
                      <a:srgbClr val="CCD9D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7655">
                <a:tc>
                  <a:txBody>
                    <a:bodyPr/>
                    <a:lstStyle/>
                    <a:p>
                      <a:pPr marL="22860">
                        <a:lnSpc>
                          <a:spcPts val="1830"/>
                        </a:lnSpc>
                        <a:spcBef>
                          <a:spcPts val="340"/>
                        </a:spcBef>
                      </a:pPr>
                      <a:r>
                        <a:rPr sz="1600" dirty="0">
                          <a:latin typeface="Arial"/>
                          <a:cs typeface="Arial"/>
                        </a:rPr>
                        <a:t>TK</a:t>
                      </a:r>
                      <a:r>
                        <a:rPr sz="1600" spc="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600" dirty="0">
                          <a:latin typeface="Arial"/>
                          <a:cs typeface="Arial"/>
                        </a:rPr>
                        <a:t>Hub</a:t>
                      </a:r>
                      <a:r>
                        <a:rPr sz="1600" spc="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600" dirty="0">
                          <a:latin typeface="Arial"/>
                          <a:cs typeface="Arial"/>
                        </a:rPr>
                        <a:t>Launch</a:t>
                      </a:r>
                      <a:r>
                        <a:rPr sz="1600" spc="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600" dirty="0">
                          <a:latin typeface="Arial"/>
                          <a:cs typeface="Arial"/>
                        </a:rPr>
                        <a:t>for</a:t>
                      </a:r>
                      <a:r>
                        <a:rPr sz="1600" spc="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600" dirty="0">
                          <a:latin typeface="Arial"/>
                          <a:cs typeface="Arial"/>
                        </a:rPr>
                        <a:t>2</a:t>
                      </a:r>
                      <a:r>
                        <a:rPr sz="1600" spc="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600" dirty="0">
                          <a:latin typeface="Arial"/>
                          <a:cs typeface="Arial"/>
                        </a:rPr>
                        <a:t>–</a:t>
                      </a:r>
                      <a:r>
                        <a:rPr sz="1600" spc="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600" dirty="0">
                          <a:latin typeface="Arial"/>
                          <a:cs typeface="Arial"/>
                        </a:rPr>
                        <a:t>3</a:t>
                      </a:r>
                      <a:r>
                        <a:rPr sz="1600" spc="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600" spc="-20" dirty="0">
                          <a:latin typeface="Arial"/>
                          <a:cs typeface="Arial"/>
                        </a:rPr>
                        <a:t>Hubs</a:t>
                      </a:r>
                      <a:endParaRPr sz="1600">
                        <a:latin typeface="Arial"/>
                        <a:cs typeface="Arial"/>
                      </a:endParaRPr>
                    </a:p>
                  </a:txBody>
                  <a:tcPr marL="0" marR="0" marT="4318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8093B3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150"/>
                        </a:lnSpc>
                        <a:spcBef>
                          <a:spcPts val="20"/>
                        </a:spcBef>
                      </a:pPr>
                      <a:r>
                        <a:rPr sz="1800" spc="-30" dirty="0">
                          <a:latin typeface="Verdana"/>
                          <a:cs typeface="Verdana"/>
                        </a:rPr>
                        <a:t>$1,500,000</a:t>
                      </a:r>
                      <a:endParaRPr sz="1800">
                        <a:latin typeface="Verdana"/>
                        <a:cs typeface="Verdana"/>
                      </a:endParaRPr>
                    </a:p>
                  </a:txBody>
                  <a:tcPr marL="0" marR="0" marT="2540" marB="0">
                    <a:lnL w="9525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8093B3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ts val="2150"/>
                        </a:lnSpc>
                        <a:spcBef>
                          <a:spcPts val="20"/>
                        </a:spcBef>
                      </a:pPr>
                      <a:r>
                        <a:rPr sz="1800" b="1" dirty="0">
                          <a:solidFill>
                            <a:srgbClr val="0054A4"/>
                          </a:solidFill>
                          <a:latin typeface="Century Gothic"/>
                          <a:cs typeface="Century Gothic"/>
                        </a:rPr>
                        <a:t>On</a:t>
                      </a:r>
                      <a:r>
                        <a:rPr sz="1800" b="1" spc="30" dirty="0">
                          <a:solidFill>
                            <a:srgbClr val="0054A4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b="1" spc="85" dirty="0">
                          <a:solidFill>
                            <a:srgbClr val="0054A4"/>
                          </a:solidFill>
                          <a:latin typeface="Century Gothic"/>
                          <a:cs typeface="Century Gothic"/>
                        </a:rPr>
                        <a:t>Track</a:t>
                      </a:r>
                      <a:endParaRPr sz="1800">
                        <a:latin typeface="Century Gothic"/>
                        <a:cs typeface="Century Gothic"/>
                      </a:endParaRPr>
                    </a:p>
                  </a:txBody>
                  <a:tcPr marL="0" marR="0" marT="25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8093B3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67520" rIns="0" bIns="0" rtlCol="0">
            <a:spAutoFit/>
          </a:bodyPr>
          <a:lstStyle/>
          <a:p>
            <a:pPr marL="34290">
              <a:lnSpc>
                <a:spcPts val="1780"/>
              </a:lnSpc>
            </a:pPr>
            <a:fld id="{81D60167-4931-47E6-BA6A-407CBD079E47}" type="slidenum">
              <a:rPr spc="-25" dirty="0"/>
              <a:t>20</a:t>
            </a:fld>
            <a:endParaRPr spc="-25" dirty="0"/>
          </a:p>
        </p:txBody>
      </p:sp>
      <p:sp>
        <p:nvSpPr>
          <p:cNvPr id="7" name="object 7"/>
          <p:cNvSpPr txBox="1"/>
          <p:nvPr/>
        </p:nvSpPr>
        <p:spPr>
          <a:xfrm>
            <a:off x="1061073" y="2908024"/>
            <a:ext cx="8187690" cy="3037205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289560" marR="5080" indent="-277495">
              <a:lnSpc>
                <a:spcPct val="101099"/>
              </a:lnSpc>
              <a:spcBef>
                <a:spcPts val="75"/>
              </a:spcBef>
              <a:buClr>
                <a:srgbClr val="000000"/>
              </a:buClr>
              <a:buSzPct val="102702"/>
              <a:buFont typeface="Arial"/>
              <a:buChar char="•"/>
              <a:tabLst>
                <a:tab pos="289560" algn="l"/>
              </a:tabLst>
            </a:pPr>
            <a:r>
              <a:rPr sz="1850" b="1" dirty="0">
                <a:solidFill>
                  <a:srgbClr val="548235"/>
                </a:solidFill>
                <a:latin typeface="Segoe UI Symbol"/>
                <a:cs typeface="Segoe UI Symbol"/>
              </a:rPr>
              <a:t>Consolidate</a:t>
            </a:r>
            <a:r>
              <a:rPr sz="1850" b="1" spc="305" dirty="0">
                <a:solidFill>
                  <a:srgbClr val="548235"/>
                </a:solidFill>
                <a:latin typeface="Segoe UI Symbol"/>
                <a:cs typeface="Segoe UI Symbol"/>
              </a:rPr>
              <a:t> </a:t>
            </a:r>
            <a:r>
              <a:rPr sz="1850" b="1" dirty="0">
                <a:solidFill>
                  <a:srgbClr val="548235"/>
                </a:solidFill>
                <a:latin typeface="Segoe UI Symbol"/>
                <a:cs typeface="Segoe UI Symbol"/>
              </a:rPr>
              <a:t>Transitional</a:t>
            </a:r>
            <a:r>
              <a:rPr sz="1850" b="1" spc="290" dirty="0">
                <a:solidFill>
                  <a:srgbClr val="548235"/>
                </a:solidFill>
                <a:latin typeface="Segoe UI Symbol"/>
                <a:cs typeface="Segoe UI Symbol"/>
              </a:rPr>
              <a:t> </a:t>
            </a:r>
            <a:r>
              <a:rPr sz="1850" b="1" dirty="0">
                <a:solidFill>
                  <a:srgbClr val="548235"/>
                </a:solidFill>
                <a:latin typeface="Segoe UI Symbol"/>
                <a:cs typeface="Segoe UI Symbol"/>
              </a:rPr>
              <a:t>Kindergarten</a:t>
            </a:r>
            <a:r>
              <a:rPr sz="1850" b="1" spc="305" dirty="0">
                <a:solidFill>
                  <a:srgbClr val="548235"/>
                </a:solidFill>
                <a:latin typeface="Segoe UI Symbol"/>
                <a:cs typeface="Segoe UI Symbol"/>
              </a:rPr>
              <a:t> </a:t>
            </a:r>
            <a:r>
              <a:rPr sz="1900" dirty="0">
                <a:latin typeface="Segoe UI Symbol"/>
                <a:cs typeface="Segoe UI Symbol"/>
              </a:rPr>
              <a:t>classrooms</a:t>
            </a:r>
            <a:r>
              <a:rPr sz="1900" spc="280" dirty="0">
                <a:latin typeface="Segoe UI Symbol"/>
                <a:cs typeface="Segoe UI Symbol"/>
              </a:rPr>
              <a:t> </a:t>
            </a:r>
            <a:r>
              <a:rPr sz="1900" spc="-20" dirty="0">
                <a:latin typeface="Segoe UI Symbol"/>
                <a:cs typeface="Segoe UI Symbol"/>
              </a:rPr>
              <a:t>into</a:t>
            </a:r>
            <a:r>
              <a:rPr sz="1900" spc="290" dirty="0">
                <a:latin typeface="Segoe UI Symbol"/>
                <a:cs typeface="Segoe UI Symbol"/>
              </a:rPr>
              <a:t> </a:t>
            </a:r>
            <a:r>
              <a:rPr sz="1900" spc="-45" dirty="0">
                <a:latin typeface="Segoe UI Symbol"/>
                <a:cs typeface="Segoe UI Symbol"/>
              </a:rPr>
              <a:t>2-</a:t>
            </a:r>
            <a:r>
              <a:rPr sz="1900" dirty="0">
                <a:latin typeface="Segoe UI Symbol"/>
                <a:cs typeface="Segoe UI Symbol"/>
              </a:rPr>
              <a:t>3</a:t>
            </a:r>
            <a:r>
              <a:rPr sz="1900" spc="290" dirty="0">
                <a:latin typeface="Segoe UI Symbol"/>
                <a:cs typeface="Segoe UI Symbol"/>
              </a:rPr>
              <a:t> </a:t>
            </a:r>
            <a:r>
              <a:rPr sz="1900" dirty="0">
                <a:latin typeface="Segoe UI Symbol"/>
                <a:cs typeface="Segoe UI Symbol"/>
              </a:rPr>
              <a:t>regional</a:t>
            </a:r>
            <a:r>
              <a:rPr sz="1900" spc="270" dirty="0">
                <a:latin typeface="Segoe UI Symbol"/>
                <a:cs typeface="Segoe UI Symbol"/>
              </a:rPr>
              <a:t> </a:t>
            </a:r>
            <a:r>
              <a:rPr sz="1900" spc="-20" dirty="0">
                <a:latin typeface="Segoe UI Symbol"/>
                <a:cs typeface="Segoe UI Symbol"/>
              </a:rPr>
              <a:t>hubs </a:t>
            </a:r>
            <a:r>
              <a:rPr sz="1900" dirty="0">
                <a:latin typeface="Segoe UI Symbol"/>
                <a:cs typeface="Segoe UI Symbol"/>
              </a:rPr>
              <a:t>rather</a:t>
            </a:r>
            <a:r>
              <a:rPr sz="1900" spc="85" dirty="0">
                <a:latin typeface="Segoe UI Symbol"/>
                <a:cs typeface="Segoe UI Symbol"/>
              </a:rPr>
              <a:t> </a:t>
            </a:r>
            <a:r>
              <a:rPr sz="1900" dirty="0">
                <a:latin typeface="Segoe UI Symbol"/>
                <a:cs typeface="Segoe UI Symbol"/>
              </a:rPr>
              <a:t>than</a:t>
            </a:r>
            <a:r>
              <a:rPr sz="1900" spc="100" dirty="0">
                <a:latin typeface="Segoe UI Symbol"/>
                <a:cs typeface="Segoe UI Symbol"/>
              </a:rPr>
              <a:t> </a:t>
            </a:r>
            <a:r>
              <a:rPr sz="1900" dirty="0">
                <a:latin typeface="Segoe UI Symbol"/>
                <a:cs typeface="Segoe UI Symbol"/>
              </a:rPr>
              <a:t>operating</a:t>
            </a:r>
            <a:r>
              <a:rPr sz="1900" spc="100" dirty="0">
                <a:latin typeface="Segoe UI Symbol"/>
                <a:cs typeface="Segoe UI Symbol"/>
              </a:rPr>
              <a:t> </a:t>
            </a:r>
            <a:r>
              <a:rPr sz="1900" dirty="0">
                <a:latin typeface="Segoe UI Symbol"/>
                <a:cs typeface="Segoe UI Symbol"/>
              </a:rPr>
              <a:t>small,</a:t>
            </a:r>
            <a:r>
              <a:rPr sz="1900" spc="85" dirty="0">
                <a:latin typeface="Segoe UI Symbol"/>
                <a:cs typeface="Segoe UI Symbol"/>
              </a:rPr>
              <a:t> </a:t>
            </a:r>
            <a:r>
              <a:rPr sz="1900" spc="-25" dirty="0">
                <a:latin typeface="Segoe UI Symbol"/>
                <a:cs typeface="Segoe UI Symbol"/>
              </a:rPr>
              <a:t>under-</a:t>
            </a:r>
            <a:r>
              <a:rPr sz="1900" dirty="0">
                <a:latin typeface="Segoe UI Symbol"/>
                <a:cs typeface="Segoe UI Symbol"/>
              </a:rPr>
              <a:t>enrolled</a:t>
            </a:r>
            <a:r>
              <a:rPr sz="1900" spc="100" dirty="0">
                <a:latin typeface="Segoe UI Symbol"/>
                <a:cs typeface="Segoe UI Symbol"/>
              </a:rPr>
              <a:t> </a:t>
            </a:r>
            <a:r>
              <a:rPr sz="1900" dirty="0">
                <a:latin typeface="Segoe UI Symbol"/>
                <a:cs typeface="Segoe UI Symbol"/>
              </a:rPr>
              <a:t>sections</a:t>
            </a:r>
            <a:r>
              <a:rPr sz="1900" spc="90" dirty="0">
                <a:latin typeface="Segoe UI Symbol"/>
                <a:cs typeface="Segoe UI Symbol"/>
              </a:rPr>
              <a:t> </a:t>
            </a:r>
            <a:r>
              <a:rPr sz="1900" spc="70" dirty="0">
                <a:latin typeface="Segoe UI Symbol"/>
                <a:cs typeface="Segoe UI Symbol"/>
              </a:rPr>
              <a:t>across</a:t>
            </a:r>
            <a:r>
              <a:rPr sz="1900" spc="95" dirty="0">
                <a:latin typeface="Segoe UI Symbol"/>
                <a:cs typeface="Segoe UI Symbol"/>
              </a:rPr>
              <a:t> </a:t>
            </a:r>
            <a:r>
              <a:rPr sz="1900" spc="-10" dirty="0">
                <a:latin typeface="Segoe UI Symbol"/>
                <a:cs typeface="Segoe UI Symbol"/>
              </a:rPr>
              <a:t>multiple </a:t>
            </a:r>
            <a:r>
              <a:rPr sz="1900" spc="65" dirty="0">
                <a:latin typeface="Segoe UI Symbol"/>
                <a:cs typeface="Segoe UI Symbol"/>
              </a:rPr>
              <a:t>campuses.</a:t>
            </a:r>
            <a:endParaRPr sz="1900">
              <a:latin typeface="Segoe UI Symbol"/>
              <a:cs typeface="Segoe UI Symbol"/>
            </a:endParaRPr>
          </a:p>
          <a:p>
            <a:pPr marL="289560" marR="175260" indent="-277495">
              <a:lnSpc>
                <a:spcPct val="101099"/>
              </a:lnSpc>
              <a:spcBef>
                <a:spcPts val="1010"/>
              </a:spcBef>
              <a:buClr>
                <a:srgbClr val="000000"/>
              </a:buClr>
              <a:buSzPct val="102702"/>
              <a:buFont typeface="Arial"/>
              <a:buChar char="•"/>
              <a:tabLst>
                <a:tab pos="289560" algn="l"/>
              </a:tabLst>
            </a:pPr>
            <a:r>
              <a:rPr sz="1850" b="1" spc="100" dirty="0">
                <a:solidFill>
                  <a:srgbClr val="548235"/>
                </a:solidFill>
                <a:latin typeface="Segoe UI Symbol"/>
                <a:cs typeface="Segoe UI Symbol"/>
              </a:rPr>
              <a:t>Reduce</a:t>
            </a:r>
            <a:r>
              <a:rPr sz="1850" b="1" spc="130" dirty="0">
                <a:solidFill>
                  <a:srgbClr val="548235"/>
                </a:solidFill>
                <a:latin typeface="Segoe UI Symbol"/>
                <a:cs typeface="Segoe UI Symbol"/>
              </a:rPr>
              <a:t> </a:t>
            </a:r>
            <a:r>
              <a:rPr sz="1850" b="1" dirty="0">
                <a:solidFill>
                  <a:srgbClr val="548235"/>
                </a:solidFill>
                <a:latin typeface="Segoe UI Symbol"/>
                <a:cs typeface="Segoe UI Symbol"/>
              </a:rPr>
              <a:t>duplicate</a:t>
            </a:r>
            <a:r>
              <a:rPr sz="1850" b="1" spc="135" dirty="0">
                <a:solidFill>
                  <a:srgbClr val="548235"/>
                </a:solidFill>
                <a:latin typeface="Segoe UI Symbol"/>
                <a:cs typeface="Segoe UI Symbol"/>
              </a:rPr>
              <a:t> </a:t>
            </a:r>
            <a:r>
              <a:rPr sz="1850" b="1" dirty="0">
                <a:solidFill>
                  <a:srgbClr val="548235"/>
                </a:solidFill>
                <a:latin typeface="Segoe UI Symbol"/>
                <a:cs typeface="Segoe UI Symbol"/>
              </a:rPr>
              <a:t>staffing</a:t>
            </a:r>
            <a:r>
              <a:rPr sz="1850" b="1" spc="135" dirty="0">
                <a:solidFill>
                  <a:srgbClr val="548235"/>
                </a:solidFill>
                <a:latin typeface="Segoe UI Symbol"/>
                <a:cs typeface="Segoe UI Symbol"/>
              </a:rPr>
              <a:t> </a:t>
            </a:r>
            <a:r>
              <a:rPr sz="1850" b="1" dirty="0">
                <a:solidFill>
                  <a:srgbClr val="548235"/>
                </a:solidFill>
                <a:latin typeface="Segoe UI Symbol"/>
                <a:cs typeface="Segoe UI Symbol"/>
              </a:rPr>
              <a:t>and</a:t>
            </a:r>
            <a:r>
              <a:rPr sz="1850" b="1" spc="135" dirty="0">
                <a:solidFill>
                  <a:srgbClr val="548235"/>
                </a:solidFill>
                <a:latin typeface="Segoe UI Symbol"/>
                <a:cs typeface="Segoe UI Symbol"/>
              </a:rPr>
              <a:t> </a:t>
            </a:r>
            <a:r>
              <a:rPr sz="1850" b="1" dirty="0">
                <a:solidFill>
                  <a:srgbClr val="548235"/>
                </a:solidFill>
                <a:latin typeface="Segoe UI Symbol"/>
                <a:cs typeface="Segoe UI Symbol"/>
              </a:rPr>
              <a:t>operational</a:t>
            </a:r>
            <a:r>
              <a:rPr sz="1850" b="1" spc="125" dirty="0">
                <a:solidFill>
                  <a:srgbClr val="548235"/>
                </a:solidFill>
                <a:latin typeface="Segoe UI Symbol"/>
                <a:cs typeface="Segoe UI Symbol"/>
              </a:rPr>
              <a:t> </a:t>
            </a:r>
            <a:r>
              <a:rPr sz="1850" b="1" spc="65" dirty="0">
                <a:solidFill>
                  <a:srgbClr val="548235"/>
                </a:solidFill>
                <a:latin typeface="Segoe UI Symbol"/>
                <a:cs typeface="Segoe UI Symbol"/>
              </a:rPr>
              <a:t>costs</a:t>
            </a:r>
            <a:r>
              <a:rPr sz="1850" b="1" spc="120" dirty="0">
                <a:solidFill>
                  <a:srgbClr val="548235"/>
                </a:solidFill>
                <a:latin typeface="Segoe UI Symbol"/>
                <a:cs typeface="Segoe UI Symbol"/>
              </a:rPr>
              <a:t> </a:t>
            </a:r>
            <a:r>
              <a:rPr sz="1900" dirty="0">
                <a:latin typeface="Segoe UI Symbol"/>
                <a:cs typeface="Segoe UI Symbol"/>
              </a:rPr>
              <a:t>while</a:t>
            </a:r>
            <a:r>
              <a:rPr sz="1900" spc="125" dirty="0">
                <a:latin typeface="Segoe UI Symbol"/>
                <a:cs typeface="Segoe UI Symbol"/>
              </a:rPr>
              <a:t> </a:t>
            </a:r>
            <a:r>
              <a:rPr sz="1900" dirty="0">
                <a:latin typeface="Segoe UI Symbol"/>
                <a:cs typeface="Segoe UI Symbol"/>
              </a:rPr>
              <a:t>maximizing</a:t>
            </a:r>
            <a:r>
              <a:rPr sz="1900" spc="125" dirty="0">
                <a:latin typeface="Segoe UI Symbol"/>
                <a:cs typeface="Segoe UI Symbol"/>
              </a:rPr>
              <a:t> </a:t>
            </a:r>
            <a:r>
              <a:rPr sz="1900" spc="-10" dirty="0">
                <a:latin typeface="Segoe UI Symbol"/>
                <a:cs typeface="Segoe UI Symbol"/>
              </a:rPr>
              <a:t>state </a:t>
            </a:r>
            <a:r>
              <a:rPr sz="1900" dirty="0">
                <a:latin typeface="Segoe UI Symbol"/>
                <a:cs typeface="Segoe UI Symbol"/>
              </a:rPr>
              <a:t>early</a:t>
            </a:r>
            <a:r>
              <a:rPr sz="1900" spc="-40" dirty="0">
                <a:latin typeface="Segoe UI Symbol"/>
                <a:cs typeface="Segoe UI Symbol"/>
              </a:rPr>
              <a:t> </a:t>
            </a:r>
            <a:r>
              <a:rPr sz="1900" dirty="0">
                <a:latin typeface="Segoe UI Symbol"/>
                <a:cs typeface="Segoe UI Symbol"/>
              </a:rPr>
              <a:t>learning</a:t>
            </a:r>
            <a:r>
              <a:rPr sz="1900" spc="-25" dirty="0">
                <a:latin typeface="Segoe UI Symbol"/>
                <a:cs typeface="Segoe UI Symbol"/>
              </a:rPr>
              <a:t> </a:t>
            </a:r>
            <a:r>
              <a:rPr sz="1900" spc="-10" dirty="0">
                <a:latin typeface="Segoe UI Symbol"/>
                <a:cs typeface="Segoe UI Symbol"/>
              </a:rPr>
              <a:t>funding</a:t>
            </a:r>
            <a:r>
              <a:rPr sz="1900" spc="-25" dirty="0">
                <a:latin typeface="Segoe UI Symbol"/>
                <a:cs typeface="Segoe UI Symbol"/>
              </a:rPr>
              <a:t> </a:t>
            </a:r>
            <a:r>
              <a:rPr sz="1900" dirty="0">
                <a:latin typeface="Segoe UI Symbol"/>
                <a:cs typeface="Segoe UI Symbol"/>
              </a:rPr>
              <a:t>tied</a:t>
            </a:r>
            <a:r>
              <a:rPr sz="1900" spc="-25" dirty="0">
                <a:latin typeface="Segoe UI Symbol"/>
                <a:cs typeface="Segoe UI Symbol"/>
              </a:rPr>
              <a:t> </a:t>
            </a:r>
            <a:r>
              <a:rPr sz="1900" spc="-20" dirty="0">
                <a:latin typeface="Segoe UI Symbol"/>
                <a:cs typeface="Segoe UI Symbol"/>
              </a:rPr>
              <a:t>to</a:t>
            </a:r>
            <a:r>
              <a:rPr sz="1900" spc="-25" dirty="0">
                <a:latin typeface="Segoe UI Symbol"/>
                <a:cs typeface="Segoe UI Symbol"/>
              </a:rPr>
              <a:t> </a:t>
            </a:r>
            <a:r>
              <a:rPr sz="1900" dirty="0">
                <a:latin typeface="Segoe UI Symbol"/>
                <a:cs typeface="Segoe UI Symbol"/>
              </a:rPr>
              <a:t>full</a:t>
            </a:r>
            <a:r>
              <a:rPr sz="1900" spc="-30" dirty="0">
                <a:latin typeface="Segoe UI Symbol"/>
                <a:cs typeface="Segoe UI Symbol"/>
              </a:rPr>
              <a:t> </a:t>
            </a:r>
            <a:r>
              <a:rPr sz="1900" spc="-10" dirty="0">
                <a:latin typeface="Segoe UI Symbol"/>
                <a:cs typeface="Segoe UI Symbol"/>
              </a:rPr>
              <a:t>enrollment.</a:t>
            </a:r>
            <a:endParaRPr sz="1900">
              <a:latin typeface="Segoe UI Symbol"/>
              <a:cs typeface="Segoe UI Symbol"/>
            </a:endParaRPr>
          </a:p>
          <a:p>
            <a:pPr marL="289560" marR="435609" indent="-277495">
              <a:lnSpc>
                <a:spcPct val="101099"/>
              </a:lnSpc>
              <a:spcBef>
                <a:spcPts val="1005"/>
              </a:spcBef>
              <a:buClr>
                <a:srgbClr val="000000"/>
              </a:buClr>
              <a:buSzPct val="102702"/>
              <a:buFont typeface="Arial"/>
              <a:buChar char="•"/>
              <a:tabLst>
                <a:tab pos="289560" algn="l"/>
              </a:tabLst>
            </a:pPr>
            <a:r>
              <a:rPr sz="1850" b="1" dirty="0">
                <a:solidFill>
                  <a:srgbClr val="548235"/>
                </a:solidFill>
                <a:latin typeface="Segoe UI Symbol"/>
                <a:cs typeface="Segoe UI Symbol"/>
              </a:rPr>
              <a:t>Improve</a:t>
            </a:r>
            <a:r>
              <a:rPr sz="1850" b="1" spc="190" dirty="0">
                <a:solidFill>
                  <a:srgbClr val="548235"/>
                </a:solidFill>
                <a:latin typeface="Segoe UI Symbol"/>
                <a:cs typeface="Segoe UI Symbol"/>
              </a:rPr>
              <a:t> </a:t>
            </a:r>
            <a:r>
              <a:rPr sz="1850" b="1" dirty="0">
                <a:solidFill>
                  <a:srgbClr val="548235"/>
                </a:solidFill>
                <a:latin typeface="Segoe UI Symbol"/>
                <a:cs typeface="Segoe UI Symbol"/>
              </a:rPr>
              <a:t>program</a:t>
            </a:r>
            <a:r>
              <a:rPr sz="1850" b="1" spc="210" dirty="0">
                <a:solidFill>
                  <a:srgbClr val="548235"/>
                </a:solidFill>
                <a:latin typeface="Segoe UI Symbol"/>
                <a:cs typeface="Segoe UI Symbol"/>
              </a:rPr>
              <a:t> </a:t>
            </a:r>
            <a:r>
              <a:rPr sz="1850" b="1" dirty="0">
                <a:solidFill>
                  <a:srgbClr val="548235"/>
                </a:solidFill>
                <a:latin typeface="Segoe UI Symbol"/>
                <a:cs typeface="Segoe UI Symbol"/>
              </a:rPr>
              <a:t>quality</a:t>
            </a:r>
            <a:r>
              <a:rPr sz="1850" b="1" spc="190" dirty="0">
                <a:solidFill>
                  <a:srgbClr val="548235"/>
                </a:solidFill>
                <a:latin typeface="Segoe UI Symbol"/>
                <a:cs typeface="Segoe UI Symbol"/>
              </a:rPr>
              <a:t> </a:t>
            </a:r>
            <a:r>
              <a:rPr sz="1900" spc="-25" dirty="0">
                <a:latin typeface="Segoe UI Symbol"/>
                <a:cs typeface="Segoe UI Symbol"/>
              </a:rPr>
              <a:t>through</a:t>
            </a:r>
            <a:r>
              <a:rPr sz="1900" spc="180" dirty="0">
                <a:latin typeface="Segoe UI Symbol"/>
                <a:cs typeface="Segoe UI Symbol"/>
              </a:rPr>
              <a:t> </a:t>
            </a:r>
            <a:r>
              <a:rPr sz="1900" dirty="0">
                <a:latin typeface="Segoe UI Symbol"/>
                <a:cs typeface="Segoe UI Symbol"/>
              </a:rPr>
              <a:t>shared</a:t>
            </a:r>
            <a:r>
              <a:rPr sz="1900" spc="175" dirty="0">
                <a:latin typeface="Segoe UI Symbol"/>
                <a:cs typeface="Segoe UI Symbol"/>
              </a:rPr>
              <a:t> </a:t>
            </a:r>
            <a:r>
              <a:rPr sz="1900" dirty="0">
                <a:latin typeface="Segoe UI Symbol"/>
                <a:cs typeface="Segoe UI Symbol"/>
              </a:rPr>
              <a:t>specialized</a:t>
            </a:r>
            <a:r>
              <a:rPr sz="1900" spc="180" dirty="0">
                <a:latin typeface="Segoe UI Symbol"/>
                <a:cs typeface="Segoe UI Symbol"/>
              </a:rPr>
              <a:t> </a:t>
            </a:r>
            <a:r>
              <a:rPr sz="1900" dirty="0">
                <a:latin typeface="Segoe UI Symbol"/>
                <a:cs typeface="Segoe UI Symbol"/>
              </a:rPr>
              <a:t>staff,</a:t>
            </a:r>
            <a:r>
              <a:rPr sz="1900" spc="160" dirty="0">
                <a:latin typeface="Segoe UI Symbol"/>
                <a:cs typeface="Segoe UI Symbol"/>
              </a:rPr>
              <a:t> </a:t>
            </a:r>
            <a:r>
              <a:rPr sz="1900" spc="-10" dirty="0">
                <a:latin typeface="Segoe UI Symbol"/>
                <a:cs typeface="Segoe UI Symbol"/>
              </a:rPr>
              <a:t>consistent </a:t>
            </a:r>
            <a:r>
              <a:rPr sz="1900" dirty="0">
                <a:latin typeface="Segoe UI Symbol"/>
                <a:cs typeface="Segoe UI Symbol"/>
              </a:rPr>
              <a:t>scheduling,</a:t>
            </a:r>
            <a:r>
              <a:rPr sz="1900" spc="70" dirty="0">
                <a:latin typeface="Segoe UI Symbol"/>
                <a:cs typeface="Segoe UI Symbol"/>
              </a:rPr>
              <a:t> </a:t>
            </a:r>
            <a:r>
              <a:rPr sz="1900" dirty="0">
                <a:latin typeface="Segoe UI Symbol"/>
                <a:cs typeface="Segoe UI Symbol"/>
              </a:rPr>
              <a:t>and</a:t>
            </a:r>
            <a:r>
              <a:rPr sz="1900" spc="90" dirty="0">
                <a:latin typeface="Segoe UI Symbol"/>
                <a:cs typeface="Segoe UI Symbol"/>
              </a:rPr>
              <a:t> </a:t>
            </a:r>
            <a:r>
              <a:rPr sz="1900" dirty="0">
                <a:latin typeface="Segoe UI Symbol"/>
                <a:cs typeface="Segoe UI Symbol"/>
              </a:rPr>
              <a:t>stronger</a:t>
            </a:r>
            <a:r>
              <a:rPr sz="1900" spc="75" dirty="0">
                <a:latin typeface="Segoe UI Symbol"/>
                <a:cs typeface="Segoe UI Symbol"/>
              </a:rPr>
              <a:t> </a:t>
            </a:r>
            <a:r>
              <a:rPr sz="1900" dirty="0">
                <a:latin typeface="Segoe UI Symbol"/>
                <a:cs typeface="Segoe UI Symbol"/>
              </a:rPr>
              <a:t>support</a:t>
            </a:r>
            <a:r>
              <a:rPr sz="1900" spc="75" dirty="0">
                <a:latin typeface="Segoe UI Symbol"/>
                <a:cs typeface="Segoe UI Symbol"/>
              </a:rPr>
              <a:t> </a:t>
            </a:r>
            <a:r>
              <a:rPr sz="1900" spc="65" dirty="0">
                <a:latin typeface="Segoe UI Symbol"/>
                <a:cs typeface="Segoe UI Symbol"/>
              </a:rPr>
              <a:t>systems.</a:t>
            </a:r>
            <a:endParaRPr sz="1900">
              <a:latin typeface="Segoe UI Symbol"/>
              <a:cs typeface="Segoe UI Symbol"/>
            </a:endParaRPr>
          </a:p>
          <a:p>
            <a:pPr marL="12700" marR="40005">
              <a:lnSpc>
                <a:spcPct val="101099"/>
              </a:lnSpc>
              <a:spcBef>
                <a:spcPts val="980"/>
              </a:spcBef>
            </a:pPr>
            <a:r>
              <a:rPr sz="1850" b="1" spc="85" dirty="0">
                <a:solidFill>
                  <a:srgbClr val="4472C4"/>
                </a:solidFill>
                <a:latin typeface="Segoe UI Symbol"/>
                <a:cs typeface="Segoe UI Symbol"/>
              </a:rPr>
              <a:t>Result:</a:t>
            </a:r>
            <a:r>
              <a:rPr sz="1850" b="1" spc="-5" dirty="0">
                <a:solidFill>
                  <a:srgbClr val="4472C4"/>
                </a:solidFill>
                <a:latin typeface="Segoe UI Symbol"/>
                <a:cs typeface="Segoe UI Symbol"/>
              </a:rPr>
              <a:t> </a:t>
            </a:r>
            <a:r>
              <a:rPr sz="1900" spc="60" dirty="0">
                <a:latin typeface="Segoe UI Symbol"/>
                <a:cs typeface="Segoe UI Symbol"/>
              </a:rPr>
              <a:t>$1.5</a:t>
            </a:r>
            <a:r>
              <a:rPr sz="1900" dirty="0">
                <a:latin typeface="Segoe UI Symbol"/>
                <a:cs typeface="Segoe UI Symbol"/>
              </a:rPr>
              <a:t> </a:t>
            </a:r>
            <a:r>
              <a:rPr sz="1900" spc="-20" dirty="0">
                <a:latin typeface="Segoe UI Symbol"/>
                <a:cs typeface="Segoe UI Symbol"/>
              </a:rPr>
              <a:t>million</a:t>
            </a:r>
            <a:r>
              <a:rPr sz="1900" dirty="0">
                <a:latin typeface="Segoe UI Symbol"/>
                <a:cs typeface="Segoe UI Symbol"/>
              </a:rPr>
              <a:t> in </a:t>
            </a:r>
            <a:r>
              <a:rPr sz="1900" spc="50" dirty="0">
                <a:latin typeface="Segoe UI Symbol"/>
                <a:cs typeface="Segoe UI Symbol"/>
              </a:rPr>
              <a:t>savings</a:t>
            </a:r>
            <a:r>
              <a:rPr sz="1900" spc="-5" dirty="0">
                <a:latin typeface="Segoe UI Symbol"/>
                <a:cs typeface="Segoe UI Symbol"/>
              </a:rPr>
              <a:t> </a:t>
            </a:r>
            <a:r>
              <a:rPr sz="1900" dirty="0">
                <a:latin typeface="Segoe UI Symbol"/>
                <a:cs typeface="Segoe UI Symbol"/>
              </a:rPr>
              <a:t>while strengthening </a:t>
            </a:r>
            <a:r>
              <a:rPr sz="1900" spc="170" dirty="0">
                <a:latin typeface="Segoe UI Symbol"/>
                <a:cs typeface="Segoe UI Symbol"/>
              </a:rPr>
              <a:t>TK</a:t>
            </a:r>
            <a:r>
              <a:rPr sz="1900" dirty="0">
                <a:latin typeface="Segoe UI Symbol"/>
                <a:cs typeface="Segoe UI Symbol"/>
              </a:rPr>
              <a:t> </a:t>
            </a:r>
            <a:r>
              <a:rPr sz="1900" spc="-20" dirty="0">
                <a:latin typeface="Segoe UI Symbol"/>
                <a:cs typeface="Segoe UI Symbol"/>
              </a:rPr>
              <a:t>programming</a:t>
            </a:r>
            <a:r>
              <a:rPr sz="1900" dirty="0">
                <a:latin typeface="Segoe UI Symbol"/>
                <a:cs typeface="Segoe UI Symbol"/>
              </a:rPr>
              <a:t> for</a:t>
            </a:r>
            <a:r>
              <a:rPr sz="1900" spc="-5" dirty="0">
                <a:latin typeface="Segoe UI Symbol"/>
                <a:cs typeface="Segoe UI Symbol"/>
              </a:rPr>
              <a:t> </a:t>
            </a:r>
            <a:r>
              <a:rPr sz="1900" spc="-25" dirty="0">
                <a:latin typeface="Segoe UI Symbol"/>
                <a:cs typeface="Segoe UI Symbol"/>
              </a:rPr>
              <a:t>our </a:t>
            </a:r>
            <a:r>
              <a:rPr sz="1900" dirty="0">
                <a:latin typeface="Segoe UI Symbol"/>
                <a:cs typeface="Segoe UI Symbol"/>
              </a:rPr>
              <a:t>youngest</a:t>
            </a:r>
            <a:r>
              <a:rPr sz="1900" spc="100" dirty="0">
                <a:latin typeface="Segoe UI Symbol"/>
                <a:cs typeface="Segoe UI Symbol"/>
              </a:rPr>
              <a:t> </a:t>
            </a:r>
            <a:r>
              <a:rPr sz="1900" spc="40" dirty="0">
                <a:latin typeface="Segoe UI Symbol"/>
                <a:cs typeface="Segoe UI Symbol"/>
              </a:rPr>
              <a:t>learners.</a:t>
            </a:r>
            <a:endParaRPr sz="1900">
              <a:latin typeface="Segoe UI Symbol"/>
              <a:cs typeface="Segoe UI Symbol"/>
            </a:endParaRPr>
          </a:p>
        </p:txBody>
      </p:sp>
      <p:sp>
        <p:nvSpPr>
          <p:cNvPr id="8" name="object 8" descr="$PPTXTitle"/>
          <p:cNvSpPr txBox="1">
            <a:spLocks noGrp="1"/>
          </p:cNvSpPr>
          <p:nvPr>
            <p:ph type="title"/>
          </p:nvPr>
        </p:nvSpPr>
        <p:spPr>
          <a:xfrm>
            <a:off x="201280" y="1154091"/>
            <a:ext cx="9472930" cy="680720"/>
          </a:xfrm>
          <a:prstGeom prst="rect">
            <a:avLst/>
          </a:prstGeom>
          <a:solidFill>
            <a:srgbClr val="268F3B"/>
          </a:solidFill>
        </p:spPr>
        <p:txBody>
          <a:bodyPr vert="horz" wrap="square" lIns="0" tIns="14351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130"/>
              </a:spcBef>
            </a:pPr>
            <a:r>
              <a:rPr sz="2800" spc="114" dirty="0">
                <a:solidFill>
                  <a:srgbClr val="FFFFFF"/>
                </a:solidFill>
                <a:latin typeface="Century Gothic"/>
                <a:cs typeface="Century Gothic"/>
              </a:rPr>
              <a:t>D)</a:t>
            </a:r>
            <a:r>
              <a:rPr sz="2800" spc="135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2800" spc="495" dirty="0">
                <a:solidFill>
                  <a:srgbClr val="FFFFFF"/>
                </a:solidFill>
                <a:latin typeface="Century Gothic"/>
                <a:cs typeface="Century Gothic"/>
              </a:rPr>
              <a:t>TK</a:t>
            </a:r>
            <a:r>
              <a:rPr sz="2800" spc="145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2800" spc="135" dirty="0">
                <a:solidFill>
                  <a:srgbClr val="FFFFFF"/>
                </a:solidFill>
                <a:latin typeface="Century Gothic"/>
                <a:cs typeface="Century Gothic"/>
              </a:rPr>
              <a:t>Hub</a:t>
            </a:r>
            <a:r>
              <a:rPr sz="2800" spc="140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2800" spc="95" dirty="0">
                <a:solidFill>
                  <a:srgbClr val="FFFFFF"/>
                </a:solidFill>
                <a:latin typeface="Century Gothic"/>
                <a:cs typeface="Century Gothic"/>
              </a:rPr>
              <a:t>Launch</a:t>
            </a:r>
            <a:r>
              <a:rPr sz="2800" spc="150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2800" spc="229" dirty="0">
                <a:solidFill>
                  <a:srgbClr val="FFFFFF"/>
                </a:solidFill>
                <a:latin typeface="Century Gothic"/>
                <a:cs typeface="Century Gothic"/>
              </a:rPr>
              <a:t>for</a:t>
            </a:r>
            <a:r>
              <a:rPr sz="2800" spc="135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2800" dirty="0">
                <a:solidFill>
                  <a:srgbClr val="FFFFFF"/>
                </a:solidFill>
                <a:latin typeface="Century Gothic"/>
                <a:cs typeface="Century Gothic"/>
              </a:rPr>
              <a:t>2</a:t>
            </a:r>
            <a:r>
              <a:rPr sz="2800" spc="135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2800" spc="265" dirty="0">
                <a:solidFill>
                  <a:srgbClr val="FFFFFF"/>
                </a:solidFill>
                <a:latin typeface="Century Gothic"/>
                <a:cs typeface="Century Gothic"/>
              </a:rPr>
              <a:t>–</a:t>
            </a:r>
            <a:r>
              <a:rPr sz="2800" spc="150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2800" spc="75" dirty="0">
                <a:solidFill>
                  <a:srgbClr val="FFFFFF"/>
                </a:solidFill>
                <a:latin typeface="Century Gothic"/>
                <a:cs typeface="Century Gothic"/>
              </a:rPr>
              <a:t>3</a:t>
            </a:r>
            <a:r>
              <a:rPr sz="2800" spc="135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2800" spc="120" dirty="0">
                <a:solidFill>
                  <a:srgbClr val="FFFFFF"/>
                </a:solidFill>
                <a:latin typeface="Century Gothic"/>
                <a:cs typeface="Century Gothic"/>
              </a:rPr>
              <a:t>Hubs</a:t>
            </a:r>
            <a:endParaRPr sz="2800"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579781" y="6275712"/>
            <a:ext cx="149225" cy="1568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215"/>
              </a:lnSpc>
            </a:pPr>
            <a:r>
              <a:rPr sz="1100" spc="-50" dirty="0">
                <a:solidFill>
                  <a:srgbClr val="595959"/>
                </a:solidFill>
                <a:latin typeface="Arial"/>
                <a:cs typeface="Arial"/>
              </a:rPr>
              <a:t>17</a:t>
            </a:r>
            <a:endParaRPr sz="1100">
              <a:latin typeface="Arial"/>
              <a:cs typeface="Arial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01600" y="6284807"/>
            <a:ext cx="9855200" cy="370205"/>
            <a:chOff x="101600" y="6284807"/>
            <a:chExt cx="9855200" cy="370205"/>
          </a:xfrm>
        </p:grpSpPr>
        <p:sp>
          <p:nvSpPr>
            <p:cNvPr id="4" name="object 4"/>
            <p:cNvSpPr/>
            <p:nvPr/>
          </p:nvSpPr>
          <p:spPr>
            <a:xfrm>
              <a:off x="101600" y="6284807"/>
              <a:ext cx="9855200" cy="370205"/>
            </a:xfrm>
            <a:custGeom>
              <a:avLst/>
              <a:gdLst/>
              <a:ahLst/>
              <a:cxnLst/>
              <a:rect l="l" t="t" r="r" b="b"/>
              <a:pathLst>
                <a:path w="9855200" h="370204">
                  <a:moveTo>
                    <a:pt x="9855200" y="0"/>
                  </a:moveTo>
                  <a:lnTo>
                    <a:pt x="0" y="0"/>
                  </a:lnTo>
                  <a:lnTo>
                    <a:pt x="0" y="369992"/>
                  </a:lnTo>
                  <a:lnTo>
                    <a:pt x="9855200" y="369992"/>
                  </a:lnTo>
                  <a:lnTo>
                    <a:pt x="9855200" y="0"/>
                  </a:lnTo>
                  <a:close/>
                </a:path>
              </a:pathLst>
            </a:custGeom>
            <a:solidFill>
              <a:srgbClr val="28903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92327" y="6396227"/>
              <a:ext cx="2307336" cy="118872"/>
            </a:xfrm>
            <a:prstGeom prst="rect">
              <a:avLst/>
            </a:prstGeom>
          </p:spPr>
        </p:pic>
      </p:grpSp>
      <p:graphicFrame>
        <p:nvGraphicFramePr>
          <p:cNvPr id="6" name="object 6"/>
          <p:cNvGraphicFramePr>
            <a:graphicFrameLocks noGrp="1"/>
          </p:cNvGraphicFramePr>
          <p:nvPr/>
        </p:nvGraphicFramePr>
        <p:xfrm>
          <a:off x="994827" y="1950747"/>
          <a:ext cx="8577579" cy="62039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5059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129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5871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32105">
                <a:tc>
                  <a:txBody>
                    <a:bodyPr/>
                    <a:lstStyle/>
                    <a:p>
                      <a:pPr marL="22860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sz="1900" b="1" spc="55" dirty="0">
                          <a:solidFill>
                            <a:srgbClr val="284E3F"/>
                          </a:solidFill>
                          <a:latin typeface="Century Gothic"/>
                          <a:cs typeface="Century Gothic"/>
                        </a:rPr>
                        <a:t>Summarized</a:t>
                      </a:r>
                      <a:r>
                        <a:rPr sz="1900" b="1" spc="75" dirty="0">
                          <a:solidFill>
                            <a:srgbClr val="284E3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900" b="1" dirty="0">
                          <a:solidFill>
                            <a:srgbClr val="284E3F"/>
                          </a:solidFill>
                          <a:latin typeface="Century Gothic"/>
                          <a:cs typeface="Century Gothic"/>
                        </a:rPr>
                        <a:t>Actions</a:t>
                      </a:r>
                      <a:r>
                        <a:rPr sz="1900" b="1" spc="80" dirty="0">
                          <a:solidFill>
                            <a:srgbClr val="284E3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900" b="1" spc="135" dirty="0">
                          <a:solidFill>
                            <a:srgbClr val="284E3F"/>
                          </a:solidFill>
                          <a:latin typeface="Century Gothic"/>
                          <a:cs typeface="Century Gothic"/>
                        </a:rPr>
                        <a:t>for</a:t>
                      </a:r>
                      <a:r>
                        <a:rPr sz="1900" b="1" spc="90" dirty="0">
                          <a:solidFill>
                            <a:srgbClr val="284E3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900" b="1" spc="-10" dirty="0">
                          <a:solidFill>
                            <a:srgbClr val="284E3F"/>
                          </a:solidFill>
                          <a:latin typeface="Century Gothic"/>
                          <a:cs typeface="Century Gothic"/>
                        </a:rPr>
                        <a:t>26-</a:t>
                      </a:r>
                      <a:r>
                        <a:rPr sz="1900" b="1" spc="-25" dirty="0">
                          <a:solidFill>
                            <a:srgbClr val="284E3F"/>
                          </a:solidFill>
                          <a:latin typeface="Century Gothic"/>
                          <a:cs typeface="Century Gothic"/>
                        </a:rPr>
                        <a:t>27</a:t>
                      </a:r>
                      <a:endParaRPr sz="1900">
                        <a:latin typeface="Century Gothic"/>
                        <a:cs typeface="Century Gothic"/>
                      </a:endParaRPr>
                    </a:p>
                  </a:txBody>
                  <a:tcPr marL="0" marR="0" marT="1714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8093B3"/>
                      </a:solidFill>
                      <a:prstDash val="solid"/>
                    </a:lnB>
                    <a:solidFill>
                      <a:srgbClr val="CCD9D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sz="1900" b="1" spc="90" dirty="0">
                          <a:solidFill>
                            <a:srgbClr val="284E3F"/>
                          </a:solidFill>
                          <a:latin typeface="Century Gothic"/>
                          <a:cs typeface="Century Gothic"/>
                        </a:rPr>
                        <a:t>Target</a:t>
                      </a:r>
                      <a:endParaRPr sz="1900">
                        <a:latin typeface="Century Gothic"/>
                        <a:cs typeface="Century Gothic"/>
                      </a:endParaRPr>
                    </a:p>
                  </a:txBody>
                  <a:tcPr marL="0" marR="0" marT="1714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8093B3"/>
                      </a:solidFill>
                      <a:prstDash val="solid"/>
                    </a:lnB>
                    <a:solidFill>
                      <a:srgbClr val="CCD9D4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sz="1900" b="1" spc="90" dirty="0">
                          <a:solidFill>
                            <a:srgbClr val="284E3F"/>
                          </a:solidFill>
                          <a:latin typeface="Century Gothic"/>
                          <a:cs typeface="Century Gothic"/>
                        </a:rPr>
                        <a:t>Status</a:t>
                      </a:r>
                      <a:endParaRPr sz="1900">
                        <a:latin typeface="Century Gothic"/>
                        <a:cs typeface="Century Gothic"/>
                      </a:endParaRPr>
                    </a:p>
                  </a:txBody>
                  <a:tcPr marL="0" marR="0" marT="1714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8093B3"/>
                      </a:solidFill>
                      <a:prstDash val="solid"/>
                    </a:lnB>
                    <a:solidFill>
                      <a:srgbClr val="CCD9D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8290">
                <a:tc>
                  <a:txBody>
                    <a:bodyPr/>
                    <a:lstStyle/>
                    <a:p>
                      <a:pPr marL="22860">
                        <a:lnSpc>
                          <a:spcPts val="1835"/>
                        </a:lnSpc>
                        <a:spcBef>
                          <a:spcPts val="340"/>
                        </a:spcBef>
                      </a:pPr>
                      <a:r>
                        <a:rPr sz="1600" spc="50" dirty="0">
                          <a:latin typeface="Segoe UI Symbol"/>
                          <a:cs typeface="Segoe UI Symbol"/>
                        </a:rPr>
                        <a:t>10%</a:t>
                      </a:r>
                      <a:r>
                        <a:rPr sz="1600" spc="85" dirty="0">
                          <a:latin typeface="Segoe UI Symbol"/>
                          <a:cs typeface="Segoe UI Symbol"/>
                        </a:rPr>
                        <a:t> </a:t>
                      </a:r>
                      <a:r>
                        <a:rPr sz="1600" dirty="0">
                          <a:latin typeface="Segoe UI Symbol"/>
                          <a:cs typeface="Segoe UI Symbol"/>
                        </a:rPr>
                        <a:t>Reduction</a:t>
                      </a:r>
                      <a:r>
                        <a:rPr sz="1600" spc="85" dirty="0">
                          <a:latin typeface="Segoe UI Symbol"/>
                          <a:cs typeface="Segoe UI Symbol"/>
                        </a:rPr>
                        <a:t> </a:t>
                      </a:r>
                      <a:r>
                        <a:rPr sz="1600" spc="-30" dirty="0">
                          <a:latin typeface="Segoe UI Symbol"/>
                          <a:cs typeface="Segoe UI Symbol"/>
                        </a:rPr>
                        <a:t>to</a:t>
                      </a:r>
                      <a:r>
                        <a:rPr sz="1600" spc="85" dirty="0">
                          <a:latin typeface="Segoe UI Symbol"/>
                          <a:cs typeface="Segoe UI Symbol"/>
                        </a:rPr>
                        <a:t> </a:t>
                      </a:r>
                      <a:r>
                        <a:rPr sz="1600" dirty="0">
                          <a:latin typeface="Segoe UI Symbol"/>
                          <a:cs typeface="Segoe UI Symbol"/>
                        </a:rPr>
                        <a:t>Special</a:t>
                      </a:r>
                      <a:r>
                        <a:rPr sz="1600" spc="80" dirty="0">
                          <a:latin typeface="Segoe UI Symbol"/>
                          <a:cs typeface="Segoe UI Symbol"/>
                        </a:rPr>
                        <a:t> </a:t>
                      </a:r>
                      <a:r>
                        <a:rPr sz="1600" spc="-10" dirty="0">
                          <a:latin typeface="Segoe UI Symbol"/>
                          <a:cs typeface="Segoe UI Symbol"/>
                        </a:rPr>
                        <a:t>Education</a:t>
                      </a:r>
                      <a:endParaRPr sz="1600">
                        <a:latin typeface="Segoe UI Symbol"/>
                        <a:cs typeface="Segoe UI Symbol"/>
                      </a:endParaRPr>
                    </a:p>
                  </a:txBody>
                  <a:tcPr marL="0" marR="0" marT="4318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8093B3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155"/>
                        </a:lnSpc>
                        <a:spcBef>
                          <a:spcPts val="20"/>
                        </a:spcBef>
                      </a:pPr>
                      <a:r>
                        <a:rPr sz="1800" spc="-10" dirty="0">
                          <a:latin typeface="Segoe UI Symbol"/>
                          <a:cs typeface="Segoe UI Symbol"/>
                        </a:rPr>
                        <a:t>$12,000,000</a:t>
                      </a:r>
                      <a:endParaRPr sz="1800">
                        <a:latin typeface="Segoe UI Symbol"/>
                        <a:cs typeface="Segoe UI Symbol"/>
                      </a:endParaRPr>
                    </a:p>
                  </a:txBody>
                  <a:tcPr marL="0" marR="0" marT="2540" marB="0">
                    <a:lnL w="9525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8093B3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r>
                        <a:rPr sz="1750" b="1" spc="120" dirty="0">
                          <a:solidFill>
                            <a:srgbClr val="FFC000"/>
                          </a:solidFill>
                          <a:latin typeface="Segoe UI Symbol"/>
                          <a:cs typeface="Segoe UI Symbol"/>
                        </a:rPr>
                        <a:t>UNDER</a:t>
                      </a:r>
                      <a:r>
                        <a:rPr sz="1750" b="1" spc="15" dirty="0">
                          <a:solidFill>
                            <a:srgbClr val="FFC000"/>
                          </a:solidFill>
                          <a:latin typeface="Segoe UI Symbol"/>
                          <a:cs typeface="Segoe UI Symbol"/>
                        </a:rPr>
                        <a:t> </a:t>
                      </a:r>
                      <a:r>
                        <a:rPr sz="1750" b="1" spc="150" dirty="0">
                          <a:solidFill>
                            <a:srgbClr val="FFC000"/>
                          </a:solidFill>
                          <a:latin typeface="Segoe UI Symbol"/>
                          <a:cs typeface="Segoe UI Symbol"/>
                        </a:rPr>
                        <a:t>REVIEW</a:t>
                      </a:r>
                      <a:endParaRPr sz="1750">
                        <a:latin typeface="Segoe UI Symbol"/>
                        <a:cs typeface="Segoe UI Symbol"/>
                      </a:endParaRPr>
                    </a:p>
                  </a:txBody>
                  <a:tcPr marL="0" marR="0" marT="57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8093B3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67520" rIns="0" bIns="0" rtlCol="0">
            <a:spAutoFit/>
          </a:bodyPr>
          <a:lstStyle/>
          <a:p>
            <a:pPr marL="34290">
              <a:lnSpc>
                <a:spcPts val="1780"/>
              </a:lnSpc>
            </a:pPr>
            <a:fld id="{81D60167-4931-47E6-BA6A-407CBD079E47}" type="slidenum">
              <a:rPr spc="-25" dirty="0"/>
              <a:t>21</a:t>
            </a:fld>
            <a:endParaRPr spc="-25" dirty="0"/>
          </a:p>
        </p:txBody>
      </p:sp>
      <p:sp>
        <p:nvSpPr>
          <p:cNvPr id="7" name="object 7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31445" rIns="0" bIns="0" rtlCol="0">
            <a:spAutoFit/>
          </a:bodyPr>
          <a:lstStyle/>
          <a:p>
            <a:pPr marL="289560" indent="-276860">
              <a:lnSpc>
                <a:spcPct val="100000"/>
              </a:lnSpc>
              <a:spcBef>
                <a:spcPts val="1035"/>
              </a:spcBef>
              <a:buSzPct val="102857"/>
              <a:buFont typeface="Arial"/>
              <a:buChar char="•"/>
              <a:tabLst>
                <a:tab pos="289560" algn="l"/>
              </a:tabLst>
            </a:pPr>
            <a:r>
              <a:rPr sz="1750" b="1" dirty="0">
                <a:latin typeface="Segoe UI Symbol"/>
                <a:cs typeface="Segoe UI Symbol"/>
              </a:rPr>
              <a:t>Proposed</a:t>
            </a:r>
            <a:r>
              <a:rPr sz="1750" b="1" spc="60" dirty="0">
                <a:latin typeface="Segoe UI Symbol"/>
                <a:cs typeface="Segoe UI Symbol"/>
              </a:rPr>
              <a:t> </a:t>
            </a:r>
            <a:r>
              <a:rPr dirty="0"/>
              <a:t>$12</a:t>
            </a:r>
            <a:r>
              <a:rPr spc="50" dirty="0"/>
              <a:t> </a:t>
            </a:r>
            <a:r>
              <a:rPr spc="-40" dirty="0"/>
              <a:t>million</a:t>
            </a:r>
            <a:r>
              <a:rPr spc="45" dirty="0"/>
              <a:t> </a:t>
            </a:r>
            <a:r>
              <a:rPr spc="-10" dirty="0"/>
              <a:t>savings</a:t>
            </a:r>
            <a:endParaRPr sz="1750">
              <a:latin typeface="Segoe UI Symbol"/>
              <a:cs typeface="Segoe UI Symbol"/>
            </a:endParaRPr>
          </a:p>
          <a:p>
            <a:pPr marL="289560" marR="280035" indent="-277495">
              <a:lnSpc>
                <a:spcPts val="2110"/>
              </a:lnSpc>
              <a:spcBef>
                <a:spcPts val="1045"/>
              </a:spcBef>
              <a:buSzPct val="102857"/>
              <a:buFont typeface="Arial"/>
              <a:buChar char="•"/>
              <a:tabLst>
                <a:tab pos="289560" algn="l"/>
              </a:tabLst>
            </a:pPr>
            <a:r>
              <a:rPr sz="1750" b="1" dirty="0">
                <a:latin typeface="Segoe UI Symbol"/>
                <a:cs typeface="Segoe UI Symbol"/>
              </a:rPr>
              <a:t>Currently under</a:t>
            </a:r>
            <a:r>
              <a:rPr sz="1750" b="1" spc="15" dirty="0">
                <a:latin typeface="Segoe UI Symbol"/>
                <a:cs typeface="Segoe UI Symbol"/>
              </a:rPr>
              <a:t> </a:t>
            </a:r>
            <a:r>
              <a:rPr sz="1750" b="1" dirty="0">
                <a:latin typeface="Segoe UI Symbol"/>
                <a:cs typeface="Segoe UI Symbol"/>
              </a:rPr>
              <a:t>review</a:t>
            </a:r>
            <a:r>
              <a:rPr sz="1750" b="1" spc="-5" dirty="0">
                <a:latin typeface="Segoe UI Symbol"/>
                <a:cs typeface="Segoe UI Symbol"/>
              </a:rPr>
              <a:t> </a:t>
            </a:r>
            <a:r>
              <a:rPr spc="-65" dirty="0"/>
              <a:t>to</a:t>
            </a:r>
            <a:r>
              <a:rPr spc="-10" dirty="0"/>
              <a:t> </a:t>
            </a:r>
            <a:r>
              <a:rPr u="heavy" dirty="0">
                <a:solidFill>
                  <a:srgbClr val="4472C4"/>
                </a:solidFill>
                <a:uFill>
                  <a:solidFill>
                    <a:srgbClr val="4472C4"/>
                  </a:solidFill>
                </a:uFill>
              </a:rPr>
              <a:t>ensure</a:t>
            </a:r>
            <a:r>
              <a:rPr u="heavy" spc="-10" dirty="0">
                <a:solidFill>
                  <a:srgbClr val="4472C4"/>
                </a:solidFill>
                <a:uFill>
                  <a:solidFill>
                    <a:srgbClr val="4472C4"/>
                  </a:solidFill>
                </a:uFill>
              </a:rPr>
              <a:t> </a:t>
            </a:r>
            <a:r>
              <a:rPr u="heavy" spc="-35" dirty="0">
                <a:solidFill>
                  <a:srgbClr val="4472C4"/>
                </a:solidFill>
                <a:uFill>
                  <a:solidFill>
                    <a:srgbClr val="4472C4"/>
                  </a:solidFill>
                </a:uFill>
              </a:rPr>
              <a:t>full</a:t>
            </a:r>
            <a:r>
              <a:rPr u="heavy" spc="-5" dirty="0">
                <a:solidFill>
                  <a:srgbClr val="4472C4"/>
                </a:solidFill>
                <a:uFill>
                  <a:solidFill>
                    <a:srgbClr val="4472C4"/>
                  </a:solidFill>
                </a:uFill>
              </a:rPr>
              <a:t> </a:t>
            </a:r>
            <a:r>
              <a:rPr u="heavy" spc="-10" dirty="0">
                <a:solidFill>
                  <a:srgbClr val="4472C4"/>
                </a:solidFill>
                <a:uFill>
                  <a:solidFill>
                    <a:srgbClr val="4472C4"/>
                  </a:solidFill>
                </a:uFill>
              </a:rPr>
              <a:t>compliance</a:t>
            </a:r>
            <a:r>
              <a:rPr u="none" spc="-5" dirty="0">
                <a:solidFill>
                  <a:srgbClr val="4472C4"/>
                </a:solidFill>
              </a:rPr>
              <a:t> </a:t>
            </a:r>
            <a:r>
              <a:rPr u="none" spc="-45" dirty="0"/>
              <a:t>with</a:t>
            </a:r>
            <a:r>
              <a:rPr u="none" spc="-10" dirty="0"/>
              <a:t> </a:t>
            </a:r>
            <a:r>
              <a:rPr u="none" dirty="0"/>
              <a:t>federal and</a:t>
            </a:r>
            <a:r>
              <a:rPr u="none" spc="-10" dirty="0"/>
              <a:t> </a:t>
            </a:r>
            <a:r>
              <a:rPr u="none" dirty="0"/>
              <a:t>state</a:t>
            </a:r>
            <a:r>
              <a:rPr u="none" spc="-10" dirty="0"/>
              <a:t> special </a:t>
            </a:r>
            <a:r>
              <a:rPr u="none" spc="-20" dirty="0"/>
              <a:t>education</a:t>
            </a:r>
            <a:r>
              <a:rPr u="none" dirty="0"/>
              <a:t> law</a:t>
            </a:r>
            <a:r>
              <a:rPr u="none" spc="-5" dirty="0"/>
              <a:t> </a:t>
            </a:r>
            <a:r>
              <a:rPr u="none" dirty="0"/>
              <a:t>while </a:t>
            </a:r>
            <a:r>
              <a:rPr u="none" spc="-40" dirty="0"/>
              <a:t>maintaining</a:t>
            </a:r>
            <a:r>
              <a:rPr u="none" spc="-114" dirty="0"/>
              <a:t> </a:t>
            </a:r>
            <a:r>
              <a:rPr sz="1750" b="1" u="heavy" spc="-320" dirty="0">
                <a:uFill>
                  <a:solidFill>
                    <a:srgbClr val="000000"/>
                  </a:solidFill>
                </a:uFill>
                <a:latin typeface="Segoe UI Symbol"/>
                <a:cs typeface="Segoe UI Symbol"/>
              </a:rPr>
              <a:t> </a:t>
            </a:r>
            <a:r>
              <a:rPr sz="1750" b="1" u="heavy" dirty="0">
                <a:uFill>
                  <a:solidFill>
                    <a:srgbClr val="000000"/>
                  </a:solidFill>
                </a:uFill>
                <a:latin typeface="Segoe UI Symbol"/>
                <a:cs typeface="Segoe UI Symbol"/>
              </a:rPr>
              <a:t>all</a:t>
            </a:r>
            <a:r>
              <a:rPr sz="1750" b="1" u="none" spc="20" dirty="0">
                <a:latin typeface="Segoe UI Symbol"/>
                <a:cs typeface="Segoe UI Symbol"/>
              </a:rPr>
              <a:t> </a:t>
            </a:r>
            <a:r>
              <a:rPr u="none" spc="-20" dirty="0"/>
              <a:t>mandated</a:t>
            </a:r>
            <a:r>
              <a:rPr u="none" dirty="0"/>
              <a:t> services </a:t>
            </a:r>
            <a:r>
              <a:rPr u="none" spc="-35" dirty="0"/>
              <a:t>for</a:t>
            </a:r>
            <a:r>
              <a:rPr u="none" spc="5" dirty="0"/>
              <a:t> </a:t>
            </a:r>
            <a:r>
              <a:rPr u="none" dirty="0"/>
              <a:t>students</a:t>
            </a:r>
            <a:r>
              <a:rPr u="none" spc="5" dirty="0"/>
              <a:t> </a:t>
            </a:r>
            <a:r>
              <a:rPr u="none" spc="-20" dirty="0"/>
              <a:t>with </a:t>
            </a:r>
            <a:r>
              <a:rPr u="none" spc="-10" dirty="0"/>
              <a:t>disabilities.</a:t>
            </a:r>
            <a:endParaRPr sz="1750">
              <a:latin typeface="Segoe UI Symbol"/>
              <a:cs typeface="Segoe UI Symbol"/>
            </a:endParaRPr>
          </a:p>
          <a:p>
            <a:pPr marL="289560" marR="127000" indent="-277495">
              <a:lnSpc>
                <a:spcPct val="99400"/>
              </a:lnSpc>
              <a:spcBef>
                <a:spcPts val="895"/>
              </a:spcBef>
              <a:buSzPct val="102857"/>
              <a:buFont typeface="Arial"/>
              <a:buChar char="•"/>
              <a:tabLst>
                <a:tab pos="289560" algn="l"/>
              </a:tabLst>
            </a:pPr>
            <a:r>
              <a:rPr sz="1750" b="1" dirty="0">
                <a:latin typeface="Segoe UI Symbol"/>
                <a:cs typeface="Segoe UI Symbol"/>
              </a:rPr>
              <a:t>Analyzing</a:t>
            </a:r>
            <a:r>
              <a:rPr sz="1750" b="1" spc="114" dirty="0">
                <a:latin typeface="Segoe UI Symbol"/>
                <a:cs typeface="Segoe UI Symbol"/>
              </a:rPr>
              <a:t> </a:t>
            </a:r>
            <a:r>
              <a:rPr sz="1750" b="1" dirty="0">
                <a:latin typeface="Segoe UI Symbol"/>
                <a:cs typeface="Segoe UI Symbol"/>
              </a:rPr>
              <a:t>cost</a:t>
            </a:r>
            <a:r>
              <a:rPr sz="1750" b="1" spc="125" dirty="0">
                <a:latin typeface="Segoe UI Symbol"/>
                <a:cs typeface="Segoe UI Symbol"/>
              </a:rPr>
              <a:t> </a:t>
            </a:r>
            <a:r>
              <a:rPr sz="1750" b="1" dirty="0">
                <a:latin typeface="Segoe UI Symbol"/>
                <a:cs typeface="Segoe UI Symbol"/>
              </a:rPr>
              <a:t>drivers</a:t>
            </a:r>
            <a:r>
              <a:rPr sz="1750" b="1" spc="120" dirty="0">
                <a:latin typeface="Segoe UI Symbol"/>
                <a:cs typeface="Segoe UI Symbol"/>
              </a:rPr>
              <a:t> </a:t>
            </a:r>
            <a:r>
              <a:rPr dirty="0"/>
              <a:t>across</a:t>
            </a:r>
            <a:r>
              <a:rPr spc="110" dirty="0"/>
              <a:t> </a:t>
            </a:r>
            <a:r>
              <a:rPr dirty="0"/>
              <a:t>placements,</a:t>
            </a:r>
            <a:r>
              <a:rPr spc="114" dirty="0"/>
              <a:t> </a:t>
            </a:r>
            <a:r>
              <a:rPr spc="-10" dirty="0"/>
              <a:t>related</a:t>
            </a:r>
            <a:r>
              <a:rPr spc="110" dirty="0"/>
              <a:t> </a:t>
            </a:r>
            <a:r>
              <a:rPr dirty="0"/>
              <a:t>services,</a:t>
            </a:r>
            <a:r>
              <a:rPr spc="114" dirty="0"/>
              <a:t> </a:t>
            </a:r>
            <a:r>
              <a:rPr spc="-25" dirty="0"/>
              <a:t>transportation,</a:t>
            </a:r>
            <a:r>
              <a:rPr spc="114" dirty="0"/>
              <a:t> </a:t>
            </a:r>
            <a:r>
              <a:rPr spc="-25" dirty="0"/>
              <a:t>and </a:t>
            </a:r>
            <a:r>
              <a:rPr spc="-80" dirty="0"/>
              <a:t>third-</a:t>
            </a:r>
            <a:r>
              <a:rPr spc="-10" dirty="0"/>
              <a:t>party</a:t>
            </a:r>
            <a:r>
              <a:rPr spc="-45" dirty="0"/>
              <a:t> </a:t>
            </a:r>
            <a:r>
              <a:rPr spc="-20" dirty="0"/>
              <a:t>contracts—</a:t>
            </a:r>
            <a:r>
              <a:rPr spc="-45" dirty="0"/>
              <a:t>identifying</a:t>
            </a:r>
            <a:r>
              <a:rPr spc="-40" dirty="0"/>
              <a:t> </a:t>
            </a:r>
            <a:r>
              <a:rPr spc="-45" dirty="0"/>
              <a:t>opportunities</a:t>
            </a:r>
            <a:r>
              <a:rPr spc="-40" dirty="0"/>
              <a:t> </a:t>
            </a:r>
            <a:r>
              <a:rPr spc="-65" dirty="0"/>
              <a:t>to</a:t>
            </a:r>
            <a:r>
              <a:rPr spc="-45" dirty="0"/>
              <a:t> </a:t>
            </a:r>
            <a:r>
              <a:rPr spc="-20" dirty="0"/>
              <a:t>shift</a:t>
            </a:r>
            <a:r>
              <a:rPr spc="-35" dirty="0"/>
              <a:t> </a:t>
            </a:r>
            <a:r>
              <a:rPr spc="-30" dirty="0"/>
              <a:t>toward</a:t>
            </a:r>
            <a:r>
              <a:rPr spc="-40" dirty="0"/>
              <a:t> </a:t>
            </a:r>
            <a:r>
              <a:rPr spc="-75" dirty="0"/>
              <a:t>in-</a:t>
            </a:r>
            <a:r>
              <a:rPr spc="-30" dirty="0"/>
              <a:t>district</a:t>
            </a:r>
            <a:r>
              <a:rPr spc="-40" dirty="0"/>
              <a:t> </a:t>
            </a:r>
            <a:r>
              <a:rPr spc="-10" dirty="0"/>
              <a:t>supports </a:t>
            </a:r>
            <a:r>
              <a:rPr dirty="0"/>
              <a:t>and</a:t>
            </a:r>
            <a:r>
              <a:rPr spc="-30" dirty="0"/>
              <a:t> </a:t>
            </a:r>
            <a:r>
              <a:rPr spc="-35" dirty="0"/>
              <a:t>improved</a:t>
            </a:r>
            <a:r>
              <a:rPr spc="-25" dirty="0"/>
              <a:t> </a:t>
            </a:r>
            <a:r>
              <a:rPr dirty="0"/>
              <a:t>service</a:t>
            </a:r>
            <a:r>
              <a:rPr spc="-25" dirty="0"/>
              <a:t> </a:t>
            </a:r>
            <a:r>
              <a:rPr spc="-35" dirty="0"/>
              <a:t>coordination</a:t>
            </a:r>
            <a:r>
              <a:rPr spc="-25" dirty="0"/>
              <a:t> </a:t>
            </a:r>
            <a:r>
              <a:rPr spc="-60" dirty="0"/>
              <a:t>without</a:t>
            </a:r>
            <a:r>
              <a:rPr spc="-20" dirty="0"/>
              <a:t> reducing</a:t>
            </a:r>
            <a:r>
              <a:rPr spc="-25" dirty="0"/>
              <a:t> </a:t>
            </a:r>
            <a:r>
              <a:rPr dirty="0"/>
              <a:t>legally</a:t>
            </a:r>
            <a:r>
              <a:rPr spc="-25" dirty="0"/>
              <a:t> </a:t>
            </a:r>
            <a:r>
              <a:rPr spc="-20" dirty="0"/>
              <a:t>required</a:t>
            </a:r>
            <a:r>
              <a:rPr spc="-25" dirty="0"/>
              <a:t> </a:t>
            </a:r>
            <a:r>
              <a:rPr spc="-10" dirty="0"/>
              <a:t>services.</a:t>
            </a:r>
            <a:endParaRPr sz="1750">
              <a:latin typeface="Segoe UI Symbol"/>
              <a:cs typeface="Segoe UI Symbol"/>
            </a:endParaRPr>
          </a:p>
          <a:p>
            <a:pPr marL="289560" marR="296545" indent="-277495">
              <a:lnSpc>
                <a:spcPts val="2090"/>
              </a:lnSpc>
              <a:spcBef>
                <a:spcPts val="1085"/>
              </a:spcBef>
              <a:buSzPct val="102857"/>
              <a:buFont typeface="Arial"/>
              <a:buChar char="•"/>
              <a:tabLst>
                <a:tab pos="289560" algn="l"/>
              </a:tabLst>
            </a:pPr>
            <a:r>
              <a:rPr sz="1750" b="1" dirty="0">
                <a:latin typeface="Segoe UI Symbol"/>
                <a:cs typeface="Segoe UI Symbol"/>
              </a:rPr>
              <a:t>Joint</a:t>
            </a:r>
            <a:r>
              <a:rPr sz="1750" b="1" spc="60" dirty="0">
                <a:latin typeface="Segoe UI Symbol"/>
                <a:cs typeface="Segoe UI Symbol"/>
              </a:rPr>
              <a:t> </a:t>
            </a:r>
            <a:r>
              <a:rPr sz="1750" b="1" dirty="0">
                <a:latin typeface="Segoe UI Symbol"/>
                <a:cs typeface="Segoe UI Symbol"/>
              </a:rPr>
              <a:t>leadership</a:t>
            </a:r>
            <a:r>
              <a:rPr sz="1750" b="1" spc="55" dirty="0">
                <a:latin typeface="Segoe UI Symbol"/>
                <a:cs typeface="Segoe UI Symbol"/>
              </a:rPr>
              <a:t> </a:t>
            </a:r>
            <a:r>
              <a:rPr sz="1750" b="1" spc="-10" dirty="0">
                <a:latin typeface="Segoe UI Symbol"/>
                <a:cs typeface="Segoe UI Symbol"/>
              </a:rPr>
              <a:t>effort</a:t>
            </a:r>
            <a:r>
              <a:rPr spc="-10" dirty="0"/>
              <a:t>:</a:t>
            </a:r>
            <a:r>
              <a:rPr spc="50" dirty="0"/>
              <a:t> </a:t>
            </a:r>
            <a:r>
              <a:rPr dirty="0"/>
              <a:t>Special</a:t>
            </a:r>
            <a:r>
              <a:rPr spc="50" dirty="0"/>
              <a:t> </a:t>
            </a:r>
            <a:r>
              <a:rPr dirty="0"/>
              <a:t>Education</a:t>
            </a:r>
            <a:r>
              <a:rPr spc="45" dirty="0"/>
              <a:t> </a:t>
            </a:r>
            <a:r>
              <a:rPr dirty="0"/>
              <a:t>leadership,</a:t>
            </a:r>
            <a:r>
              <a:rPr spc="50" dirty="0"/>
              <a:t> </a:t>
            </a:r>
            <a:r>
              <a:rPr dirty="0"/>
              <a:t>fiscal</a:t>
            </a:r>
            <a:r>
              <a:rPr spc="50" dirty="0"/>
              <a:t> </a:t>
            </a:r>
            <a:r>
              <a:rPr spc="45" dirty="0"/>
              <a:t>services,</a:t>
            </a:r>
            <a:r>
              <a:rPr spc="50" dirty="0"/>
              <a:t> </a:t>
            </a:r>
            <a:r>
              <a:rPr dirty="0"/>
              <a:t>and</a:t>
            </a:r>
            <a:r>
              <a:rPr spc="45" dirty="0"/>
              <a:t> </a:t>
            </a:r>
            <a:r>
              <a:rPr spc="-10" dirty="0"/>
              <a:t>labor </a:t>
            </a:r>
            <a:r>
              <a:rPr dirty="0"/>
              <a:t>partners</a:t>
            </a:r>
            <a:r>
              <a:rPr spc="-15" dirty="0"/>
              <a:t> </a:t>
            </a:r>
            <a:r>
              <a:rPr dirty="0"/>
              <a:t>are</a:t>
            </a:r>
            <a:r>
              <a:rPr spc="-15" dirty="0"/>
              <a:t> </a:t>
            </a:r>
            <a:r>
              <a:rPr spc="-35" dirty="0"/>
              <a:t>conducting</a:t>
            </a:r>
            <a:r>
              <a:rPr spc="-15" dirty="0"/>
              <a:t> </a:t>
            </a:r>
            <a:r>
              <a:rPr dirty="0"/>
              <a:t>this</a:t>
            </a:r>
            <a:r>
              <a:rPr spc="-15" dirty="0"/>
              <a:t> </a:t>
            </a:r>
            <a:r>
              <a:rPr spc="-10" dirty="0"/>
              <a:t>review.</a:t>
            </a:r>
            <a:endParaRPr sz="1750">
              <a:latin typeface="Segoe UI Symbol"/>
              <a:cs typeface="Segoe UI Symbol"/>
            </a:endParaRPr>
          </a:p>
          <a:p>
            <a:pPr marL="289560" indent="-276860">
              <a:lnSpc>
                <a:spcPct val="100000"/>
              </a:lnSpc>
              <a:spcBef>
                <a:spcPts val="900"/>
              </a:spcBef>
              <a:buClr>
                <a:srgbClr val="000000"/>
              </a:buClr>
              <a:buFont typeface="Arial"/>
              <a:buChar char="•"/>
              <a:tabLst>
                <a:tab pos="289560" algn="l"/>
              </a:tabLst>
            </a:pPr>
            <a:r>
              <a:rPr dirty="0">
                <a:solidFill>
                  <a:srgbClr val="4472C4"/>
                </a:solidFill>
              </a:rPr>
              <a:t>Once</a:t>
            </a:r>
            <a:r>
              <a:rPr spc="-25" dirty="0">
                <a:solidFill>
                  <a:srgbClr val="4472C4"/>
                </a:solidFill>
              </a:rPr>
              <a:t> </a:t>
            </a:r>
            <a:r>
              <a:rPr dirty="0">
                <a:solidFill>
                  <a:srgbClr val="4472C4"/>
                </a:solidFill>
              </a:rPr>
              <a:t>the</a:t>
            </a:r>
            <a:r>
              <a:rPr spc="-20" dirty="0">
                <a:solidFill>
                  <a:srgbClr val="4472C4"/>
                </a:solidFill>
              </a:rPr>
              <a:t> </a:t>
            </a:r>
            <a:r>
              <a:rPr dirty="0">
                <a:solidFill>
                  <a:srgbClr val="4472C4"/>
                </a:solidFill>
              </a:rPr>
              <a:t>legal</a:t>
            </a:r>
            <a:r>
              <a:rPr spc="-20" dirty="0">
                <a:solidFill>
                  <a:srgbClr val="4472C4"/>
                </a:solidFill>
              </a:rPr>
              <a:t> </a:t>
            </a:r>
            <a:r>
              <a:rPr dirty="0">
                <a:solidFill>
                  <a:srgbClr val="4472C4"/>
                </a:solidFill>
              </a:rPr>
              <a:t>and</a:t>
            </a:r>
            <a:r>
              <a:rPr spc="-20" dirty="0">
                <a:solidFill>
                  <a:srgbClr val="4472C4"/>
                </a:solidFill>
              </a:rPr>
              <a:t> </a:t>
            </a:r>
            <a:r>
              <a:rPr spc="-10" dirty="0">
                <a:solidFill>
                  <a:srgbClr val="4472C4"/>
                </a:solidFill>
              </a:rPr>
              <a:t>educational</a:t>
            </a:r>
            <a:r>
              <a:rPr spc="-15" dirty="0">
                <a:solidFill>
                  <a:srgbClr val="4472C4"/>
                </a:solidFill>
              </a:rPr>
              <a:t> </a:t>
            </a:r>
            <a:r>
              <a:rPr dirty="0">
                <a:solidFill>
                  <a:srgbClr val="4472C4"/>
                </a:solidFill>
              </a:rPr>
              <a:t>analysis</a:t>
            </a:r>
            <a:r>
              <a:rPr spc="-25" dirty="0">
                <a:solidFill>
                  <a:srgbClr val="4472C4"/>
                </a:solidFill>
              </a:rPr>
              <a:t> </a:t>
            </a:r>
            <a:r>
              <a:rPr dirty="0">
                <a:solidFill>
                  <a:srgbClr val="4472C4"/>
                </a:solidFill>
              </a:rPr>
              <a:t>is</a:t>
            </a:r>
            <a:r>
              <a:rPr spc="-25" dirty="0">
                <a:solidFill>
                  <a:srgbClr val="4472C4"/>
                </a:solidFill>
              </a:rPr>
              <a:t> </a:t>
            </a:r>
            <a:r>
              <a:rPr spc="-10" dirty="0">
                <a:solidFill>
                  <a:srgbClr val="4472C4"/>
                </a:solidFill>
              </a:rPr>
              <a:t>complete,</a:t>
            </a:r>
            <a:r>
              <a:rPr spc="-20" dirty="0">
                <a:solidFill>
                  <a:srgbClr val="4472C4"/>
                </a:solidFill>
              </a:rPr>
              <a:t> </a:t>
            </a:r>
            <a:r>
              <a:rPr dirty="0">
                <a:solidFill>
                  <a:srgbClr val="4472C4"/>
                </a:solidFill>
              </a:rPr>
              <a:t>staff</a:t>
            </a:r>
            <a:r>
              <a:rPr spc="-15" dirty="0">
                <a:solidFill>
                  <a:srgbClr val="4472C4"/>
                </a:solidFill>
              </a:rPr>
              <a:t> </a:t>
            </a:r>
            <a:r>
              <a:rPr spc="-20" dirty="0">
                <a:solidFill>
                  <a:srgbClr val="4472C4"/>
                </a:solidFill>
              </a:rPr>
              <a:t>will</a:t>
            </a:r>
            <a:r>
              <a:rPr spc="-15" dirty="0">
                <a:solidFill>
                  <a:srgbClr val="4472C4"/>
                </a:solidFill>
              </a:rPr>
              <a:t> </a:t>
            </a:r>
            <a:r>
              <a:rPr spc="-40" dirty="0">
                <a:solidFill>
                  <a:srgbClr val="4472C4"/>
                </a:solidFill>
              </a:rPr>
              <a:t>bring</a:t>
            </a:r>
            <a:r>
              <a:rPr spc="-25" dirty="0">
                <a:solidFill>
                  <a:srgbClr val="4472C4"/>
                </a:solidFill>
              </a:rPr>
              <a:t> </a:t>
            </a:r>
            <a:r>
              <a:rPr dirty="0">
                <a:solidFill>
                  <a:srgbClr val="4472C4"/>
                </a:solidFill>
              </a:rPr>
              <a:t>back</a:t>
            </a:r>
            <a:r>
              <a:rPr spc="-20" dirty="0">
                <a:solidFill>
                  <a:srgbClr val="4472C4"/>
                </a:solidFill>
              </a:rPr>
              <a:t> </a:t>
            </a:r>
            <a:r>
              <a:rPr spc="-10" dirty="0">
                <a:solidFill>
                  <a:srgbClr val="4472C4"/>
                </a:solidFill>
              </a:rPr>
              <a:t>options</a:t>
            </a:r>
            <a:r>
              <a:rPr spc="-10" dirty="0"/>
              <a:t>.</a:t>
            </a:r>
          </a:p>
        </p:txBody>
      </p:sp>
      <p:sp>
        <p:nvSpPr>
          <p:cNvPr id="8" name="object 8" descr="$PPTXTitle"/>
          <p:cNvSpPr txBox="1">
            <a:spLocks noGrp="1"/>
          </p:cNvSpPr>
          <p:nvPr>
            <p:ph type="title"/>
          </p:nvPr>
        </p:nvSpPr>
        <p:spPr>
          <a:xfrm>
            <a:off x="201280" y="1154091"/>
            <a:ext cx="9472930" cy="680720"/>
          </a:xfrm>
          <a:prstGeom prst="rect">
            <a:avLst/>
          </a:prstGeom>
          <a:solidFill>
            <a:srgbClr val="268F3B"/>
          </a:solidFill>
        </p:spPr>
        <p:txBody>
          <a:bodyPr vert="horz" wrap="square" lIns="0" tIns="14351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130"/>
              </a:spcBef>
            </a:pPr>
            <a:r>
              <a:rPr sz="2800" spc="190" dirty="0">
                <a:solidFill>
                  <a:srgbClr val="FFFFFF"/>
                </a:solidFill>
                <a:latin typeface="Century Gothic"/>
                <a:cs typeface="Century Gothic"/>
              </a:rPr>
              <a:t>E)</a:t>
            </a:r>
            <a:r>
              <a:rPr sz="2800" spc="145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2800" spc="210" dirty="0">
                <a:solidFill>
                  <a:srgbClr val="FFFFFF"/>
                </a:solidFill>
                <a:latin typeface="Century Gothic"/>
                <a:cs typeface="Century Gothic"/>
              </a:rPr>
              <a:t>10%</a:t>
            </a:r>
            <a:r>
              <a:rPr sz="2800" spc="170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2800" spc="285" dirty="0">
                <a:solidFill>
                  <a:srgbClr val="FFFFFF"/>
                </a:solidFill>
                <a:latin typeface="Century Gothic"/>
                <a:cs typeface="Century Gothic"/>
              </a:rPr>
              <a:t>REDUCTION</a:t>
            </a:r>
            <a:r>
              <a:rPr sz="2800" spc="160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2800" spc="285" dirty="0">
                <a:solidFill>
                  <a:srgbClr val="FFFFFF"/>
                </a:solidFill>
                <a:latin typeface="Century Gothic"/>
                <a:cs typeface="Century Gothic"/>
              </a:rPr>
              <a:t>TO</a:t>
            </a:r>
            <a:r>
              <a:rPr sz="2800" spc="160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2800" spc="260" dirty="0">
                <a:solidFill>
                  <a:srgbClr val="FFFFFF"/>
                </a:solidFill>
                <a:latin typeface="Century Gothic"/>
                <a:cs typeface="Century Gothic"/>
              </a:rPr>
              <a:t>SPECIAL</a:t>
            </a:r>
            <a:r>
              <a:rPr sz="2800" spc="160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2800" spc="220" dirty="0">
                <a:solidFill>
                  <a:srgbClr val="FFFFFF"/>
                </a:solidFill>
                <a:latin typeface="Century Gothic"/>
                <a:cs typeface="Century Gothic"/>
              </a:rPr>
              <a:t>EDUCATION</a:t>
            </a:r>
            <a:endParaRPr sz="2800"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579781" y="6275712"/>
            <a:ext cx="149225" cy="1568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215"/>
              </a:lnSpc>
            </a:pPr>
            <a:r>
              <a:rPr sz="1100" spc="-50" dirty="0">
                <a:solidFill>
                  <a:srgbClr val="595959"/>
                </a:solidFill>
                <a:latin typeface="Arial"/>
                <a:cs typeface="Arial"/>
              </a:rPr>
              <a:t>18</a:t>
            </a:r>
            <a:endParaRPr sz="1100">
              <a:latin typeface="Arial"/>
              <a:cs typeface="Arial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01600" y="6284807"/>
            <a:ext cx="9855200" cy="370205"/>
            <a:chOff x="101600" y="6284807"/>
            <a:chExt cx="9855200" cy="370205"/>
          </a:xfrm>
        </p:grpSpPr>
        <p:sp>
          <p:nvSpPr>
            <p:cNvPr id="4" name="object 4"/>
            <p:cNvSpPr/>
            <p:nvPr/>
          </p:nvSpPr>
          <p:spPr>
            <a:xfrm>
              <a:off x="101600" y="6284807"/>
              <a:ext cx="9855200" cy="370205"/>
            </a:xfrm>
            <a:custGeom>
              <a:avLst/>
              <a:gdLst/>
              <a:ahLst/>
              <a:cxnLst/>
              <a:rect l="l" t="t" r="r" b="b"/>
              <a:pathLst>
                <a:path w="9855200" h="370204">
                  <a:moveTo>
                    <a:pt x="9855200" y="0"/>
                  </a:moveTo>
                  <a:lnTo>
                    <a:pt x="0" y="0"/>
                  </a:lnTo>
                  <a:lnTo>
                    <a:pt x="0" y="369992"/>
                  </a:lnTo>
                  <a:lnTo>
                    <a:pt x="9855200" y="369992"/>
                  </a:lnTo>
                  <a:lnTo>
                    <a:pt x="9855200" y="0"/>
                  </a:lnTo>
                  <a:close/>
                </a:path>
              </a:pathLst>
            </a:custGeom>
            <a:solidFill>
              <a:srgbClr val="28903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92327" y="6396227"/>
              <a:ext cx="2307336" cy="118872"/>
            </a:xfrm>
            <a:prstGeom prst="rect">
              <a:avLst/>
            </a:prstGeom>
          </p:spPr>
        </p:pic>
      </p:grpSp>
      <p:graphicFrame>
        <p:nvGraphicFramePr>
          <p:cNvPr id="6" name="object 6"/>
          <p:cNvGraphicFramePr>
            <a:graphicFrameLocks noGrp="1"/>
          </p:cNvGraphicFramePr>
          <p:nvPr/>
        </p:nvGraphicFramePr>
        <p:xfrm>
          <a:off x="1075587" y="1950747"/>
          <a:ext cx="7633333" cy="6197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4805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074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4528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32105">
                <a:tc>
                  <a:txBody>
                    <a:bodyPr/>
                    <a:lstStyle/>
                    <a:p>
                      <a:pPr marL="22860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sz="1900" b="1" spc="55" dirty="0">
                          <a:solidFill>
                            <a:srgbClr val="284E3F"/>
                          </a:solidFill>
                          <a:latin typeface="Century Gothic"/>
                          <a:cs typeface="Century Gothic"/>
                        </a:rPr>
                        <a:t>Summarized</a:t>
                      </a:r>
                      <a:r>
                        <a:rPr sz="1900" b="1" spc="75" dirty="0">
                          <a:solidFill>
                            <a:srgbClr val="284E3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900" b="1" dirty="0">
                          <a:solidFill>
                            <a:srgbClr val="284E3F"/>
                          </a:solidFill>
                          <a:latin typeface="Century Gothic"/>
                          <a:cs typeface="Century Gothic"/>
                        </a:rPr>
                        <a:t>Actions</a:t>
                      </a:r>
                      <a:r>
                        <a:rPr sz="1900" b="1" spc="80" dirty="0">
                          <a:solidFill>
                            <a:srgbClr val="284E3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900" b="1" spc="135" dirty="0">
                          <a:solidFill>
                            <a:srgbClr val="284E3F"/>
                          </a:solidFill>
                          <a:latin typeface="Century Gothic"/>
                          <a:cs typeface="Century Gothic"/>
                        </a:rPr>
                        <a:t>for</a:t>
                      </a:r>
                      <a:r>
                        <a:rPr sz="1900" b="1" spc="90" dirty="0">
                          <a:solidFill>
                            <a:srgbClr val="284E3F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900" b="1" spc="-10" dirty="0">
                          <a:solidFill>
                            <a:srgbClr val="284E3F"/>
                          </a:solidFill>
                          <a:latin typeface="Century Gothic"/>
                          <a:cs typeface="Century Gothic"/>
                        </a:rPr>
                        <a:t>26-</a:t>
                      </a:r>
                      <a:r>
                        <a:rPr sz="1900" b="1" spc="-25" dirty="0">
                          <a:solidFill>
                            <a:srgbClr val="284E3F"/>
                          </a:solidFill>
                          <a:latin typeface="Century Gothic"/>
                          <a:cs typeface="Century Gothic"/>
                        </a:rPr>
                        <a:t>27</a:t>
                      </a:r>
                      <a:endParaRPr sz="1900">
                        <a:latin typeface="Century Gothic"/>
                        <a:cs typeface="Century Gothic"/>
                      </a:endParaRPr>
                    </a:p>
                  </a:txBody>
                  <a:tcPr marL="0" marR="0" marT="1714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8093B3"/>
                      </a:solidFill>
                      <a:prstDash val="solid"/>
                    </a:lnB>
                    <a:solidFill>
                      <a:srgbClr val="CCD9D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sz="1900" b="1" spc="90" dirty="0">
                          <a:solidFill>
                            <a:srgbClr val="284E3F"/>
                          </a:solidFill>
                          <a:latin typeface="Century Gothic"/>
                          <a:cs typeface="Century Gothic"/>
                        </a:rPr>
                        <a:t>Target</a:t>
                      </a:r>
                      <a:endParaRPr sz="1900">
                        <a:latin typeface="Century Gothic"/>
                        <a:cs typeface="Century Gothic"/>
                      </a:endParaRPr>
                    </a:p>
                  </a:txBody>
                  <a:tcPr marL="0" marR="0" marT="1714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8093B3"/>
                      </a:solidFill>
                      <a:prstDash val="solid"/>
                    </a:lnB>
                    <a:solidFill>
                      <a:srgbClr val="CCD9D4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sz="1900" b="1" spc="90" dirty="0">
                          <a:solidFill>
                            <a:srgbClr val="284E3F"/>
                          </a:solidFill>
                          <a:latin typeface="Century Gothic"/>
                          <a:cs typeface="Century Gothic"/>
                        </a:rPr>
                        <a:t>Status</a:t>
                      </a:r>
                      <a:endParaRPr sz="1900">
                        <a:latin typeface="Century Gothic"/>
                        <a:cs typeface="Century Gothic"/>
                      </a:endParaRPr>
                    </a:p>
                  </a:txBody>
                  <a:tcPr marL="0" marR="0" marT="1714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8093B3"/>
                      </a:solidFill>
                      <a:prstDash val="solid"/>
                    </a:lnB>
                    <a:solidFill>
                      <a:srgbClr val="CCD9D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7655">
                <a:tc>
                  <a:txBody>
                    <a:bodyPr/>
                    <a:lstStyle/>
                    <a:p>
                      <a:pPr marL="22860">
                        <a:lnSpc>
                          <a:spcPts val="2150"/>
                        </a:lnSpc>
                        <a:spcBef>
                          <a:spcPts val="20"/>
                        </a:spcBef>
                      </a:pPr>
                      <a:r>
                        <a:rPr sz="1800" spc="-30" dirty="0">
                          <a:latin typeface="Verdana"/>
                          <a:cs typeface="Verdana"/>
                        </a:rPr>
                        <a:t>Feasibility</a:t>
                      </a:r>
                      <a:r>
                        <a:rPr sz="1800" spc="-10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800" dirty="0">
                          <a:latin typeface="Verdana"/>
                          <a:cs typeface="Verdana"/>
                        </a:rPr>
                        <a:t>of</a:t>
                      </a:r>
                      <a:r>
                        <a:rPr sz="1800" spc="-9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800" spc="-10" dirty="0">
                          <a:latin typeface="Verdana"/>
                          <a:cs typeface="Verdana"/>
                        </a:rPr>
                        <a:t>NPS</a:t>
                      </a:r>
                      <a:r>
                        <a:rPr sz="1800" spc="-95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800" spc="-65" dirty="0">
                          <a:latin typeface="Verdana"/>
                          <a:cs typeface="Verdana"/>
                        </a:rPr>
                        <a:t>(Spring</a:t>
                      </a:r>
                      <a:r>
                        <a:rPr sz="1800" spc="-100" dirty="0">
                          <a:latin typeface="Verdana"/>
                          <a:cs typeface="Verdana"/>
                        </a:rPr>
                        <a:t> </a:t>
                      </a:r>
                      <a:r>
                        <a:rPr sz="1800" spc="-25" dirty="0">
                          <a:latin typeface="Verdana"/>
                          <a:cs typeface="Verdana"/>
                        </a:rPr>
                        <a:t>26)</a:t>
                      </a:r>
                      <a:endParaRPr sz="1800">
                        <a:latin typeface="Verdana"/>
                        <a:cs typeface="Verdana"/>
                      </a:endParaRPr>
                    </a:p>
                  </a:txBody>
                  <a:tcPr marL="0" marR="0" marT="25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28575">
                      <a:solidFill>
                        <a:srgbClr val="8093B3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4F6F8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ts val="2150"/>
                        </a:lnSpc>
                        <a:spcBef>
                          <a:spcPts val="20"/>
                        </a:spcBef>
                      </a:pPr>
                      <a:r>
                        <a:rPr sz="1800" spc="-25" dirty="0">
                          <a:latin typeface="Verdana"/>
                          <a:cs typeface="Verdana"/>
                        </a:rPr>
                        <a:t>TBD</a:t>
                      </a:r>
                      <a:endParaRPr sz="1800">
                        <a:latin typeface="Verdana"/>
                        <a:cs typeface="Verdana"/>
                      </a:endParaRPr>
                    </a:p>
                  </a:txBody>
                  <a:tcPr marL="0" marR="0" marT="2540" marB="0">
                    <a:lnL w="9525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8093B3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ts val="2150"/>
                        </a:lnSpc>
                        <a:spcBef>
                          <a:spcPts val="20"/>
                        </a:spcBef>
                      </a:pPr>
                      <a:r>
                        <a:rPr sz="1800" b="1" dirty="0">
                          <a:solidFill>
                            <a:srgbClr val="0054A4"/>
                          </a:solidFill>
                          <a:latin typeface="Century Gothic"/>
                          <a:cs typeface="Century Gothic"/>
                        </a:rPr>
                        <a:t>On</a:t>
                      </a:r>
                      <a:r>
                        <a:rPr sz="1800" b="1" spc="30" dirty="0">
                          <a:solidFill>
                            <a:srgbClr val="0054A4"/>
                          </a:solidFill>
                          <a:latin typeface="Century Gothic"/>
                          <a:cs typeface="Century Gothic"/>
                        </a:rPr>
                        <a:t> </a:t>
                      </a:r>
                      <a:r>
                        <a:rPr sz="1800" b="1" spc="85" dirty="0">
                          <a:solidFill>
                            <a:srgbClr val="0054A4"/>
                          </a:solidFill>
                          <a:latin typeface="Century Gothic"/>
                          <a:cs typeface="Century Gothic"/>
                        </a:rPr>
                        <a:t>Track</a:t>
                      </a:r>
                      <a:endParaRPr sz="1800">
                        <a:latin typeface="Century Gothic"/>
                        <a:cs typeface="Century Gothic"/>
                      </a:endParaRPr>
                    </a:p>
                  </a:txBody>
                  <a:tcPr marL="0" marR="0" marT="25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28575">
                      <a:solidFill>
                        <a:srgbClr val="8093B3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67520" rIns="0" bIns="0" rtlCol="0">
            <a:spAutoFit/>
          </a:bodyPr>
          <a:lstStyle/>
          <a:p>
            <a:pPr marL="34290">
              <a:lnSpc>
                <a:spcPts val="1780"/>
              </a:lnSpc>
            </a:pPr>
            <a:fld id="{81D60167-4931-47E6-BA6A-407CBD079E47}" type="slidenum">
              <a:rPr spc="-25" dirty="0"/>
              <a:t>22</a:t>
            </a:fld>
            <a:endParaRPr spc="-25" dirty="0"/>
          </a:p>
        </p:txBody>
      </p:sp>
      <p:sp>
        <p:nvSpPr>
          <p:cNvPr id="7" name="object 7"/>
          <p:cNvSpPr txBox="1"/>
          <p:nvPr/>
        </p:nvSpPr>
        <p:spPr>
          <a:xfrm>
            <a:off x="1250847" y="3209541"/>
            <a:ext cx="6629400" cy="1739264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1550" b="1" spc="215" dirty="0">
                <a:latin typeface="Segoe UI Symbol"/>
                <a:cs typeface="Segoe UI Symbol"/>
              </a:rPr>
              <a:t>RFP</a:t>
            </a:r>
            <a:r>
              <a:rPr sz="1550" b="1" spc="5" dirty="0">
                <a:latin typeface="Segoe UI Symbol"/>
                <a:cs typeface="Segoe UI Symbol"/>
              </a:rPr>
              <a:t> </a:t>
            </a:r>
            <a:r>
              <a:rPr sz="1550" b="1" dirty="0">
                <a:latin typeface="Segoe UI Symbol"/>
                <a:cs typeface="Segoe UI Symbol"/>
              </a:rPr>
              <a:t>for</a:t>
            </a:r>
            <a:r>
              <a:rPr sz="1550" b="1" spc="-5" dirty="0">
                <a:latin typeface="Segoe UI Symbol"/>
                <a:cs typeface="Segoe UI Symbol"/>
              </a:rPr>
              <a:t> </a:t>
            </a:r>
            <a:r>
              <a:rPr sz="1550" b="1" spc="114" dirty="0">
                <a:latin typeface="Segoe UI Symbol"/>
                <a:cs typeface="Segoe UI Symbol"/>
              </a:rPr>
              <a:t>NPS</a:t>
            </a:r>
            <a:endParaRPr sz="1550">
              <a:latin typeface="Segoe UI Symbol"/>
              <a:cs typeface="Segoe UI Symbol"/>
            </a:endParaRPr>
          </a:p>
          <a:p>
            <a:pPr marL="12700" marR="5080">
              <a:lnSpc>
                <a:spcPct val="101099"/>
              </a:lnSpc>
              <a:spcBef>
                <a:spcPts val="90"/>
              </a:spcBef>
            </a:pPr>
            <a:r>
              <a:rPr sz="1900" spc="75" dirty="0">
                <a:latin typeface="Segoe UI Symbol"/>
                <a:cs typeface="Segoe UI Symbol"/>
              </a:rPr>
              <a:t>The</a:t>
            </a:r>
            <a:r>
              <a:rPr sz="1900" spc="20" dirty="0">
                <a:latin typeface="Segoe UI Symbol"/>
                <a:cs typeface="Segoe UI Symbol"/>
              </a:rPr>
              <a:t> </a:t>
            </a:r>
            <a:r>
              <a:rPr sz="1900" dirty="0">
                <a:latin typeface="Segoe UI Symbol"/>
                <a:cs typeface="Segoe UI Symbol"/>
              </a:rPr>
              <a:t>District</a:t>
            </a:r>
            <a:r>
              <a:rPr sz="1900" spc="5" dirty="0">
                <a:latin typeface="Segoe UI Symbol"/>
                <a:cs typeface="Segoe UI Symbol"/>
              </a:rPr>
              <a:t> </a:t>
            </a:r>
            <a:r>
              <a:rPr sz="1900" spc="55" dirty="0">
                <a:latin typeface="Segoe UI Symbol"/>
                <a:cs typeface="Segoe UI Symbol"/>
              </a:rPr>
              <a:t>is</a:t>
            </a:r>
            <a:r>
              <a:rPr sz="1900" spc="15" dirty="0">
                <a:latin typeface="Segoe UI Symbol"/>
                <a:cs typeface="Segoe UI Symbol"/>
              </a:rPr>
              <a:t> </a:t>
            </a:r>
            <a:r>
              <a:rPr sz="1900" dirty="0">
                <a:latin typeface="Segoe UI Symbol"/>
                <a:cs typeface="Segoe UI Symbol"/>
              </a:rPr>
              <a:t>developing</a:t>
            </a:r>
            <a:r>
              <a:rPr sz="1900" spc="25" dirty="0">
                <a:latin typeface="Segoe UI Symbol"/>
                <a:cs typeface="Segoe UI Symbol"/>
              </a:rPr>
              <a:t> </a:t>
            </a:r>
            <a:r>
              <a:rPr sz="1900" spc="85" dirty="0">
                <a:latin typeface="Segoe UI Symbol"/>
                <a:cs typeface="Segoe UI Symbol"/>
              </a:rPr>
              <a:t>a</a:t>
            </a:r>
            <a:r>
              <a:rPr sz="1900" spc="20" dirty="0">
                <a:latin typeface="Segoe UI Symbol"/>
                <a:cs typeface="Segoe UI Symbol"/>
              </a:rPr>
              <a:t> </a:t>
            </a:r>
            <a:r>
              <a:rPr sz="1900" spc="55" dirty="0">
                <a:latin typeface="Segoe UI Symbol"/>
                <a:cs typeface="Segoe UI Symbol"/>
              </a:rPr>
              <a:t>Request</a:t>
            </a:r>
            <a:r>
              <a:rPr sz="1900" spc="5" dirty="0">
                <a:latin typeface="Segoe UI Symbol"/>
                <a:cs typeface="Segoe UI Symbol"/>
              </a:rPr>
              <a:t> </a:t>
            </a:r>
            <a:r>
              <a:rPr sz="1900" dirty="0">
                <a:latin typeface="Segoe UI Symbol"/>
                <a:cs typeface="Segoe UI Symbol"/>
              </a:rPr>
              <a:t>for</a:t>
            </a:r>
            <a:r>
              <a:rPr sz="1900" spc="5" dirty="0">
                <a:latin typeface="Segoe UI Symbol"/>
                <a:cs typeface="Segoe UI Symbol"/>
              </a:rPr>
              <a:t> </a:t>
            </a:r>
            <a:r>
              <a:rPr sz="1900" spc="45" dirty="0">
                <a:latin typeface="Segoe UI Symbol"/>
                <a:cs typeface="Segoe UI Symbol"/>
              </a:rPr>
              <a:t>Proposals</a:t>
            </a:r>
            <a:r>
              <a:rPr sz="1900" spc="20" dirty="0">
                <a:latin typeface="Segoe UI Symbol"/>
                <a:cs typeface="Segoe UI Symbol"/>
              </a:rPr>
              <a:t> </a:t>
            </a:r>
            <a:r>
              <a:rPr sz="1900" spc="170" dirty="0">
                <a:latin typeface="Segoe UI Symbol"/>
                <a:cs typeface="Segoe UI Symbol"/>
              </a:rPr>
              <a:t>(RFP)</a:t>
            </a:r>
            <a:r>
              <a:rPr sz="1900" spc="5" dirty="0">
                <a:latin typeface="Segoe UI Symbol"/>
                <a:cs typeface="Segoe UI Symbol"/>
              </a:rPr>
              <a:t> </a:t>
            </a:r>
            <a:r>
              <a:rPr sz="1900" spc="-35" dirty="0">
                <a:latin typeface="Segoe UI Symbol"/>
                <a:cs typeface="Segoe UI Symbol"/>
              </a:rPr>
              <a:t>to </a:t>
            </a:r>
            <a:r>
              <a:rPr sz="1900" dirty="0">
                <a:latin typeface="Segoe UI Symbol"/>
                <a:cs typeface="Segoe UI Symbol"/>
              </a:rPr>
              <a:t>determine</a:t>
            </a:r>
            <a:r>
              <a:rPr sz="1900" spc="50" dirty="0">
                <a:latin typeface="Segoe UI Symbol"/>
                <a:cs typeface="Segoe UI Symbol"/>
              </a:rPr>
              <a:t> </a:t>
            </a:r>
            <a:r>
              <a:rPr sz="1900" dirty="0">
                <a:latin typeface="Segoe UI Symbol"/>
                <a:cs typeface="Segoe UI Symbol"/>
              </a:rPr>
              <a:t>the</a:t>
            </a:r>
            <a:r>
              <a:rPr sz="1900" spc="55" dirty="0">
                <a:latin typeface="Segoe UI Symbol"/>
                <a:cs typeface="Segoe UI Symbol"/>
              </a:rPr>
              <a:t> </a:t>
            </a:r>
            <a:r>
              <a:rPr sz="1900" dirty="0">
                <a:latin typeface="Segoe UI Symbol"/>
                <a:cs typeface="Segoe UI Symbol"/>
              </a:rPr>
              <a:t>feasibility</a:t>
            </a:r>
            <a:r>
              <a:rPr sz="1900" spc="45" dirty="0">
                <a:latin typeface="Segoe UI Symbol"/>
                <a:cs typeface="Segoe UI Symbol"/>
              </a:rPr>
              <a:t> </a:t>
            </a:r>
            <a:r>
              <a:rPr sz="1900" dirty="0">
                <a:latin typeface="Segoe UI Symbol"/>
                <a:cs typeface="Segoe UI Symbol"/>
              </a:rPr>
              <a:t>of</a:t>
            </a:r>
            <a:r>
              <a:rPr sz="1900" spc="40" dirty="0">
                <a:latin typeface="Segoe UI Symbol"/>
                <a:cs typeface="Segoe UI Symbol"/>
              </a:rPr>
              <a:t> </a:t>
            </a:r>
            <a:r>
              <a:rPr sz="1900" dirty="0">
                <a:latin typeface="Segoe UI Symbol"/>
                <a:cs typeface="Segoe UI Symbol"/>
              </a:rPr>
              <a:t>operating</a:t>
            </a:r>
            <a:r>
              <a:rPr sz="1900" spc="55" dirty="0">
                <a:latin typeface="Segoe UI Symbol"/>
                <a:cs typeface="Segoe UI Symbol"/>
              </a:rPr>
              <a:t> </a:t>
            </a:r>
            <a:r>
              <a:rPr sz="1900" spc="85" dirty="0">
                <a:latin typeface="Segoe UI Symbol"/>
                <a:cs typeface="Segoe UI Symbol"/>
              </a:rPr>
              <a:t>a</a:t>
            </a:r>
            <a:r>
              <a:rPr sz="1900" spc="50" dirty="0">
                <a:latin typeface="Segoe UI Symbol"/>
                <a:cs typeface="Segoe UI Symbol"/>
              </a:rPr>
              <a:t> </a:t>
            </a:r>
            <a:r>
              <a:rPr sz="1900" spc="-60" dirty="0">
                <a:latin typeface="Segoe UI Symbol"/>
                <a:cs typeface="Segoe UI Symbol"/>
              </a:rPr>
              <a:t>Non-</a:t>
            </a:r>
            <a:r>
              <a:rPr sz="1900" dirty="0">
                <a:latin typeface="Segoe UI Symbol"/>
                <a:cs typeface="Segoe UI Symbol"/>
              </a:rPr>
              <a:t>Public</a:t>
            </a:r>
            <a:r>
              <a:rPr sz="1900" spc="55" dirty="0">
                <a:latin typeface="Segoe UI Symbol"/>
                <a:cs typeface="Segoe UI Symbol"/>
              </a:rPr>
              <a:t> </a:t>
            </a:r>
            <a:r>
              <a:rPr sz="1900" dirty="0">
                <a:latin typeface="Segoe UI Symbol"/>
                <a:cs typeface="Segoe UI Symbol"/>
              </a:rPr>
              <a:t>School</a:t>
            </a:r>
            <a:r>
              <a:rPr sz="1900" spc="40" dirty="0">
                <a:latin typeface="Segoe UI Symbol"/>
                <a:cs typeface="Segoe UI Symbol"/>
              </a:rPr>
              <a:t> </a:t>
            </a:r>
            <a:r>
              <a:rPr sz="1900" spc="-25" dirty="0">
                <a:latin typeface="Segoe UI Symbol"/>
                <a:cs typeface="Segoe UI Symbol"/>
              </a:rPr>
              <a:t>on </a:t>
            </a:r>
            <a:r>
              <a:rPr sz="1900" dirty="0">
                <a:latin typeface="Segoe UI Symbol"/>
                <a:cs typeface="Segoe UI Symbol"/>
              </a:rPr>
              <a:t>an</a:t>
            </a:r>
            <a:r>
              <a:rPr sz="1900" spc="65" dirty="0">
                <a:latin typeface="Segoe UI Symbol"/>
                <a:cs typeface="Segoe UI Symbol"/>
              </a:rPr>
              <a:t> </a:t>
            </a:r>
            <a:r>
              <a:rPr sz="1900" spc="110" dirty="0">
                <a:latin typeface="Segoe UI Symbol"/>
                <a:cs typeface="Segoe UI Symbol"/>
              </a:rPr>
              <a:t>OUSD</a:t>
            </a:r>
            <a:r>
              <a:rPr sz="1900" spc="80" dirty="0">
                <a:latin typeface="Segoe UI Symbol"/>
                <a:cs typeface="Segoe UI Symbol"/>
              </a:rPr>
              <a:t> </a:t>
            </a:r>
            <a:r>
              <a:rPr sz="1900" dirty="0">
                <a:latin typeface="Segoe UI Symbol"/>
                <a:cs typeface="Segoe UI Symbol"/>
              </a:rPr>
              <a:t>campus</a:t>
            </a:r>
            <a:r>
              <a:rPr sz="1900" spc="65" dirty="0">
                <a:latin typeface="Segoe UI Symbol"/>
                <a:cs typeface="Segoe UI Symbol"/>
              </a:rPr>
              <a:t> </a:t>
            </a:r>
            <a:r>
              <a:rPr sz="1900" dirty="0">
                <a:latin typeface="Segoe UI Symbol"/>
                <a:cs typeface="Segoe UI Symbol"/>
              </a:rPr>
              <a:t>allowing</a:t>
            </a:r>
            <a:r>
              <a:rPr sz="1900" spc="65" dirty="0">
                <a:latin typeface="Segoe UI Symbol"/>
                <a:cs typeface="Segoe UI Symbol"/>
              </a:rPr>
              <a:t> </a:t>
            </a:r>
            <a:r>
              <a:rPr sz="1900" spc="75" dirty="0">
                <a:latin typeface="Segoe UI Symbol"/>
                <a:cs typeface="Segoe UI Symbol"/>
              </a:rPr>
              <a:t>us</a:t>
            </a:r>
            <a:r>
              <a:rPr sz="1900" spc="65" dirty="0">
                <a:latin typeface="Segoe UI Symbol"/>
                <a:cs typeface="Segoe UI Symbol"/>
              </a:rPr>
              <a:t> </a:t>
            </a:r>
            <a:r>
              <a:rPr sz="1900" spc="-20" dirty="0">
                <a:latin typeface="Segoe UI Symbol"/>
                <a:cs typeface="Segoe UI Symbol"/>
              </a:rPr>
              <a:t>to</a:t>
            </a:r>
            <a:r>
              <a:rPr sz="1900" spc="70" dirty="0">
                <a:latin typeface="Segoe UI Symbol"/>
                <a:cs typeface="Segoe UI Symbol"/>
              </a:rPr>
              <a:t> </a:t>
            </a:r>
            <a:r>
              <a:rPr sz="1900" spc="65" dirty="0">
                <a:latin typeface="Segoe UI Symbol"/>
                <a:cs typeface="Segoe UI Symbol"/>
              </a:rPr>
              <a:t>serve </a:t>
            </a:r>
            <a:r>
              <a:rPr sz="1900" dirty="0">
                <a:latin typeface="Segoe UI Symbol"/>
                <a:cs typeface="Segoe UI Symbol"/>
              </a:rPr>
              <a:t>disabled</a:t>
            </a:r>
            <a:r>
              <a:rPr sz="1900" spc="70" dirty="0">
                <a:latin typeface="Segoe UI Symbol"/>
                <a:cs typeface="Segoe UI Symbol"/>
              </a:rPr>
              <a:t> </a:t>
            </a:r>
            <a:r>
              <a:rPr sz="1900" spc="-10" dirty="0">
                <a:latin typeface="Segoe UI Symbol"/>
                <a:cs typeface="Segoe UI Symbol"/>
              </a:rPr>
              <a:t>students </a:t>
            </a:r>
            <a:r>
              <a:rPr sz="1900" dirty="0">
                <a:latin typeface="Segoe UI Symbol"/>
                <a:cs typeface="Segoe UI Symbol"/>
              </a:rPr>
              <a:t>currently</a:t>
            </a:r>
            <a:r>
              <a:rPr sz="1900" spc="50" dirty="0">
                <a:latin typeface="Segoe UI Symbol"/>
                <a:cs typeface="Segoe UI Symbol"/>
              </a:rPr>
              <a:t> </a:t>
            </a:r>
            <a:r>
              <a:rPr sz="1900" dirty="0">
                <a:latin typeface="Segoe UI Symbol"/>
                <a:cs typeface="Segoe UI Symbol"/>
              </a:rPr>
              <a:t>placed</a:t>
            </a:r>
            <a:r>
              <a:rPr sz="1900" spc="60" dirty="0">
                <a:latin typeface="Segoe UI Symbol"/>
                <a:cs typeface="Segoe UI Symbol"/>
              </a:rPr>
              <a:t> </a:t>
            </a:r>
            <a:r>
              <a:rPr sz="1900" dirty="0">
                <a:latin typeface="Segoe UI Symbol"/>
                <a:cs typeface="Segoe UI Symbol"/>
              </a:rPr>
              <a:t>in</a:t>
            </a:r>
            <a:r>
              <a:rPr sz="1900" spc="60" dirty="0">
                <a:latin typeface="Segoe UI Symbol"/>
                <a:cs typeface="Segoe UI Symbol"/>
              </a:rPr>
              <a:t> </a:t>
            </a:r>
            <a:r>
              <a:rPr sz="1900" dirty="0">
                <a:latin typeface="Segoe UI Symbol"/>
                <a:cs typeface="Segoe UI Symbol"/>
              </a:rPr>
              <a:t>costly</a:t>
            </a:r>
            <a:r>
              <a:rPr sz="1900" spc="50" dirty="0">
                <a:latin typeface="Segoe UI Symbol"/>
                <a:cs typeface="Segoe UI Symbol"/>
              </a:rPr>
              <a:t> </a:t>
            </a:r>
            <a:r>
              <a:rPr sz="1900" dirty="0">
                <a:latin typeface="Segoe UI Symbol"/>
                <a:cs typeface="Segoe UI Symbol"/>
              </a:rPr>
              <a:t>external</a:t>
            </a:r>
            <a:r>
              <a:rPr sz="1900" spc="50" dirty="0">
                <a:latin typeface="Segoe UI Symbol"/>
                <a:cs typeface="Segoe UI Symbol"/>
              </a:rPr>
              <a:t> </a:t>
            </a:r>
            <a:r>
              <a:rPr sz="1900" dirty="0">
                <a:latin typeface="Segoe UI Symbol"/>
                <a:cs typeface="Segoe UI Symbol"/>
              </a:rPr>
              <a:t>programs</a:t>
            </a:r>
            <a:r>
              <a:rPr sz="1900" spc="50" dirty="0">
                <a:latin typeface="Segoe UI Symbol"/>
                <a:cs typeface="Segoe UI Symbol"/>
              </a:rPr>
              <a:t> </a:t>
            </a:r>
            <a:r>
              <a:rPr sz="1900" spc="-10" dirty="0">
                <a:latin typeface="Segoe UI Symbol"/>
                <a:cs typeface="Segoe UI Symbol"/>
              </a:rPr>
              <a:t>within</a:t>
            </a:r>
            <a:r>
              <a:rPr sz="1900" spc="60" dirty="0">
                <a:latin typeface="Segoe UI Symbol"/>
                <a:cs typeface="Segoe UI Symbol"/>
              </a:rPr>
              <a:t> </a:t>
            </a:r>
            <a:r>
              <a:rPr sz="1900" dirty="0">
                <a:latin typeface="Segoe UI Symbol"/>
                <a:cs typeface="Segoe UI Symbol"/>
              </a:rPr>
              <a:t>our</a:t>
            </a:r>
            <a:r>
              <a:rPr sz="1900" spc="50" dirty="0">
                <a:latin typeface="Segoe UI Symbol"/>
                <a:cs typeface="Segoe UI Symbol"/>
              </a:rPr>
              <a:t> </a:t>
            </a:r>
            <a:r>
              <a:rPr sz="1900" spc="-25" dirty="0">
                <a:latin typeface="Segoe UI Symbol"/>
                <a:cs typeface="Segoe UI Symbol"/>
              </a:rPr>
              <a:t>own </a:t>
            </a:r>
            <a:r>
              <a:rPr sz="1900" dirty="0">
                <a:latin typeface="Segoe UI Symbol"/>
                <a:cs typeface="Segoe UI Symbol"/>
              </a:rPr>
              <a:t>facilities</a:t>
            </a:r>
            <a:r>
              <a:rPr sz="1900" dirty="0">
                <a:latin typeface="Calibri"/>
                <a:cs typeface="Calibri"/>
              </a:rPr>
              <a:t>.</a:t>
            </a:r>
            <a:r>
              <a:rPr sz="1900" spc="65" dirty="0">
                <a:latin typeface="Calibri"/>
                <a:cs typeface="Calibri"/>
              </a:rPr>
              <a:t>  </a:t>
            </a:r>
            <a:r>
              <a:rPr sz="1900" b="1" dirty="0">
                <a:solidFill>
                  <a:srgbClr val="0070C0"/>
                </a:solidFill>
                <a:latin typeface="Calibri"/>
                <a:cs typeface="Calibri"/>
              </a:rPr>
              <a:t>Anticipated</a:t>
            </a:r>
            <a:r>
              <a:rPr sz="1900" b="1" spc="95" dirty="0">
                <a:solidFill>
                  <a:srgbClr val="0070C0"/>
                </a:solidFill>
                <a:latin typeface="Calibri"/>
                <a:cs typeface="Calibri"/>
              </a:rPr>
              <a:t> </a:t>
            </a:r>
            <a:r>
              <a:rPr sz="1900" b="1" dirty="0">
                <a:solidFill>
                  <a:srgbClr val="0070C0"/>
                </a:solidFill>
                <a:latin typeface="Calibri"/>
                <a:cs typeface="Calibri"/>
              </a:rPr>
              <a:t>release</a:t>
            </a:r>
            <a:r>
              <a:rPr sz="1900" dirty="0">
                <a:latin typeface="Calibri"/>
                <a:cs typeface="Calibri"/>
              </a:rPr>
              <a:t>:</a:t>
            </a:r>
            <a:r>
              <a:rPr sz="1900" spc="75" dirty="0">
                <a:latin typeface="Calibri"/>
                <a:cs typeface="Calibri"/>
              </a:rPr>
              <a:t> </a:t>
            </a:r>
            <a:r>
              <a:rPr sz="1900" dirty="0">
                <a:latin typeface="Calibri"/>
                <a:cs typeface="Calibri"/>
              </a:rPr>
              <a:t>Feb/March</a:t>
            </a:r>
            <a:r>
              <a:rPr sz="1900" spc="90" dirty="0">
                <a:latin typeface="Calibri"/>
                <a:cs typeface="Calibri"/>
              </a:rPr>
              <a:t> </a:t>
            </a:r>
            <a:r>
              <a:rPr sz="1900" spc="-20" dirty="0">
                <a:latin typeface="Calibri"/>
                <a:cs typeface="Calibri"/>
              </a:rPr>
              <a:t>2026</a:t>
            </a:r>
            <a:endParaRPr sz="1900">
              <a:latin typeface="Calibri"/>
              <a:cs typeface="Calibri"/>
            </a:endParaRPr>
          </a:p>
        </p:txBody>
      </p:sp>
      <p:sp>
        <p:nvSpPr>
          <p:cNvPr id="8" name="object 8" descr="$PPTXTitle"/>
          <p:cNvSpPr txBox="1">
            <a:spLocks noGrp="1"/>
          </p:cNvSpPr>
          <p:nvPr>
            <p:ph type="title"/>
          </p:nvPr>
        </p:nvSpPr>
        <p:spPr>
          <a:xfrm>
            <a:off x="215470" y="1104987"/>
            <a:ext cx="8513445" cy="680720"/>
          </a:xfrm>
          <a:prstGeom prst="rect">
            <a:avLst/>
          </a:prstGeom>
          <a:solidFill>
            <a:srgbClr val="268F3B"/>
          </a:solidFill>
        </p:spPr>
        <p:txBody>
          <a:bodyPr vert="horz" wrap="square" lIns="0" tIns="134620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1060"/>
              </a:spcBef>
              <a:tabLst>
                <a:tab pos="699135" algn="l"/>
              </a:tabLst>
            </a:pPr>
            <a:r>
              <a:rPr sz="2900" spc="185" dirty="0">
                <a:solidFill>
                  <a:srgbClr val="FFFFFF"/>
                </a:solidFill>
                <a:latin typeface="Century Gothic"/>
                <a:cs typeface="Century Gothic"/>
              </a:rPr>
              <a:t>F)</a:t>
            </a:r>
            <a:r>
              <a:rPr sz="2900" dirty="0">
                <a:solidFill>
                  <a:srgbClr val="FFFFFF"/>
                </a:solidFill>
                <a:latin typeface="Century Gothic"/>
                <a:cs typeface="Century Gothic"/>
              </a:rPr>
              <a:t>	</a:t>
            </a:r>
            <a:r>
              <a:rPr sz="2900" spc="145" dirty="0">
                <a:solidFill>
                  <a:srgbClr val="FFFFFF"/>
                </a:solidFill>
                <a:latin typeface="Century Gothic"/>
                <a:cs typeface="Century Gothic"/>
              </a:rPr>
              <a:t>Feasibility</a:t>
            </a:r>
            <a:r>
              <a:rPr sz="2900" spc="175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2900" spc="155" dirty="0">
                <a:solidFill>
                  <a:srgbClr val="FFFFFF"/>
                </a:solidFill>
                <a:latin typeface="Century Gothic"/>
                <a:cs typeface="Century Gothic"/>
              </a:rPr>
              <a:t>of</a:t>
            </a:r>
            <a:r>
              <a:rPr sz="2900" spc="175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2900" spc="80" dirty="0">
                <a:solidFill>
                  <a:srgbClr val="FFFFFF"/>
                </a:solidFill>
                <a:latin typeface="Century Gothic"/>
                <a:cs typeface="Century Gothic"/>
              </a:rPr>
              <a:t>Non</a:t>
            </a:r>
            <a:r>
              <a:rPr sz="2900" spc="175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2900" spc="85" dirty="0">
                <a:solidFill>
                  <a:srgbClr val="FFFFFF"/>
                </a:solidFill>
                <a:latin typeface="Century Gothic"/>
                <a:cs typeface="Century Gothic"/>
              </a:rPr>
              <a:t>Public</a:t>
            </a:r>
            <a:r>
              <a:rPr sz="2900" spc="180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2900" dirty="0">
                <a:solidFill>
                  <a:srgbClr val="FFFFFF"/>
                </a:solidFill>
                <a:latin typeface="Century Gothic"/>
                <a:cs typeface="Century Gothic"/>
              </a:rPr>
              <a:t>School</a:t>
            </a:r>
            <a:r>
              <a:rPr sz="2900" spc="180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2900" spc="155" dirty="0">
                <a:solidFill>
                  <a:srgbClr val="FFFFFF"/>
                </a:solidFill>
                <a:latin typeface="Century Gothic"/>
                <a:cs typeface="Century Gothic"/>
              </a:rPr>
              <a:t>in</a:t>
            </a:r>
            <a:r>
              <a:rPr sz="2900" spc="175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2900" spc="180" dirty="0">
                <a:solidFill>
                  <a:srgbClr val="FFFFFF"/>
                </a:solidFill>
                <a:latin typeface="Century Gothic"/>
                <a:cs typeface="Century Gothic"/>
              </a:rPr>
              <a:t>OUSD</a:t>
            </a:r>
            <a:endParaRPr sz="2900">
              <a:latin typeface="Century Gothic"/>
              <a:cs typeface="Century Gothic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01600" y="1104900"/>
            <a:ext cx="9855200" cy="5549900"/>
            <a:chOff x="101600" y="1104900"/>
            <a:chExt cx="9855200" cy="55499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1600" y="1104900"/>
              <a:ext cx="1267968" cy="554990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101600" y="6284807"/>
              <a:ext cx="9855200" cy="370205"/>
            </a:xfrm>
            <a:custGeom>
              <a:avLst/>
              <a:gdLst/>
              <a:ahLst/>
              <a:cxnLst/>
              <a:rect l="l" t="t" r="r" b="b"/>
              <a:pathLst>
                <a:path w="9855200" h="370204">
                  <a:moveTo>
                    <a:pt x="9855200" y="0"/>
                  </a:moveTo>
                  <a:lnTo>
                    <a:pt x="0" y="0"/>
                  </a:lnTo>
                  <a:lnTo>
                    <a:pt x="0" y="369992"/>
                  </a:lnTo>
                  <a:lnTo>
                    <a:pt x="9855200" y="369992"/>
                  </a:lnTo>
                  <a:lnTo>
                    <a:pt x="9855200" y="0"/>
                  </a:lnTo>
                  <a:close/>
                </a:path>
              </a:pathLst>
            </a:custGeom>
            <a:solidFill>
              <a:srgbClr val="28903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92327" y="6396227"/>
              <a:ext cx="2078736" cy="106680"/>
            </a:xfrm>
            <a:prstGeom prst="rect">
              <a:avLst/>
            </a:prstGeom>
          </p:spPr>
        </p:pic>
      </p:grpSp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68091" rIns="0" bIns="0" rtlCol="0">
            <a:spAutoFit/>
          </a:bodyPr>
          <a:lstStyle/>
          <a:p>
            <a:pPr marL="567690">
              <a:lnSpc>
                <a:spcPct val="100000"/>
              </a:lnSpc>
              <a:spcBef>
                <a:spcPts val="100"/>
              </a:spcBef>
            </a:pPr>
            <a:r>
              <a:rPr sz="2600" b="0" dirty="0">
                <a:latin typeface="Calibri"/>
                <a:cs typeface="Calibri"/>
              </a:rPr>
              <a:t>Building</a:t>
            </a:r>
            <a:r>
              <a:rPr sz="2600" b="0" spc="-85" dirty="0">
                <a:latin typeface="Calibri"/>
                <a:cs typeface="Calibri"/>
              </a:rPr>
              <a:t> </a:t>
            </a:r>
            <a:r>
              <a:rPr sz="2600" b="0" dirty="0">
                <a:latin typeface="Calibri"/>
                <a:cs typeface="Calibri"/>
              </a:rPr>
              <a:t>Sustainable</a:t>
            </a:r>
            <a:r>
              <a:rPr sz="2600" b="0" spc="-95" dirty="0">
                <a:latin typeface="Calibri"/>
                <a:cs typeface="Calibri"/>
              </a:rPr>
              <a:t> </a:t>
            </a:r>
            <a:r>
              <a:rPr sz="2600" b="0" spc="-10" dirty="0">
                <a:latin typeface="Calibri"/>
                <a:cs typeface="Calibri"/>
              </a:rPr>
              <a:t>Educational</a:t>
            </a:r>
            <a:r>
              <a:rPr sz="2600" b="0" spc="-85" dirty="0">
                <a:latin typeface="Calibri"/>
                <a:cs typeface="Calibri"/>
              </a:rPr>
              <a:t> </a:t>
            </a:r>
            <a:r>
              <a:rPr sz="2600" b="0" dirty="0">
                <a:latin typeface="Calibri"/>
                <a:cs typeface="Calibri"/>
              </a:rPr>
              <a:t>Excellence</a:t>
            </a:r>
            <a:r>
              <a:rPr sz="2600" b="0" spc="-95" dirty="0">
                <a:latin typeface="Calibri"/>
                <a:cs typeface="Calibri"/>
              </a:rPr>
              <a:t> </a:t>
            </a:r>
            <a:r>
              <a:rPr sz="2600" b="0" dirty="0">
                <a:latin typeface="Calibri"/>
                <a:cs typeface="Calibri"/>
              </a:rPr>
              <a:t>for</a:t>
            </a:r>
            <a:r>
              <a:rPr sz="2600" b="0" spc="-90" dirty="0">
                <a:latin typeface="Calibri"/>
                <a:cs typeface="Calibri"/>
              </a:rPr>
              <a:t> </a:t>
            </a:r>
            <a:r>
              <a:rPr sz="2600" b="0" spc="-10" dirty="0">
                <a:latin typeface="Calibri"/>
                <a:cs typeface="Calibri"/>
              </a:rPr>
              <a:t>Oakland</a:t>
            </a:r>
            <a:endParaRPr sz="26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9576658" y="6275712"/>
            <a:ext cx="149225" cy="1568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215"/>
              </a:lnSpc>
            </a:pPr>
            <a:r>
              <a:rPr sz="1100" spc="-50" dirty="0">
                <a:solidFill>
                  <a:srgbClr val="595959"/>
                </a:solidFill>
                <a:latin typeface="Arial"/>
                <a:cs typeface="Arial"/>
              </a:rPr>
              <a:t>19</a:t>
            </a:r>
            <a:endParaRPr sz="1100">
              <a:latin typeface="Arial"/>
              <a:cs typeface="Arial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355"/>
              </a:lnSpc>
            </a:pPr>
            <a:fld id="{81D60167-4931-47E6-BA6A-407CBD079E47}" type="slidenum">
              <a:rPr sz="2250" spc="172" baseline="-37037" dirty="0"/>
              <a:t>23</a:t>
            </a:fld>
            <a:r>
              <a:rPr sz="2250" spc="172" baseline="-37037" dirty="0"/>
              <a:t> </a:t>
            </a:r>
            <a:endParaRPr sz="2250" baseline="-37037"/>
          </a:p>
        </p:txBody>
      </p:sp>
      <p:sp>
        <p:nvSpPr>
          <p:cNvPr id="7" name="object 7"/>
          <p:cNvSpPr txBox="1"/>
          <p:nvPr/>
        </p:nvSpPr>
        <p:spPr>
          <a:xfrm>
            <a:off x="1473515" y="2358901"/>
            <a:ext cx="8062595" cy="2979420"/>
          </a:xfrm>
          <a:prstGeom prst="rect">
            <a:avLst/>
          </a:prstGeom>
        </p:spPr>
        <p:txBody>
          <a:bodyPr vert="horz" wrap="square" lIns="0" tIns="958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55"/>
              </a:spcBef>
            </a:pPr>
            <a:r>
              <a:rPr sz="1850" b="1" dirty="0">
                <a:solidFill>
                  <a:srgbClr val="ED7D31"/>
                </a:solidFill>
                <a:latin typeface="Segoe UI Symbol"/>
                <a:cs typeface="Segoe UI Symbol"/>
              </a:rPr>
              <a:t>What</a:t>
            </a:r>
            <a:r>
              <a:rPr sz="1850" b="1" spc="105" dirty="0">
                <a:solidFill>
                  <a:srgbClr val="ED7D31"/>
                </a:solidFill>
                <a:latin typeface="Segoe UI Symbol"/>
                <a:cs typeface="Segoe UI Symbol"/>
              </a:rPr>
              <a:t> </a:t>
            </a:r>
            <a:r>
              <a:rPr sz="1850" b="1" dirty="0">
                <a:solidFill>
                  <a:srgbClr val="ED7D31"/>
                </a:solidFill>
                <a:latin typeface="Segoe UI Symbol"/>
                <a:cs typeface="Segoe UI Symbol"/>
              </a:rPr>
              <a:t>Our</a:t>
            </a:r>
            <a:r>
              <a:rPr sz="1850" b="1" spc="125" dirty="0">
                <a:solidFill>
                  <a:srgbClr val="ED7D31"/>
                </a:solidFill>
                <a:latin typeface="Segoe UI Symbol"/>
                <a:cs typeface="Segoe UI Symbol"/>
              </a:rPr>
              <a:t> </a:t>
            </a:r>
            <a:r>
              <a:rPr sz="1850" b="1" spc="50" dirty="0">
                <a:solidFill>
                  <a:srgbClr val="ED7D31"/>
                </a:solidFill>
                <a:latin typeface="Segoe UI Symbol"/>
                <a:cs typeface="Segoe UI Symbol"/>
              </a:rPr>
              <a:t>Students</a:t>
            </a:r>
            <a:r>
              <a:rPr sz="1850" b="1" spc="125" dirty="0">
                <a:solidFill>
                  <a:srgbClr val="ED7D31"/>
                </a:solidFill>
                <a:latin typeface="Segoe UI Symbol"/>
                <a:cs typeface="Segoe UI Symbol"/>
              </a:rPr>
              <a:t> </a:t>
            </a:r>
            <a:r>
              <a:rPr sz="1850" b="1" spc="80" dirty="0">
                <a:solidFill>
                  <a:srgbClr val="ED7D31"/>
                </a:solidFill>
                <a:latin typeface="Segoe UI Symbol"/>
                <a:cs typeface="Segoe UI Symbol"/>
              </a:rPr>
              <a:t>Deserve</a:t>
            </a:r>
            <a:endParaRPr sz="1850">
              <a:latin typeface="Segoe UI Symbol"/>
              <a:cs typeface="Segoe UI Symbol"/>
            </a:endParaRPr>
          </a:p>
          <a:p>
            <a:pPr marL="12700">
              <a:lnSpc>
                <a:spcPct val="100000"/>
              </a:lnSpc>
              <a:spcBef>
                <a:spcPts val="655"/>
              </a:spcBef>
            </a:pPr>
            <a:r>
              <a:rPr sz="1900" dirty="0">
                <a:latin typeface="Segoe UI Symbol"/>
                <a:cs typeface="Segoe UI Symbol"/>
              </a:rPr>
              <a:t>When</a:t>
            </a:r>
            <a:r>
              <a:rPr sz="1900" spc="145" dirty="0">
                <a:latin typeface="Segoe UI Symbol"/>
                <a:cs typeface="Segoe UI Symbol"/>
              </a:rPr>
              <a:t> </a:t>
            </a:r>
            <a:r>
              <a:rPr sz="1900" dirty="0">
                <a:latin typeface="Segoe UI Symbol"/>
                <a:cs typeface="Segoe UI Symbol"/>
              </a:rPr>
              <a:t>we</a:t>
            </a:r>
            <a:r>
              <a:rPr sz="1900" spc="145" dirty="0">
                <a:latin typeface="Segoe UI Symbol"/>
                <a:cs typeface="Segoe UI Symbol"/>
              </a:rPr>
              <a:t> </a:t>
            </a:r>
            <a:r>
              <a:rPr sz="1900" spc="50" dirty="0">
                <a:latin typeface="Segoe UI Symbol"/>
                <a:cs typeface="Segoe UI Symbol"/>
              </a:rPr>
              <a:t>achieve</a:t>
            </a:r>
            <a:r>
              <a:rPr sz="1900" spc="145" dirty="0">
                <a:latin typeface="Segoe UI Symbol"/>
                <a:cs typeface="Segoe UI Symbol"/>
              </a:rPr>
              <a:t> </a:t>
            </a:r>
            <a:r>
              <a:rPr sz="1900" dirty="0">
                <a:latin typeface="Segoe UI Symbol"/>
                <a:cs typeface="Segoe UI Symbol"/>
              </a:rPr>
              <a:t>fiscal</a:t>
            </a:r>
            <a:r>
              <a:rPr sz="1900" spc="130" dirty="0">
                <a:latin typeface="Segoe UI Symbol"/>
                <a:cs typeface="Segoe UI Symbol"/>
              </a:rPr>
              <a:t> </a:t>
            </a:r>
            <a:r>
              <a:rPr sz="1900" dirty="0">
                <a:latin typeface="Segoe UI Symbol"/>
                <a:cs typeface="Segoe UI Symbol"/>
              </a:rPr>
              <a:t>stability,</a:t>
            </a:r>
            <a:r>
              <a:rPr sz="1900" spc="130" dirty="0">
                <a:latin typeface="Segoe UI Symbol"/>
                <a:cs typeface="Segoe UI Symbol"/>
              </a:rPr>
              <a:t> </a:t>
            </a:r>
            <a:r>
              <a:rPr sz="1900" dirty="0">
                <a:latin typeface="Segoe UI Symbol"/>
                <a:cs typeface="Segoe UI Symbol"/>
              </a:rPr>
              <a:t>Oakland</a:t>
            </a:r>
            <a:r>
              <a:rPr sz="1900" spc="145" dirty="0">
                <a:latin typeface="Segoe UI Symbol"/>
                <a:cs typeface="Segoe UI Symbol"/>
              </a:rPr>
              <a:t> </a:t>
            </a:r>
            <a:r>
              <a:rPr sz="1900" dirty="0">
                <a:latin typeface="Segoe UI Symbol"/>
                <a:cs typeface="Segoe UI Symbol"/>
              </a:rPr>
              <a:t>students</a:t>
            </a:r>
            <a:r>
              <a:rPr sz="1900" spc="140" dirty="0">
                <a:latin typeface="Segoe UI Symbol"/>
                <a:cs typeface="Segoe UI Symbol"/>
              </a:rPr>
              <a:t> </a:t>
            </a:r>
            <a:r>
              <a:rPr sz="1900" spc="-10" dirty="0">
                <a:latin typeface="Segoe UI Symbol"/>
                <a:cs typeface="Segoe UI Symbol"/>
              </a:rPr>
              <a:t>gain:</a:t>
            </a:r>
            <a:endParaRPr sz="1900">
              <a:latin typeface="Segoe UI Symbol"/>
              <a:cs typeface="Segoe UI Symbol"/>
            </a:endParaRPr>
          </a:p>
          <a:p>
            <a:pPr marL="340995" indent="-328295">
              <a:lnSpc>
                <a:spcPct val="100000"/>
              </a:lnSpc>
              <a:spcBef>
                <a:spcPts val="625"/>
              </a:spcBef>
              <a:buSzPct val="121052"/>
              <a:buFont typeface="Arial"/>
              <a:buChar char="•"/>
              <a:tabLst>
                <a:tab pos="340995" algn="l"/>
              </a:tabLst>
            </a:pPr>
            <a:r>
              <a:rPr sz="1900" spc="80" dirty="0">
                <a:latin typeface="Segoe UI Symbol"/>
                <a:cs typeface="Segoe UI Symbol"/>
              </a:rPr>
              <a:t>Teachers</a:t>
            </a:r>
            <a:r>
              <a:rPr sz="1900" spc="40" dirty="0">
                <a:latin typeface="Segoe UI Symbol"/>
                <a:cs typeface="Segoe UI Symbol"/>
              </a:rPr>
              <a:t> </a:t>
            </a:r>
            <a:r>
              <a:rPr sz="1900" dirty="0">
                <a:latin typeface="Segoe UI Symbol"/>
                <a:cs typeface="Segoe UI Symbol"/>
              </a:rPr>
              <a:t>who</a:t>
            </a:r>
            <a:r>
              <a:rPr sz="1900" spc="45" dirty="0">
                <a:latin typeface="Segoe UI Symbol"/>
                <a:cs typeface="Segoe UI Symbol"/>
              </a:rPr>
              <a:t> </a:t>
            </a:r>
            <a:r>
              <a:rPr sz="1900" spc="-10" dirty="0">
                <a:latin typeface="Segoe UI Symbol"/>
                <a:cs typeface="Segoe UI Symbol"/>
              </a:rPr>
              <a:t>build</a:t>
            </a:r>
            <a:r>
              <a:rPr sz="1900" spc="50" dirty="0">
                <a:latin typeface="Segoe UI Symbol"/>
                <a:cs typeface="Segoe UI Symbol"/>
              </a:rPr>
              <a:t> </a:t>
            </a:r>
            <a:r>
              <a:rPr sz="1900" spc="65" dirty="0">
                <a:latin typeface="Segoe UI Symbol"/>
                <a:cs typeface="Segoe UI Symbol"/>
              </a:rPr>
              <a:t>careers</a:t>
            </a:r>
            <a:r>
              <a:rPr sz="1900" spc="40" dirty="0">
                <a:latin typeface="Segoe UI Symbol"/>
                <a:cs typeface="Segoe UI Symbol"/>
              </a:rPr>
              <a:t> </a:t>
            </a:r>
            <a:r>
              <a:rPr sz="1900" spc="50" dirty="0">
                <a:latin typeface="Segoe UI Symbol"/>
                <a:cs typeface="Segoe UI Symbol"/>
              </a:rPr>
              <a:t>here,</a:t>
            </a:r>
            <a:r>
              <a:rPr sz="1900" spc="30" dirty="0">
                <a:latin typeface="Segoe UI Symbol"/>
                <a:cs typeface="Segoe UI Symbol"/>
              </a:rPr>
              <a:t> </a:t>
            </a:r>
            <a:r>
              <a:rPr sz="1900" spc="-20" dirty="0">
                <a:latin typeface="Segoe UI Symbol"/>
                <a:cs typeface="Segoe UI Symbol"/>
              </a:rPr>
              <a:t>not</a:t>
            </a:r>
            <a:r>
              <a:rPr sz="1900" spc="25" dirty="0">
                <a:latin typeface="Segoe UI Symbol"/>
                <a:cs typeface="Segoe UI Symbol"/>
              </a:rPr>
              <a:t> </a:t>
            </a:r>
            <a:r>
              <a:rPr sz="1900" dirty="0">
                <a:latin typeface="Segoe UI Symbol"/>
                <a:cs typeface="Segoe UI Symbol"/>
              </a:rPr>
              <a:t>just</a:t>
            </a:r>
            <a:r>
              <a:rPr sz="1900" spc="25" dirty="0">
                <a:latin typeface="Segoe UI Symbol"/>
                <a:cs typeface="Segoe UI Symbol"/>
              </a:rPr>
              <a:t> </a:t>
            </a:r>
            <a:r>
              <a:rPr sz="1900" dirty="0">
                <a:latin typeface="Segoe UI Symbol"/>
                <a:cs typeface="Segoe UI Symbol"/>
              </a:rPr>
              <a:t>survive</a:t>
            </a:r>
            <a:r>
              <a:rPr sz="1900" spc="50" dirty="0">
                <a:latin typeface="Segoe UI Symbol"/>
                <a:cs typeface="Segoe UI Symbol"/>
              </a:rPr>
              <a:t> </a:t>
            </a:r>
            <a:r>
              <a:rPr sz="1900" dirty="0">
                <a:latin typeface="Segoe UI Symbol"/>
                <a:cs typeface="Segoe UI Symbol"/>
              </a:rPr>
              <a:t>year</a:t>
            </a:r>
            <a:r>
              <a:rPr sz="1900" spc="30" dirty="0">
                <a:latin typeface="Segoe UI Symbol"/>
                <a:cs typeface="Segoe UI Symbol"/>
              </a:rPr>
              <a:t> </a:t>
            </a:r>
            <a:r>
              <a:rPr sz="1900" spc="-20" dirty="0">
                <a:latin typeface="Segoe UI Symbol"/>
                <a:cs typeface="Segoe UI Symbol"/>
              </a:rPr>
              <a:t>to</a:t>
            </a:r>
            <a:r>
              <a:rPr sz="1900" spc="50" dirty="0">
                <a:latin typeface="Segoe UI Symbol"/>
                <a:cs typeface="Segoe UI Symbol"/>
              </a:rPr>
              <a:t> </a:t>
            </a:r>
            <a:r>
              <a:rPr sz="1900" spc="-20" dirty="0">
                <a:latin typeface="Segoe UI Symbol"/>
                <a:cs typeface="Segoe UI Symbol"/>
              </a:rPr>
              <a:t>year</a:t>
            </a:r>
            <a:endParaRPr sz="1900">
              <a:latin typeface="Segoe UI Symbol"/>
              <a:cs typeface="Segoe UI Symbol"/>
            </a:endParaRPr>
          </a:p>
          <a:p>
            <a:pPr marL="340995" indent="-328295">
              <a:lnSpc>
                <a:spcPct val="100000"/>
              </a:lnSpc>
              <a:spcBef>
                <a:spcPts val="625"/>
              </a:spcBef>
              <a:buSzPct val="121052"/>
              <a:buFont typeface="Arial"/>
              <a:buChar char="•"/>
              <a:tabLst>
                <a:tab pos="340995" algn="l"/>
              </a:tabLst>
            </a:pPr>
            <a:r>
              <a:rPr sz="1900" spc="50" dirty="0">
                <a:latin typeface="Segoe UI Symbol"/>
                <a:cs typeface="Segoe UI Symbol"/>
              </a:rPr>
              <a:t>Schools</a:t>
            </a:r>
            <a:r>
              <a:rPr sz="1900" spc="10" dirty="0">
                <a:latin typeface="Segoe UI Symbol"/>
                <a:cs typeface="Segoe UI Symbol"/>
              </a:rPr>
              <a:t> </a:t>
            </a:r>
            <a:r>
              <a:rPr sz="1900" dirty="0">
                <a:latin typeface="Segoe UI Symbol"/>
                <a:cs typeface="Segoe UI Symbol"/>
              </a:rPr>
              <a:t>focused</a:t>
            </a:r>
            <a:r>
              <a:rPr sz="1900" spc="15" dirty="0">
                <a:latin typeface="Segoe UI Symbol"/>
                <a:cs typeface="Segoe UI Symbol"/>
              </a:rPr>
              <a:t> </a:t>
            </a:r>
            <a:r>
              <a:rPr sz="1900" dirty="0">
                <a:latin typeface="Segoe UI Symbol"/>
                <a:cs typeface="Segoe UI Symbol"/>
              </a:rPr>
              <a:t>on</a:t>
            </a:r>
            <a:r>
              <a:rPr sz="1900" spc="15" dirty="0">
                <a:latin typeface="Segoe UI Symbol"/>
                <a:cs typeface="Segoe UI Symbol"/>
              </a:rPr>
              <a:t> </a:t>
            </a:r>
            <a:r>
              <a:rPr sz="1900" dirty="0">
                <a:latin typeface="Segoe UI Symbol"/>
                <a:cs typeface="Segoe UI Symbol"/>
              </a:rPr>
              <a:t>learning, </a:t>
            </a:r>
            <a:r>
              <a:rPr sz="1900" spc="-20" dirty="0">
                <a:latin typeface="Segoe UI Symbol"/>
                <a:cs typeface="Segoe UI Symbol"/>
              </a:rPr>
              <a:t>not</a:t>
            </a:r>
            <a:r>
              <a:rPr sz="1900" dirty="0">
                <a:latin typeface="Segoe UI Symbol"/>
                <a:cs typeface="Segoe UI Symbol"/>
              </a:rPr>
              <a:t> lurching</a:t>
            </a:r>
            <a:r>
              <a:rPr sz="1900" spc="15" dirty="0">
                <a:latin typeface="Segoe UI Symbol"/>
                <a:cs typeface="Segoe UI Symbol"/>
              </a:rPr>
              <a:t> </a:t>
            </a:r>
            <a:r>
              <a:rPr sz="1900" spc="-20" dirty="0">
                <a:latin typeface="Segoe UI Symbol"/>
                <a:cs typeface="Segoe UI Symbol"/>
              </a:rPr>
              <a:t>from</a:t>
            </a:r>
            <a:r>
              <a:rPr sz="1900" spc="25" dirty="0">
                <a:latin typeface="Segoe UI Symbol"/>
                <a:cs typeface="Segoe UI Symbol"/>
              </a:rPr>
              <a:t> </a:t>
            </a:r>
            <a:r>
              <a:rPr sz="1900" spc="50" dirty="0">
                <a:latin typeface="Segoe UI Symbol"/>
                <a:cs typeface="Segoe UI Symbol"/>
              </a:rPr>
              <a:t>crisis</a:t>
            </a:r>
            <a:r>
              <a:rPr sz="1900" spc="10" dirty="0">
                <a:latin typeface="Segoe UI Symbol"/>
                <a:cs typeface="Segoe UI Symbol"/>
              </a:rPr>
              <a:t> </a:t>
            </a:r>
            <a:r>
              <a:rPr sz="1900" spc="-20" dirty="0">
                <a:latin typeface="Segoe UI Symbol"/>
                <a:cs typeface="Segoe UI Symbol"/>
              </a:rPr>
              <a:t>to</a:t>
            </a:r>
            <a:r>
              <a:rPr sz="1900" spc="15" dirty="0">
                <a:latin typeface="Segoe UI Symbol"/>
                <a:cs typeface="Segoe UI Symbol"/>
              </a:rPr>
              <a:t> </a:t>
            </a:r>
            <a:r>
              <a:rPr sz="1900" spc="40" dirty="0">
                <a:latin typeface="Segoe UI Symbol"/>
                <a:cs typeface="Segoe UI Symbol"/>
              </a:rPr>
              <a:t>crisis</a:t>
            </a:r>
            <a:endParaRPr sz="1900">
              <a:latin typeface="Segoe UI Symbol"/>
              <a:cs typeface="Segoe UI Symbol"/>
            </a:endParaRPr>
          </a:p>
          <a:p>
            <a:pPr marL="340995" indent="-328295">
              <a:lnSpc>
                <a:spcPct val="100000"/>
              </a:lnSpc>
              <a:spcBef>
                <a:spcPts val="625"/>
              </a:spcBef>
              <a:buSzPct val="121052"/>
              <a:buFont typeface="Arial"/>
              <a:buChar char="•"/>
              <a:tabLst>
                <a:tab pos="340995" algn="l"/>
              </a:tabLst>
            </a:pPr>
            <a:r>
              <a:rPr sz="1900" dirty="0">
                <a:latin typeface="Segoe UI Symbol"/>
                <a:cs typeface="Segoe UI Symbol"/>
              </a:rPr>
              <a:t>Programs</a:t>
            </a:r>
            <a:r>
              <a:rPr sz="1900" spc="70" dirty="0">
                <a:latin typeface="Segoe UI Symbol"/>
                <a:cs typeface="Segoe UI Symbol"/>
              </a:rPr>
              <a:t> </a:t>
            </a:r>
            <a:r>
              <a:rPr sz="1900" dirty="0">
                <a:latin typeface="Segoe UI Symbol"/>
                <a:cs typeface="Segoe UI Symbol"/>
              </a:rPr>
              <a:t>that</a:t>
            </a:r>
            <a:r>
              <a:rPr sz="1900" spc="55" dirty="0">
                <a:latin typeface="Segoe UI Symbol"/>
                <a:cs typeface="Segoe UI Symbol"/>
              </a:rPr>
              <a:t> </a:t>
            </a:r>
            <a:r>
              <a:rPr sz="1900" dirty="0">
                <a:latin typeface="Segoe UI Symbol"/>
                <a:cs typeface="Segoe UI Symbol"/>
              </a:rPr>
              <a:t>exist</a:t>
            </a:r>
            <a:r>
              <a:rPr sz="1900" spc="55" dirty="0">
                <a:latin typeface="Segoe UI Symbol"/>
                <a:cs typeface="Segoe UI Symbol"/>
              </a:rPr>
              <a:t> </a:t>
            </a:r>
            <a:r>
              <a:rPr sz="1900" dirty="0">
                <a:latin typeface="Segoe UI Symbol"/>
                <a:cs typeface="Segoe UI Symbol"/>
              </a:rPr>
              <a:t>next</a:t>
            </a:r>
            <a:r>
              <a:rPr sz="1900" spc="55" dirty="0">
                <a:latin typeface="Segoe UI Symbol"/>
                <a:cs typeface="Segoe UI Symbol"/>
              </a:rPr>
              <a:t> </a:t>
            </a:r>
            <a:r>
              <a:rPr sz="1900" spc="50" dirty="0">
                <a:latin typeface="Segoe UI Symbol"/>
                <a:cs typeface="Segoe UI Symbol"/>
              </a:rPr>
              <a:t>year</a:t>
            </a:r>
            <a:r>
              <a:rPr sz="1900" spc="60" dirty="0">
                <a:latin typeface="Segoe UI Symbol"/>
                <a:cs typeface="Segoe UI Symbol"/>
              </a:rPr>
              <a:t> </a:t>
            </a:r>
            <a:r>
              <a:rPr sz="1900" dirty="0">
                <a:latin typeface="Segoe UI Symbol"/>
                <a:cs typeface="Segoe UI Symbol"/>
              </a:rPr>
              <a:t>and</a:t>
            </a:r>
            <a:r>
              <a:rPr sz="1900" spc="70" dirty="0">
                <a:latin typeface="Segoe UI Symbol"/>
                <a:cs typeface="Segoe UI Symbol"/>
              </a:rPr>
              <a:t> </a:t>
            </a:r>
            <a:r>
              <a:rPr sz="1900" dirty="0">
                <a:latin typeface="Segoe UI Symbol"/>
                <a:cs typeface="Segoe UI Symbol"/>
              </a:rPr>
              <a:t>the</a:t>
            </a:r>
            <a:r>
              <a:rPr sz="1900" spc="70" dirty="0">
                <a:latin typeface="Segoe UI Symbol"/>
                <a:cs typeface="Segoe UI Symbol"/>
              </a:rPr>
              <a:t> </a:t>
            </a:r>
            <a:r>
              <a:rPr sz="1900" spc="50" dirty="0">
                <a:latin typeface="Segoe UI Symbol"/>
                <a:cs typeface="Segoe UI Symbol"/>
              </a:rPr>
              <a:t>year</a:t>
            </a:r>
            <a:r>
              <a:rPr sz="1900" spc="60" dirty="0">
                <a:latin typeface="Segoe UI Symbol"/>
                <a:cs typeface="Segoe UI Symbol"/>
              </a:rPr>
              <a:t> </a:t>
            </a:r>
            <a:r>
              <a:rPr sz="1900" dirty="0">
                <a:latin typeface="Segoe UI Symbol"/>
                <a:cs typeface="Segoe UI Symbol"/>
              </a:rPr>
              <a:t>after—</a:t>
            </a:r>
            <a:r>
              <a:rPr sz="1900" spc="-10" dirty="0">
                <a:latin typeface="Segoe UI Symbol"/>
                <a:cs typeface="Segoe UI Symbol"/>
              </a:rPr>
              <a:t>predictability</a:t>
            </a:r>
            <a:r>
              <a:rPr sz="1900" spc="70" dirty="0">
                <a:latin typeface="Segoe UI Symbol"/>
                <a:cs typeface="Segoe UI Symbol"/>
              </a:rPr>
              <a:t> </a:t>
            </a:r>
            <a:r>
              <a:rPr sz="1900" spc="-10" dirty="0">
                <a:latin typeface="Segoe UI Symbol"/>
                <a:cs typeface="Segoe UI Symbol"/>
              </a:rPr>
              <a:t>matters</a:t>
            </a:r>
            <a:endParaRPr sz="1900">
              <a:latin typeface="Segoe UI Symbol"/>
              <a:cs typeface="Segoe UI Symbol"/>
            </a:endParaRPr>
          </a:p>
          <a:p>
            <a:pPr marL="340995" indent="-328295">
              <a:lnSpc>
                <a:spcPct val="100000"/>
              </a:lnSpc>
              <a:spcBef>
                <a:spcPts val="525"/>
              </a:spcBef>
              <a:buSzPct val="121052"/>
              <a:buFont typeface="Arial"/>
              <a:buChar char="•"/>
              <a:tabLst>
                <a:tab pos="340995" algn="l"/>
              </a:tabLst>
            </a:pPr>
            <a:r>
              <a:rPr sz="1900" dirty="0">
                <a:latin typeface="Segoe UI Symbol"/>
                <a:cs typeface="Segoe UI Symbol"/>
              </a:rPr>
              <a:t>A district</a:t>
            </a:r>
            <a:r>
              <a:rPr sz="1900" spc="-10" dirty="0">
                <a:latin typeface="Segoe UI Symbol"/>
                <a:cs typeface="Segoe UI Symbol"/>
              </a:rPr>
              <a:t> </a:t>
            </a:r>
            <a:r>
              <a:rPr sz="1900" dirty="0">
                <a:latin typeface="Segoe UI Symbol"/>
                <a:cs typeface="Segoe UI Symbol"/>
              </a:rPr>
              <a:t>that</a:t>
            </a:r>
            <a:r>
              <a:rPr sz="1900" spc="-15" dirty="0">
                <a:latin typeface="Segoe UI Symbol"/>
                <a:cs typeface="Segoe UI Symbol"/>
              </a:rPr>
              <a:t> </a:t>
            </a:r>
            <a:r>
              <a:rPr sz="1900" dirty="0">
                <a:latin typeface="Segoe UI Symbol"/>
                <a:cs typeface="Segoe UI Symbol"/>
              </a:rPr>
              <a:t>works </a:t>
            </a:r>
            <a:r>
              <a:rPr sz="2000" i="1" u="heavy" spc="-70" dirty="0">
                <a:uFill>
                  <a:solidFill>
                    <a:srgbClr val="000000"/>
                  </a:solidFill>
                </a:uFill>
                <a:latin typeface="Segoe UI Symbol"/>
                <a:cs typeface="Segoe UI Symbol"/>
              </a:rPr>
              <a:t>for</a:t>
            </a:r>
            <a:r>
              <a:rPr sz="2000" i="1" u="none" spc="-35" dirty="0">
                <a:latin typeface="Segoe UI Symbol"/>
                <a:cs typeface="Segoe UI Symbol"/>
              </a:rPr>
              <a:t> </a:t>
            </a:r>
            <a:r>
              <a:rPr sz="1900" u="none" spc="-20" dirty="0">
                <a:latin typeface="Segoe UI Symbol"/>
                <a:cs typeface="Segoe UI Symbol"/>
              </a:rPr>
              <a:t>them</a:t>
            </a:r>
            <a:endParaRPr sz="1900">
              <a:latin typeface="Segoe UI Symbol"/>
              <a:cs typeface="Segoe UI Symbol"/>
            </a:endParaRPr>
          </a:p>
          <a:p>
            <a:pPr>
              <a:lnSpc>
                <a:spcPct val="100000"/>
              </a:lnSpc>
              <a:spcBef>
                <a:spcPts val="880"/>
              </a:spcBef>
            </a:pPr>
            <a:endParaRPr sz="1900">
              <a:latin typeface="Segoe UI Symbol"/>
              <a:cs typeface="Segoe UI Symbol"/>
            </a:endParaRPr>
          </a:p>
          <a:p>
            <a:pPr marL="725805">
              <a:lnSpc>
                <a:spcPct val="100000"/>
              </a:lnSpc>
            </a:pPr>
            <a:r>
              <a:rPr sz="2000" i="1" dirty="0">
                <a:solidFill>
                  <a:srgbClr val="ED7D31"/>
                </a:solidFill>
                <a:latin typeface="Segoe UI Symbol"/>
                <a:cs typeface="Segoe UI Symbol"/>
              </a:rPr>
              <a:t>Excellence</a:t>
            </a:r>
            <a:r>
              <a:rPr sz="2000" i="1" spc="30" dirty="0">
                <a:solidFill>
                  <a:srgbClr val="ED7D31"/>
                </a:solidFill>
                <a:latin typeface="Segoe UI Symbol"/>
                <a:cs typeface="Segoe UI Symbol"/>
              </a:rPr>
              <a:t> </a:t>
            </a:r>
            <a:r>
              <a:rPr sz="2000" i="1" dirty="0">
                <a:solidFill>
                  <a:srgbClr val="ED7D31"/>
                </a:solidFill>
                <a:latin typeface="Segoe UI Symbol"/>
                <a:cs typeface="Segoe UI Symbol"/>
              </a:rPr>
              <a:t>is</a:t>
            </a:r>
            <a:r>
              <a:rPr sz="2000" i="1" spc="30" dirty="0">
                <a:solidFill>
                  <a:srgbClr val="ED7D31"/>
                </a:solidFill>
                <a:latin typeface="Segoe UI Symbol"/>
                <a:cs typeface="Segoe UI Symbol"/>
              </a:rPr>
              <a:t> </a:t>
            </a:r>
            <a:r>
              <a:rPr sz="2000" i="1" spc="-55" dirty="0">
                <a:solidFill>
                  <a:srgbClr val="ED7D31"/>
                </a:solidFill>
                <a:latin typeface="Segoe UI Symbol"/>
                <a:cs typeface="Segoe UI Symbol"/>
              </a:rPr>
              <a:t>their</a:t>
            </a:r>
            <a:r>
              <a:rPr sz="2000" i="1" spc="20" dirty="0">
                <a:solidFill>
                  <a:srgbClr val="ED7D31"/>
                </a:solidFill>
                <a:latin typeface="Segoe UI Symbol"/>
                <a:cs typeface="Segoe UI Symbol"/>
              </a:rPr>
              <a:t> </a:t>
            </a:r>
            <a:r>
              <a:rPr sz="2000" i="1" spc="-70" dirty="0">
                <a:solidFill>
                  <a:srgbClr val="ED7D31"/>
                </a:solidFill>
                <a:latin typeface="Segoe UI Symbol"/>
                <a:cs typeface="Segoe UI Symbol"/>
              </a:rPr>
              <a:t>birthright.</a:t>
            </a:r>
            <a:r>
              <a:rPr sz="2000" i="1" spc="10" dirty="0">
                <a:solidFill>
                  <a:srgbClr val="ED7D31"/>
                </a:solidFill>
                <a:latin typeface="Segoe UI Symbol"/>
                <a:cs typeface="Segoe UI Symbol"/>
              </a:rPr>
              <a:t> </a:t>
            </a:r>
            <a:r>
              <a:rPr sz="2000" i="1" spc="-20" dirty="0">
                <a:solidFill>
                  <a:srgbClr val="ED7D31"/>
                </a:solidFill>
                <a:latin typeface="Segoe UI Symbol"/>
                <a:cs typeface="Segoe UI Symbol"/>
              </a:rPr>
              <a:t>Sustainability</a:t>
            </a:r>
            <a:r>
              <a:rPr sz="2000" i="1" spc="30" dirty="0">
                <a:solidFill>
                  <a:srgbClr val="ED7D31"/>
                </a:solidFill>
                <a:latin typeface="Segoe UI Symbol"/>
                <a:cs typeface="Segoe UI Symbol"/>
              </a:rPr>
              <a:t> </a:t>
            </a:r>
            <a:r>
              <a:rPr sz="2000" i="1" dirty="0">
                <a:solidFill>
                  <a:srgbClr val="ED7D31"/>
                </a:solidFill>
                <a:latin typeface="Segoe UI Symbol"/>
                <a:cs typeface="Segoe UI Symbol"/>
              </a:rPr>
              <a:t>makes</a:t>
            </a:r>
            <a:r>
              <a:rPr sz="2000" i="1" spc="25" dirty="0">
                <a:solidFill>
                  <a:srgbClr val="ED7D31"/>
                </a:solidFill>
                <a:latin typeface="Segoe UI Symbol"/>
                <a:cs typeface="Segoe UI Symbol"/>
              </a:rPr>
              <a:t> </a:t>
            </a:r>
            <a:r>
              <a:rPr sz="2000" i="1" spc="-85" dirty="0">
                <a:solidFill>
                  <a:srgbClr val="ED7D31"/>
                </a:solidFill>
                <a:latin typeface="Segoe UI Symbol"/>
                <a:cs typeface="Segoe UI Symbol"/>
              </a:rPr>
              <a:t>it</a:t>
            </a:r>
            <a:r>
              <a:rPr sz="2000" i="1" spc="15" dirty="0">
                <a:solidFill>
                  <a:srgbClr val="ED7D31"/>
                </a:solidFill>
                <a:latin typeface="Segoe UI Symbol"/>
                <a:cs typeface="Segoe UI Symbol"/>
              </a:rPr>
              <a:t> </a:t>
            </a:r>
            <a:r>
              <a:rPr sz="2000" i="1" spc="-10" dirty="0">
                <a:solidFill>
                  <a:srgbClr val="ED7D31"/>
                </a:solidFill>
                <a:latin typeface="Segoe UI Symbol"/>
                <a:cs typeface="Segoe UI Symbol"/>
              </a:rPr>
              <a:t>possible.</a:t>
            </a:r>
            <a:endParaRPr sz="2000">
              <a:latin typeface="Segoe UI Symbol"/>
              <a:cs typeface="Segoe UI Symbol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01600" y="1104900"/>
            <a:ext cx="9855200" cy="5549900"/>
            <a:chOff x="101600" y="1104900"/>
            <a:chExt cx="9855200" cy="55499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1600" y="1104900"/>
              <a:ext cx="1267968" cy="554990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101600" y="6284807"/>
              <a:ext cx="9855200" cy="370205"/>
            </a:xfrm>
            <a:custGeom>
              <a:avLst/>
              <a:gdLst/>
              <a:ahLst/>
              <a:cxnLst/>
              <a:rect l="l" t="t" r="r" b="b"/>
              <a:pathLst>
                <a:path w="9855200" h="370204">
                  <a:moveTo>
                    <a:pt x="9855200" y="0"/>
                  </a:moveTo>
                  <a:lnTo>
                    <a:pt x="0" y="0"/>
                  </a:lnTo>
                  <a:lnTo>
                    <a:pt x="0" y="369992"/>
                  </a:lnTo>
                  <a:lnTo>
                    <a:pt x="9855200" y="369992"/>
                  </a:lnTo>
                  <a:lnTo>
                    <a:pt x="9855200" y="0"/>
                  </a:lnTo>
                  <a:close/>
                </a:path>
              </a:pathLst>
            </a:custGeom>
            <a:solidFill>
              <a:srgbClr val="28903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92327" y="6396227"/>
              <a:ext cx="2078736" cy="106680"/>
            </a:xfrm>
            <a:prstGeom prst="rect">
              <a:avLst/>
            </a:prstGeom>
          </p:spPr>
        </p:pic>
      </p:grpSp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xfrm>
            <a:off x="1432450" y="1573260"/>
            <a:ext cx="2603500" cy="574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b="0" dirty="0">
                <a:latin typeface="Calibri"/>
                <a:cs typeface="Calibri"/>
              </a:rPr>
              <a:t>Our</a:t>
            </a:r>
            <a:r>
              <a:rPr b="0" spc="-90" dirty="0">
                <a:latin typeface="Calibri"/>
                <a:cs typeface="Calibri"/>
              </a:rPr>
              <a:t> </a:t>
            </a:r>
            <a:r>
              <a:rPr b="0" spc="-10" dirty="0">
                <a:latin typeface="Calibri"/>
                <a:cs typeface="Calibri"/>
              </a:rPr>
              <a:t>Approach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9576658" y="6275712"/>
            <a:ext cx="149225" cy="1568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215"/>
              </a:lnSpc>
            </a:pPr>
            <a:r>
              <a:rPr sz="1100" spc="-50" dirty="0">
                <a:solidFill>
                  <a:srgbClr val="595959"/>
                </a:solidFill>
                <a:latin typeface="Arial"/>
                <a:cs typeface="Arial"/>
              </a:rPr>
              <a:t>19</a:t>
            </a:r>
            <a:endParaRPr sz="1100">
              <a:latin typeface="Arial"/>
              <a:cs typeface="Arial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355"/>
              </a:lnSpc>
            </a:pPr>
            <a:fld id="{81D60167-4931-47E6-BA6A-407CBD079E47}" type="slidenum">
              <a:rPr sz="2250" spc="172" baseline="-37037" dirty="0"/>
              <a:t>24</a:t>
            </a:fld>
            <a:r>
              <a:rPr sz="2250" spc="172" baseline="-37037" dirty="0"/>
              <a:t> </a:t>
            </a:r>
            <a:endParaRPr sz="2250" baseline="-37037"/>
          </a:p>
        </p:txBody>
      </p:sp>
      <p:sp>
        <p:nvSpPr>
          <p:cNvPr id="7" name="object 7"/>
          <p:cNvSpPr txBox="1"/>
          <p:nvPr/>
        </p:nvSpPr>
        <p:spPr>
          <a:xfrm>
            <a:off x="1473515" y="2318070"/>
            <a:ext cx="7319645" cy="31286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40995" marR="5715" indent="-328930">
              <a:lnSpc>
                <a:spcPct val="120000"/>
              </a:lnSpc>
              <a:spcBef>
                <a:spcPts val="100"/>
              </a:spcBef>
              <a:buClr>
                <a:srgbClr val="000000"/>
              </a:buClr>
              <a:buFont typeface="Arial"/>
              <a:buChar char="•"/>
              <a:tabLst>
                <a:tab pos="340995" algn="l"/>
              </a:tabLst>
            </a:pPr>
            <a:r>
              <a:rPr sz="2300" dirty="0">
                <a:solidFill>
                  <a:srgbClr val="ED7D31"/>
                </a:solidFill>
                <a:latin typeface="Segoe UI Symbol"/>
                <a:cs typeface="Segoe UI Symbol"/>
              </a:rPr>
              <a:t>Protect</a:t>
            </a:r>
            <a:r>
              <a:rPr sz="2300" spc="-95" dirty="0">
                <a:solidFill>
                  <a:srgbClr val="ED7D31"/>
                </a:solidFill>
                <a:latin typeface="Segoe UI Symbol"/>
                <a:cs typeface="Segoe UI Symbol"/>
              </a:rPr>
              <a:t> </a:t>
            </a:r>
            <a:r>
              <a:rPr sz="2300" dirty="0">
                <a:solidFill>
                  <a:srgbClr val="ED7D31"/>
                </a:solidFill>
                <a:latin typeface="Segoe UI Symbol"/>
                <a:cs typeface="Segoe UI Symbol"/>
              </a:rPr>
              <a:t>students</a:t>
            </a:r>
            <a:r>
              <a:rPr sz="2300" spc="-95" dirty="0">
                <a:solidFill>
                  <a:srgbClr val="ED7D31"/>
                </a:solidFill>
                <a:latin typeface="Segoe UI Symbol"/>
                <a:cs typeface="Segoe UI Symbol"/>
              </a:rPr>
              <a:t> </a:t>
            </a:r>
            <a:r>
              <a:rPr sz="2300" dirty="0">
                <a:solidFill>
                  <a:srgbClr val="ED7D31"/>
                </a:solidFill>
                <a:latin typeface="Segoe UI Symbol"/>
                <a:cs typeface="Segoe UI Symbol"/>
              </a:rPr>
              <a:t>first</a:t>
            </a:r>
            <a:r>
              <a:rPr sz="2300" dirty="0">
                <a:latin typeface="Segoe UI Symbol"/>
                <a:cs typeface="Segoe UI Symbol"/>
              </a:rPr>
              <a:t>:</a:t>
            </a:r>
            <a:r>
              <a:rPr sz="2300" spc="-90" dirty="0">
                <a:latin typeface="Segoe UI Symbol"/>
                <a:cs typeface="Segoe UI Symbol"/>
              </a:rPr>
              <a:t> </a:t>
            </a:r>
            <a:r>
              <a:rPr sz="2300" dirty="0">
                <a:latin typeface="Segoe UI Symbol"/>
                <a:cs typeface="Segoe UI Symbol"/>
              </a:rPr>
              <a:t>All</a:t>
            </a:r>
            <a:r>
              <a:rPr sz="2300" spc="-85" dirty="0">
                <a:latin typeface="Segoe UI Symbol"/>
                <a:cs typeface="Segoe UI Symbol"/>
              </a:rPr>
              <a:t> </a:t>
            </a:r>
            <a:r>
              <a:rPr sz="2300" spc="-60" dirty="0">
                <a:latin typeface="Segoe UI Symbol"/>
                <a:cs typeface="Segoe UI Symbol"/>
              </a:rPr>
              <a:t>neighborhood</a:t>
            </a:r>
            <a:r>
              <a:rPr sz="2300" spc="-90" dirty="0">
                <a:latin typeface="Segoe UI Symbol"/>
                <a:cs typeface="Segoe UI Symbol"/>
              </a:rPr>
              <a:t> </a:t>
            </a:r>
            <a:r>
              <a:rPr sz="2300" dirty="0">
                <a:latin typeface="Segoe UI Symbol"/>
                <a:cs typeface="Segoe UI Symbol"/>
              </a:rPr>
              <a:t>schools</a:t>
            </a:r>
            <a:r>
              <a:rPr sz="2300" spc="-100" dirty="0">
                <a:latin typeface="Segoe UI Symbol"/>
                <a:cs typeface="Segoe UI Symbol"/>
              </a:rPr>
              <a:t> </a:t>
            </a:r>
            <a:r>
              <a:rPr sz="2300" spc="-10" dirty="0">
                <a:latin typeface="Segoe UI Symbol"/>
                <a:cs typeface="Segoe UI Symbol"/>
              </a:rPr>
              <a:t>remain </a:t>
            </a:r>
            <a:r>
              <a:rPr sz="2300" dirty="0">
                <a:latin typeface="Segoe UI Symbol"/>
                <a:cs typeface="Segoe UI Symbol"/>
              </a:rPr>
              <a:t>open,</a:t>
            </a:r>
            <a:r>
              <a:rPr sz="2300" spc="-45" dirty="0">
                <a:latin typeface="Segoe UI Symbol"/>
                <a:cs typeface="Segoe UI Symbol"/>
              </a:rPr>
              <a:t> </a:t>
            </a:r>
            <a:r>
              <a:rPr sz="2300" dirty="0">
                <a:latin typeface="Segoe UI Symbol"/>
                <a:cs typeface="Segoe UI Symbol"/>
              </a:rPr>
              <a:t>core</a:t>
            </a:r>
            <a:r>
              <a:rPr sz="2300" spc="-50" dirty="0">
                <a:latin typeface="Segoe UI Symbol"/>
                <a:cs typeface="Segoe UI Symbol"/>
              </a:rPr>
              <a:t> </a:t>
            </a:r>
            <a:r>
              <a:rPr sz="2300" dirty="0">
                <a:latin typeface="Segoe UI Symbol"/>
                <a:cs typeface="Segoe UI Symbol"/>
              </a:rPr>
              <a:t>academic</a:t>
            </a:r>
            <a:r>
              <a:rPr sz="2300" spc="-50" dirty="0">
                <a:latin typeface="Segoe UI Symbol"/>
                <a:cs typeface="Segoe UI Symbol"/>
              </a:rPr>
              <a:t> </a:t>
            </a:r>
            <a:r>
              <a:rPr sz="2300" spc="-20" dirty="0">
                <a:latin typeface="Segoe UI Symbol"/>
                <a:cs typeface="Segoe UI Symbol"/>
              </a:rPr>
              <a:t>programs</a:t>
            </a:r>
            <a:r>
              <a:rPr sz="2300" spc="-50" dirty="0">
                <a:latin typeface="Segoe UI Symbol"/>
                <a:cs typeface="Segoe UI Symbol"/>
              </a:rPr>
              <a:t> </a:t>
            </a:r>
            <a:r>
              <a:rPr sz="2300" spc="-10" dirty="0">
                <a:latin typeface="Segoe UI Symbol"/>
                <a:cs typeface="Segoe UI Symbol"/>
              </a:rPr>
              <a:t>protected</a:t>
            </a:r>
            <a:endParaRPr sz="2300">
              <a:latin typeface="Segoe UI Symbol"/>
              <a:cs typeface="Segoe UI Symbol"/>
            </a:endParaRPr>
          </a:p>
          <a:p>
            <a:pPr marL="340995" marR="260985" indent="-328930">
              <a:lnSpc>
                <a:spcPct val="119100"/>
              </a:lnSpc>
              <a:spcBef>
                <a:spcPts val="720"/>
              </a:spcBef>
              <a:buClr>
                <a:srgbClr val="000000"/>
              </a:buClr>
              <a:buFont typeface="Arial"/>
              <a:buChar char="•"/>
              <a:tabLst>
                <a:tab pos="340995" algn="l"/>
              </a:tabLst>
            </a:pPr>
            <a:r>
              <a:rPr sz="2300" dirty="0">
                <a:solidFill>
                  <a:srgbClr val="ED7D31"/>
                </a:solidFill>
                <a:latin typeface="Segoe UI Symbol"/>
                <a:cs typeface="Segoe UI Symbol"/>
              </a:rPr>
              <a:t>Shared</a:t>
            </a:r>
            <a:r>
              <a:rPr sz="2300" spc="80" dirty="0">
                <a:solidFill>
                  <a:srgbClr val="ED7D31"/>
                </a:solidFill>
                <a:latin typeface="Segoe UI Symbol"/>
                <a:cs typeface="Segoe UI Symbol"/>
              </a:rPr>
              <a:t> </a:t>
            </a:r>
            <a:r>
              <a:rPr sz="2300" dirty="0">
                <a:solidFill>
                  <a:srgbClr val="ED7D31"/>
                </a:solidFill>
                <a:latin typeface="Segoe UI Symbol"/>
                <a:cs typeface="Segoe UI Symbol"/>
              </a:rPr>
              <a:t>sacrifice</a:t>
            </a:r>
            <a:r>
              <a:rPr sz="2300" dirty="0">
                <a:latin typeface="Segoe UI Symbol"/>
                <a:cs typeface="Segoe UI Symbol"/>
              </a:rPr>
              <a:t>:</a:t>
            </a:r>
            <a:r>
              <a:rPr sz="2300" spc="85" dirty="0">
                <a:latin typeface="Segoe UI Symbol"/>
                <a:cs typeface="Segoe UI Symbol"/>
              </a:rPr>
              <a:t> </a:t>
            </a:r>
            <a:r>
              <a:rPr sz="2300" dirty="0">
                <a:latin typeface="Segoe UI Symbol"/>
                <a:cs typeface="Segoe UI Symbol"/>
              </a:rPr>
              <a:t>Reductions</a:t>
            </a:r>
            <a:r>
              <a:rPr sz="2300" spc="80" dirty="0">
                <a:latin typeface="Segoe UI Symbol"/>
                <a:cs typeface="Segoe UI Symbol"/>
              </a:rPr>
              <a:t> </a:t>
            </a:r>
            <a:r>
              <a:rPr sz="2300" dirty="0">
                <a:latin typeface="Segoe UI Symbol"/>
                <a:cs typeface="Segoe UI Symbol"/>
              </a:rPr>
              <a:t>across</a:t>
            </a:r>
            <a:r>
              <a:rPr sz="2300" spc="80" dirty="0">
                <a:latin typeface="Segoe UI Symbol"/>
                <a:cs typeface="Segoe UI Symbol"/>
              </a:rPr>
              <a:t> </a:t>
            </a:r>
            <a:r>
              <a:rPr sz="2300" dirty="0">
                <a:latin typeface="Segoe UI Symbol"/>
                <a:cs typeface="Segoe UI Symbol"/>
              </a:rPr>
              <a:t>all</a:t>
            </a:r>
            <a:r>
              <a:rPr sz="2300" spc="95" dirty="0">
                <a:latin typeface="Segoe UI Symbol"/>
                <a:cs typeface="Segoe UI Symbol"/>
              </a:rPr>
              <a:t> </a:t>
            </a:r>
            <a:r>
              <a:rPr sz="2300" dirty="0">
                <a:latin typeface="Segoe UI Symbol"/>
                <a:cs typeface="Segoe UI Symbol"/>
              </a:rPr>
              <a:t>divisions</a:t>
            </a:r>
            <a:r>
              <a:rPr sz="2300" spc="80" dirty="0">
                <a:latin typeface="Segoe UI Symbol"/>
                <a:cs typeface="Segoe UI Symbol"/>
              </a:rPr>
              <a:t> </a:t>
            </a:r>
            <a:r>
              <a:rPr sz="2300" spc="-25" dirty="0">
                <a:latin typeface="Segoe UI Symbol"/>
                <a:cs typeface="Segoe UI Symbol"/>
              </a:rPr>
              <a:t>and </a:t>
            </a:r>
            <a:r>
              <a:rPr sz="2300" spc="-10" dirty="0">
                <a:latin typeface="Segoe UI Symbol"/>
                <a:cs typeface="Segoe UI Symbol"/>
              </a:rPr>
              <a:t>employee</a:t>
            </a:r>
            <a:r>
              <a:rPr sz="2300" spc="-45" dirty="0">
                <a:latin typeface="Segoe UI Symbol"/>
                <a:cs typeface="Segoe UI Symbol"/>
              </a:rPr>
              <a:t> </a:t>
            </a:r>
            <a:r>
              <a:rPr sz="2300" dirty="0">
                <a:latin typeface="Segoe UI Symbol"/>
                <a:cs typeface="Segoe UI Symbol"/>
              </a:rPr>
              <a:t>groups,</a:t>
            </a:r>
            <a:r>
              <a:rPr sz="2300" spc="-35" dirty="0">
                <a:latin typeface="Segoe UI Symbol"/>
                <a:cs typeface="Segoe UI Symbol"/>
              </a:rPr>
              <a:t> </a:t>
            </a:r>
            <a:r>
              <a:rPr sz="2300" dirty="0">
                <a:latin typeface="Segoe UI Symbol"/>
                <a:cs typeface="Segoe UI Symbol"/>
              </a:rPr>
              <a:t>leadership</a:t>
            </a:r>
            <a:r>
              <a:rPr sz="2300" spc="-40" dirty="0">
                <a:latin typeface="Segoe UI Symbol"/>
                <a:cs typeface="Segoe UI Symbol"/>
              </a:rPr>
              <a:t> </a:t>
            </a:r>
            <a:r>
              <a:rPr sz="2300" dirty="0">
                <a:latin typeface="Segoe UI Symbol"/>
                <a:cs typeface="Segoe UI Symbol"/>
              </a:rPr>
              <a:t>takes</a:t>
            </a:r>
            <a:r>
              <a:rPr sz="2300" spc="-40" dirty="0">
                <a:latin typeface="Segoe UI Symbol"/>
                <a:cs typeface="Segoe UI Symbol"/>
              </a:rPr>
              <a:t> </a:t>
            </a:r>
            <a:r>
              <a:rPr sz="2300" dirty="0">
                <a:latin typeface="Segoe UI Symbol"/>
                <a:cs typeface="Segoe UI Symbol"/>
              </a:rPr>
              <a:t>cuts</a:t>
            </a:r>
            <a:r>
              <a:rPr sz="2300" spc="-40" dirty="0">
                <a:latin typeface="Segoe UI Symbol"/>
                <a:cs typeface="Segoe UI Symbol"/>
              </a:rPr>
              <a:t> </a:t>
            </a:r>
            <a:r>
              <a:rPr sz="2300" spc="-10" dirty="0">
                <a:latin typeface="Segoe UI Symbol"/>
                <a:cs typeface="Segoe UI Symbol"/>
              </a:rPr>
              <a:t>first</a:t>
            </a:r>
            <a:endParaRPr sz="2300">
              <a:latin typeface="Segoe UI Symbol"/>
              <a:cs typeface="Segoe UI Symbol"/>
            </a:endParaRPr>
          </a:p>
          <a:p>
            <a:pPr marL="340995" marR="5080" indent="-328930">
              <a:lnSpc>
                <a:spcPct val="117800"/>
              </a:lnSpc>
              <a:spcBef>
                <a:spcPts val="755"/>
              </a:spcBef>
              <a:buClr>
                <a:srgbClr val="000000"/>
              </a:buClr>
              <a:buFont typeface="Arial"/>
              <a:buChar char="•"/>
              <a:tabLst>
                <a:tab pos="340995" algn="l"/>
              </a:tabLst>
            </a:pPr>
            <a:r>
              <a:rPr sz="2300" dirty="0">
                <a:solidFill>
                  <a:srgbClr val="ED7D31"/>
                </a:solidFill>
                <a:latin typeface="Segoe UI Symbol"/>
                <a:cs typeface="Segoe UI Symbol"/>
              </a:rPr>
              <a:t>Transparency</a:t>
            </a:r>
            <a:r>
              <a:rPr sz="2300" spc="75" dirty="0">
                <a:solidFill>
                  <a:srgbClr val="ED7D31"/>
                </a:solidFill>
                <a:latin typeface="Segoe UI Symbol"/>
                <a:cs typeface="Segoe UI Symbol"/>
              </a:rPr>
              <a:t> </a:t>
            </a:r>
            <a:r>
              <a:rPr sz="2300" dirty="0">
                <a:solidFill>
                  <a:srgbClr val="ED7D31"/>
                </a:solidFill>
                <a:latin typeface="Segoe UI Symbol"/>
                <a:cs typeface="Segoe UI Symbol"/>
              </a:rPr>
              <a:t>and</a:t>
            </a:r>
            <a:r>
              <a:rPr sz="2300" spc="85" dirty="0">
                <a:solidFill>
                  <a:srgbClr val="ED7D31"/>
                </a:solidFill>
                <a:latin typeface="Segoe UI Symbol"/>
                <a:cs typeface="Segoe UI Symbol"/>
              </a:rPr>
              <a:t> </a:t>
            </a:r>
            <a:r>
              <a:rPr sz="2300" spc="-10" dirty="0">
                <a:solidFill>
                  <a:srgbClr val="ED7D31"/>
                </a:solidFill>
                <a:latin typeface="Segoe UI Symbol"/>
                <a:cs typeface="Segoe UI Symbol"/>
              </a:rPr>
              <a:t>partnership</a:t>
            </a:r>
            <a:r>
              <a:rPr sz="2300" spc="-10" dirty="0">
                <a:latin typeface="Segoe UI Symbol"/>
                <a:cs typeface="Segoe UI Symbol"/>
              </a:rPr>
              <a:t>:</a:t>
            </a:r>
            <a:r>
              <a:rPr sz="2300" spc="80" dirty="0">
                <a:latin typeface="Segoe UI Symbol"/>
                <a:cs typeface="Segoe UI Symbol"/>
              </a:rPr>
              <a:t> </a:t>
            </a:r>
            <a:r>
              <a:rPr sz="2300" dirty="0">
                <a:latin typeface="Segoe UI Symbol"/>
                <a:cs typeface="Segoe UI Symbol"/>
              </a:rPr>
              <a:t>Clear</a:t>
            </a:r>
            <a:r>
              <a:rPr sz="2300" spc="90" dirty="0">
                <a:latin typeface="Segoe UI Symbol"/>
                <a:cs typeface="Segoe UI Symbol"/>
              </a:rPr>
              <a:t> </a:t>
            </a:r>
            <a:r>
              <a:rPr sz="2300" spc="-10" dirty="0">
                <a:latin typeface="Segoe UI Symbol"/>
                <a:cs typeface="Segoe UI Symbol"/>
              </a:rPr>
              <a:t>communication, stakeholder</a:t>
            </a:r>
            <a:r>
              <a:rPr sz="2300" spc="-90" dirty="0">
                <a:latin typeface="Segoe UI Symbol"/>
                <a:cs typeface="Segoe UI Symbol"/>
              </a:rPr>
              <a:t> </a:t>
            </a:r>
            <a:r>
              <a:rPr sz="2300" spc="-10" dirty="0">
                <a:latin typeface="Segoe UI Symbol"/>
                <a:cs typeface="Segoe UI Symbol"/>
              </a:rPr>
              <a:t>engagement,</a:t>
            </a:r>
            <a:r>
              <a:rPr sz="2300" spc="-90" dirty="0">
                <a:latin typeface="Segoe UI Symbol"/>
                <a:cs typeface="Segoe UI Symbol"/>
              </a:rPr>
              <a:t> </a:t>
            </a:r>
            <a:r>
              <a:rPr sz="2300" spc="-55" dirty="0">
                <a:latin typeface="Segoe UI Symbol"/>
                <a:cs typeface="Segoe UI Symbol"/>
              </a:rPr>
              <a:t>dignified</a:t>
            </a:r>
            <a:r>
              <a:rPr sz="2300" spc="-95" dirty="0">
                <a:latin typeface="Segoe UI Symbol"/>
                <a:cs typeface="Segoe UI Symbol"/>
              </a:rPr>
              <a:t> </a:t>
            </a:r>
            <a:r>
              <a:rPr sz="2300" spc="-45" dirty="0">
                <a:latin typeface="Segoe UI Symbol"/>
                <a:cs typeface="Segoe UI Symbol"/>
              </a:rPr>
              <a:t>support</a:t>
            </a:r>
            <a:r>
              <a:rPr sz="2300" spc="-95" dirty="0">
                <a:latin typeface="Segoe UI Symbol"/>
                <a:cs typeface="Segoe UI Symbol"/>
              </a:rPr>
              <a:t> </a:t>
            </a:r>
            <a:r>
              <a:rPr sz="2300" spc="-60" dirty="0">
                <a:latin typeface="Segoe UI Symbol"/>
                <a:cs typeface="Segoe UI Symbol"/>
              </a:rPr>
              <a:t>for</a:t>
            </a:r>
            <a:r>
              <a:rPr sz="2300" spc="-85" dirty="0">
                <a:latin typeface="Segoe UI Symbol"/>
                <a:cs typeface="Segoe UI Symbol"/>
              </a:rPr>
              <a:t> </a:t>
            </a:r>
            <a:r>
              <a:rPr sz="2300" spc="-10" dirty="0">
                <a:latin typeface="Segoe UI Symbol"/>
                <a:cs typeface="Segoe UI Symbol"/>
              </a:rPr>
              <a:t>affected employees</a:t>
            </a:r>
            <a:endParaRPr sz="2300">
              <a:latin typeface="Segoe UI Symbol"/>
              <a:cs typeface="Segoe UI Symbol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01600" y="1104900"/>
            <a:ext cx="9855200" cy="5549900"/>
            <a:chOff x="101600" y="1104900"/>
            <a:chExt cx="9855200" cy="55499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1600" y="1104900"/>
              <a:ext cx="1267968" cy="554990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101600" y="6284807"/>
              <a:ext cx="9855200" cy="370205"/>
            </a:xfrm>
            <a:custGeom>
              <a:avLst/>
              <a:gdLst/>
              <a:ahLst/>
              <a:cxnLst/>
              <a:rect l="l" t="t" r="r" b="b"/>
              <a:pathLst>
                <a:path w="9855200" h="370204">
                  <a:moveTo>
                    <a:pt x="9855200" y="0"/>
                  </a:moveTo>
                  <a:lnTo>
                    <a:pt x="0" y="0"/>
                  </a:lnTo>
                  <a:lnTo>
                    <a:pt x="0" y="369992"/>
                  </a:lnTo>
                  <a:lnTo>
                    <a:pt x="9855200" y="369992"/>
                  </a:lnTo>
                  <a:lnTo>
                    <a:pt x="9855200" y="0"/>
                  </a:lnTo>
                  <a:close/>
                </a:path>
              </a:pathLst>
            </a:custGeom>
            <a:solidFill>
              <a:srgbClr val="28903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92327" y="6396227"/>
              <a:ext cx="2078736" cy="106680"/>
            </a:xfrm>
            <a:prstGeom prst="rect">
              <a:avLst/>
            </a:prstGeom>
          </p:spPr>
        </p:pic>
      </p:grpSp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xfrm>
            <a:off x="1432450" y="1573260"/>
            <a:ext cx="4467860" cy="574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Our</a:t>
            </a:r>
            <a:r>
              <a:rPr spc="-130" dirty="0"/>
              <a:t> </a:t>
            </a:r>
            <a:r>
              <a:rPr dirty="0"/>
              <a:t>Core</a:t>
            </a:r>
            <a:r>
              <a:rPr spc="-135" dirty="0"/>
              <a:t> </a:t>
            </a:r>
            <a:r>
              <a:rPr spc="-10" dirty="0"/>
              <a:t>Commitments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9576658" y="6275712"/>
            <a:ext cx="149225" cy="1568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215"/>
              </a:lnSpc>
            </a:pPr>
            <a:r>
              <a:rPr sz="1100" spc="-50" dirty="0">
                <a:solidFill>
                  <a:srgbClr val="595959"/>
                </a:solidFill>
                <a:latin typeface="Arial"/>
                <a:cs typeface="Arial"/>
              </a:rPr>
              <a:t>19</a:t>
            </a:r>
            <a:endParaRPr sz="1100">
              <a:latin typeface="Arial"/>
              <a:cs typeface="Arial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355"/>
              </a:lnSpc>
            </a:pPr>
            <a:fld id="{81D60167-4931-47E6-BA6A-407CBD079E47}" type="slidenum">
              <a:rPr sz="2250" spc="172" baseline="-37037" dirty="0"/>
              <a:t>25</a:t>
            </a:fld>
            <a:r>
              <a:rPr sz="2250" spc="172" baseline="-37037" dirty="0"/>
              <a:t> </a:t>
            </a:r>
            <a:endParaRPr sz="2250" baseline="-37037"/>
          </a:p>
        </p:txBody>
      </p:sp>
      <p:sp>
        <p:nvSpPr>
          <p:cNvPr id="7" name="object 7"/>
          <p:cNvSpPr txBox="1"/>
          <p:nvPr/>
        </p:nvSpPr>
        <p:spPr>
          <a:xfrm>
            <a:off x="1473515" y="2401010"/>
            <a:ext cx="7881620" cy="3337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40995" indent="-328295">
              <a:lnSpc>
                <a:spcPts val="2515"/>
              </a:lnSpc>
              <a:spcBef>
                <a:spcPts val="100"/>
              </a:spcBef>
              <a:buClr>
                <a:srgbClr val="000000"/>
              </a:buClr>
              <a:buSzPct val="109523"/>
              <a:buFont typeface="Arial"/>
              <a:buChar char="•"/>
              <a:tabLst>
                <a:tab pos="340995" algn="l"/>
              </a:tabLst>
            </a:pPr>
            <a:r>
              <a:rPr sz="2100" b="1" dirty="0">
                <a:solidFill>
                  <a:srgbClr val="ED7D31"/>
                </a:solidFill>
                <a:latin typeface="Calibri"/>
                <a:cs typeface="Calibri"/>
              </a:rPr>
              <a:t>Fiscal</a:t>
            </a:r>
            <a:r>
              <a:rPr sz="2100" b="1" spc="-25" dirty="0">
                <a:solidFill>
                  <a:srgbClr val="ED7D31"/>
                </a:solidFill>
                <a:latin typeface="Calibri"/>
                <a:cs typeface="Calibri"/>
              </a:rPr>
              <a:t> </a:t>
            </a:r>
            <a:r>
              <a:rPr sz="2100" b="1" dirty="0">
                <a:solidFill>
                  <a:srgbClr val="ED7D31"/>
                </a:solidFill>
                <a:latin typeface="Calibri"/>
                <a:cs typeface="Calibri"/>
              </a:rPr>
              <a:t>sustainability</a:t>
            </a:r>
            <a:r>
              <a:rPr sz="2100" b="1" spc="-15" dirty="0">
                <a:solidFill>
                  <a:srgbClr val="ED7D31"/>
                </a:solidFill>
                <a:latin typeface="Calibri"/>
                <a:cs typeface="Calibri"/>
              </a:rPr>
              <a:t> </a:t>
            </a:r>
            <a:r>
              <a:rPr sz="2100" b="1" dirty="0">
                <a:solidFill>
                  <a:srgbClr val="ED7D31"/>
                </a:solidFill>
                <a:latin typeface="Calibri"/>
                <a:cs typeface="Calibri"/>
              </a:rPr>
              <a:t>that</a:t>
            </a:r>
            <a:r>
              <a:rPr sz="2100" b="1" spc="-25" dirty="0">
                <a:solidFill>
                  <a:srgbClr val="ED7D31"/>
                </a:solidFill>
                <a:latin typeface="Calibri"/>
                <a:cs typeface="Calibri"/>
              </a:rPr>
              <a:t> </a:t>
            </a:r>
            <a:r>
              <a:rPr sz="2100" b="1" dirty="0">
                <a:solidFill>
                  <a:srgbClr val="ED7D31"/>
                </a:solidFill>
                <a:latin typeface="Calibri"/>
                <a:cs typeface="Calibri"/>
              </a:rPr>
              <a:t>enables</a:t>
            </a:r>
            <a:r>
              <a:rPr sz="2100" b="1" spc="-20" dirty="0">
                <a:solidFill>
                  <a:srgbClr val="ED7D31"/>
                </a:solidFill>
                <a:latin typeface="Calibri"/>
                <a:cs typeface="Calibri"/>
              </a:rPr>
              <a:t> </a:t>
            </a:r>
            <a:r>
              <a:rPr sz="2100" b="1" dirty="0">
                <a:solidFill>
                  <a:srgbClr val="ED7D31"/>
                </a:solidFill>
                <a:latin typeface="Calibri"/>
                <a:cs typeface="Calibri"/>
              </a:rPr>
              <a:t>educational</a:t>
            </a:r>
            <a:r>
              <a:rPr sz="2100" b="1" spc="-20" dirty="0">
                <a:solidFill>
                  <a:srgbClr val="ED7D31"/>
                </a:solidFill>
                <a:latin typeface="Calibri"/>
                <a:cs typeface="Calibri"/>
              </a:rPr>
              <a:t> </a:t>
            </a:r>
            <a:r>
              <a:rPr sz="2100" b="1" spc="-10" dirty="0">
                <a:solidFill>
                  <a:srgbClr val="ED7D31"/>
                </a:solidFill>
                <a:latin typeface="Calibri"/>
                <a:cs typeface="Calibri"/>
              </a:rPr>
              <a:t>excellence</a:t>
            </a:r>
            <a:endParaRPr sz="2100">
              <a:latin typeface="Calibri"/>
              <a:cs typeface="Calibri"/>
            </a:endParaRPr>
          </a:p>
          <a:p>
            <a:pPr marL="402590">
              <a:lnSpc>
                <a:spcPts val="2155"/>
              </a:lnSpc>
            </a:pPr>
            <a:r>
              <a:rPr sz="1800" i="1" dirty="0">
                <a:latin typeface="Calibri"/>
                <a:cs typeface="Calibri"/>
              </a:rPr>
              <a:t>When</a:t>
            </a:r>
            <a:r>
              <a:rPr sz="1800" i="1" spc="-70" dirty="0">
                <a:latin typeface="Calibri"/>
                <a:cs typeface="Calibri"/>
              </a:rPr>
              <a:t> </a:t>
            </a:r>
            <a:r>
              <a:rPr sz="1800" i="1" spc="-10" dirty="0">
                <a:latin typeface="Calibri"/>
                <a:cs typeface="Calibri"/>
              </a:rPr>
              <a:t>finances</a:t>
            </a:r>
            <a:r>
              <a:rPr sz="1800" i="1" spc="-70" dirty="0">
                <a:latin typeface="Calibri"/>
                <a:cs typeface="Calibri"/>
              </a:rPr>
              <a:t> </a:t>
            </a:r>
            <a:r>
              <a:rPr sz="1800" i="1" dirty="0">
                <a:latin typeface="Calibri"/>
                <a:cs typeface="Calibri"/>
              </a:rPr>
              <a:t>are</a:t>
            </a:r>
            <a:r>
              <a:rPr sz="1800" i="1" spc="-65" dirty="0">
                <a:latin typeface="Calibri"/>
                <a:cs typeface="Calibri"/>
              </a:rPr>
              <a:t> </a:t>
            </a:r>
            <a:r>
              <a:rPr sz="1800" i="1" spc="-10" dirty="0">
                <a:latin typeface="Calibri"/>
                <a:cs typeface="Calibri"/>
              </a:rPr>
              <a:t>stable,</a:t>
            </a:r>
            <a:r>
              <a:rPr sz="1800" i="1" spc="-60" dirty="0">
                <a:latin typeface="Calibri"/>
                <a:cs typeface="Calibri"/>
              </a:rPr>
              <a:t> </a:t>
            </a:r>
            <a:r>
              <a:rPr sz="1800" i="1" spc="-10" dirty="0">
                <a:latin typeface="Calibri"/>
                <a:cs typeface="Calibri"/>
              </a:rPr>
              <a:t>schools</a:t>
            </a:r>
            <a:r>
              <a:rPr sz="1800" i="1" spc="-70" dirty="0">
                <a:latin typeface="Calibri"/>
                <a:cs typeface="Calibri"/>
              </a:rPr>
              <a:t> </a:t>
            </a:r>
            <a:r>
              <a:rPr sz="1800" i="1" dirty="0">
                <a:latin typeface="Calibri"/>
                <a:cs typeface="Calibri"/>
              </a:rPr>
              <a:t>focus</a:t>
            </a:r>
            <a:r>
              <a:rPr sz="1800" i="1" spc="-70" dirty="0">
                <a:latin typeface="Calibri"/>
                <a:cs typeface="Calibri"/>
              </a:rPr>
              <a:t> </a:t>
            </a:r>
            <a:r>
              <a:rPr sz="1800" i="1" dirty="0">
                <a:latin typeface="Calibri"/>
                <a:cs typeface="Calibri"/>
              </a:rPr>
              <a:t>on</a:t>
            </a:r>
            <a:r>
              <a:rPr sz="1800" i="1" spc="-70" dirty="0">
                <a:latin typeface="Calibri"/>
                <a:cs typeface="Calibri"/>
              </a:rPr>
              <a:t> </a:t>
            </a:r>
            <a:r>
              <a:rPr sz="1800" i="1" spc="-10" dirty="0">
                <a:latin typeface="Calibri"/>
                <a:cs typeface="Calibri"/>
              </a:rPr>
              <a:t>teaching</a:t>
            </a:r>
            <a:r>
              <a:rPr sz="1800" i="1" spc="-70" dirty="0">
                <a:latin typeface="Calibri"/>
                <a:cs typeface="Calibri"/>
              </a:rPr>
              <a:t> </a:t>
            </a:r>
            <a:r>
              <a:rPr sz="1800" i="1" dirty="0">
                <a:latin typeface="Calibri"/>
                <a:cs typeface="Calibri"/>
              </a:rPr>
              <a:t>and</a:t>
            </a:r>
            <a:r>
              <a:rPr sz="1800" i="1" spc="-70" dirty="0">
                <a:latin typeface="Calibri"/>
                <a:cs typeface="Calibri"/>
              </a:rPr>
              <a:t> </a:t>
            </a:r>
            <a:r>
              <a:rPr sz="1800" i="1" spc="-10" dirty="0">
                <a:latin typeface="Calibri"/>
                <a:cs typeface="Calibri"/>
              </a:rPr>
              <a:t>learning</a:t>
            </a:r>
            <a:endParaRPr sz="1800">
              <a:latin typeface="Calibri"/>
              <a:cs typeface="Calibri"/>
            </a:endParaRPr>
          </a:p>
          <a:p>
            <a:pPr marL="340995" indent="-328295">
              <a:lnSpc>
                <a:spcPts val="2515"/>
              </a:lnSpc>
              <a:spcBef>
                <a:spcPts val="229"/>
              </a:spcBef>
              <a:buClr>
                <a:srgbClr val="000000"/>
              </a:buClr>
              <a:buSzPct val="109523"/>
              <a:buFont typeface="Arial"/>
              <a:buChar char="•"/>
              <a:tabLst>
                <a:tab pos="340995" algn="l"/>
              </a:tabLst>
            </a:pPr>
            <a:r>
              <a:rPr sz="2100" b="1" dirty="0">
                <a:solidFill>
                  <a:srgbClr val="ED7D31"/>
                </a:solidFill>
                <a:latin typeface="Calibri"/>
                <a:cs typeface="Calibri"/>
              </a:rPr>
              <a:t>Competitive</a:t>
            </a:r>
            <a:r>
              <a:rPr sz="2100" b="1" spc="-30" dirty="0">
                <a:solidFill>
                  <a:srgbClr val="ED7D31"/>
                </a:solidFill>
                <a:latin typeface="Calibri"/>
                <a:cs typeface="Calibri"/>
              </a:rPr>
              <a:t> </a:t>
            </a:r>
            <a:r>
              <a:rPr sz="2100" b="1" dirty="0">
                <a:solidFill>
                  <a:srgbClr val="ED7D31"/>
                </a:solidFill>
                <a:latin typeface="Calibri"/>
                <a:cs typeface="Calibri"/>
              </a:rPr>
              <a:t>compensation</a:t>
            </a:r>
            <a:r>
              <a:rPr sz="2100" b="1" spc="-30" dirty="0">
                <a:solidFill>
                  <a:srgbClr val="ED7D31"/>
                </a:solidFill>
                <a:latin typeface="Calibri"/>
                <a:cs typeface="Calibri"/>
              </a:rPr>
              <a:t> </a:t>
            </a:r>
            <a:r>
              <a:rPr sz="2100" b="1" dirty="0">
                <a:solidFill>
                  <a:srgbClr val="ED7D31"/>
                </a:solidFill>
                <a:latin typeface="Calibri"/>
                <a:cs typeface="Calibri"/>
              </a:rPr>
              <a:t>grounded</a:t>
            </a:r>
            <a:r>
              <a:rPr sz="2100" b="1" spc="-25" dirty="0">
                <a:solidFill>
                  <a:srgbClr val="ED7D31"/>
                </a:solidFill>
                <a:latin typeface="Calibri"/>
                <a:cs typeface="Calibri"/>
              </a:rPr>
              <a:t> </a:t>
            </a:r>
            <a:r>
              <a:rPr sz="2100" b="1" dirty="0">
                <a:solidFill>
                  <a:srgbClr val="ED7D31"/>
                </a:solidFill>
                <a:latin typeface="Calibri"/>
                <a:cs typeface="Calibri"/>
              </a:rPr>
              <a:t>in</a:t>
            </a:r>
            <a:r>
              <a:rPr sz="2100" b="1" spc="-25" dirty="0">
                <a:solidFill>
                  <a:srgbClr val="ED7D31"/>
                </a:solidFill>
                <a:latin typeface="Calibri"/>
                <a:cs typeface="Calibri"/>
              </a:rPr>
              <a:t> </a:t>
            </a:r>
            <a:r>
              <a:rPr sz="2100" b="1" dirty="0">
                <a:solidFill>
                  <a:srgbClr val="ED7D31"/>
                </a:solidFill>
                <a:latin typeface="Calibri"/>
                <a:cs typeface="Calibri"/>
              </a:rPr>
              <a:t>fiscal</a:t>
            </a:r>
            <a:r>
              <a:rPr sz="2100" b="1" spc="-35" dirty="0">
                <a:solidFill>
                  <a:srgbClr val="ED7D31"/>
                </a:solidFill>
                <a:latin typeface="Calibri"/>
                <a:cs typeface="Calibri"/>
              </a:rPr>
              <a:t> </a:t>
            </a:r>
            <a:r>
              <a:rPr sz="2100" b="1" spc="-10" dirty="0">
                <a:solidFill>
                  <a:srgbClr val="ED7D31"/>
                </a:solidFill>
                <a:latin typeface="Calibri"/>
                <a:cs typeface="Calibri"/>
              </a:rPr>
              <a:t>reality</a:t>
            </a:r>
            <a:endParaRPr sz="2100">
              <a:latin typeface="Calibri"/>
              <a:cs typeface="Calibri"/>
            </a:endParaRPr>
          </a:p>
          <a:p>
            <a:pPr marL="402590">
              <a:lnSpc>
                <a:spcPts val="2155"/>
              </a:lnSpc>
            </a:pPr>
            <a:r>
              <a:rPr sz="1800" i="1" dirty="0">
                <a:latin typeface="Calibri"/>
                <a:cs typeface="Calibri"/>
              </a:rPr>
              <a:t>Fair</a:t>
            </a:r>
            <a:r>
              <a:rPr sz="1800" i="1" spc="-65" dirty="0">
                <a:latin typeface="Calibri"/>
                <a:cs typeface="Calibri"/>
              </a:rPr>
              <a:t> </a:t>
            </a:r>
            <a:r>
              <a:rPr sz="1800" i="1" dirty="0">
                <a:latin typeface="Calibri"/>
                <a:cs typeface="Calibri"/>
              </a:rPr>
              <a:t>pay</a:t>
            </a:r>
            <a:r>
              <a:rPr sz="1800" i="1" spc="-55" dirty="0">
                <a:latin typeface="Calibri"/>
                <a:cs typeface="Calibri"/>
              </a:rPr>
              <a:t> </a:t>
            </a:r>
            <a:r>
              <a:rPr sz="1800" i="1" dirty="0">
                <a:latin typeface="Calibri"/>
                <a:cs typeface="Calibri"/>
              </a:rPr>
              <a:t>and</a:t>
            </a:r>
            <a:r>
              <a:rPr sz="1800" i="1" spc="-65" dirty="0">
                <a:latin typeface="Calibri"/>
                <a:cs typeface="Calibri"/>
              </a:rPr>
              <a:t> </a:t>
            </a:r>
            <a:r>
              <a:rPr sz="1800" i="1" spc="-10" dirty="0">
                <a:latin typeface="Calibri"/>
                <a:cs typeface="Calibri"/>
              </a:rPr>
              <a:t>sustainable</a:t>
            </a:r>
            <a:r>
              <a:rPr sz="1800" i="1" spc="-60" dirty="0">
                <a:latin typeface="Calibri"/>
                <a:cs typeface="Calibri"/>
              </a:rPr>
              <a:t> </a:t>
            </a:r>
            <a:r>
              <a:rPr sz="1800" i="1" spc="-10" dirty="0">
                <a:latin typeface="Calibri"/>
                <a:cs typeface="Calibri"/>
              </a:rPr>
              <a:t>budgets</a:t>
            </a:r>
            <a:r>
              <a:rPr sz="1800" i="1" spc="-65" dirty="0">
                <a:latin typeface="Calibri"/>
                <a:cs typeface="Calibri"/>
              </a:rPr>
              <a:t> </a:t>
            </a:r>
            <a:r>
              <a:rPr sz="1800" i="1" dirty="0">
                <a:latin typeface="Calibri"/>
                <a:cs typeface="Calibri"/>
              </a:rPr>
              <a:t>that</a:t>
            </a:r>
            <a:r>
              <a:rPr sz="1800" i="1" spc="-55" dirty="0">
                <a:latin typeface="Calibri"/>
                <a:cs typeface="Calibri"/>
              </a:rPr>
              <a:t> </a:t>
            </a:r>
            <a:r>
              <a:rPr sz="1800" i="1" spc="-10" dirty="0">
                <a:latin typeface="Calibri"/>
                <a:cs typeface="Calibri"/>
              </a:rPr>
              <a:t>honor</a:t>
            </a:r>
            <a:r>
              <a:rPr sz="1800" i="1" spc="-60" dirty="0">
                <a:latin typeface="Calibri"/>
                <a:cs typeface="Calibri"/>
              </a:rPr>
              <a:t> </a:t>
            </a:r>
            <a:r>
              <a:rPr sz="1800" i="1" spc="-20" dirty="0">
                <a:latin typeface="Calibri"/>
                <a:cs typeface="Calibri"/>
              </a:rPr>
              <a:t>commitments</a:t>
            </a:r>
            <a:r>
              <a:rPr sz="1800" i="1" spc="-65" dirty="0">
                <a:latin typeface="Calibri"/>
                <a:cs typeface="Calibri"/>
              </a:rPr>
              <a:t> </a:t>
            </a:r>
            <a:r>
              <a:rPr sz="1800" i="1" dirty="0">
                <a:latin typeface="Calibri"/>
                <a:cs typeface="Calibri"/>
              </a:rPr>
              <a:t>year</a:t>
            </a:r>
            <a:r>
              <a:rPr sz="1800" i="1" spc="-60" dirty="0">
                <a:latin typeface="Calibri"/>
                <a:cs typeface="Calibri"/>
              </a:rPr>
              <a:t> </a:t>
            </a:r>
            <a:r>
              <a:rPr sz="1800" i="1" dirty="0">
                <a:latin typeface="Calibri"/>
                <a:cs typeface="Calibri"/>
              </a:rPr>
              <a:t>after</a:t>
            </a:r>
            <a:r>
              <a:rPr sz="1800" i="1" spc="-60" dirty="0">
                <a:latin typeface="Calibri"/>
                <a:cs typeface="Calibri"/>
              </a:rPr>
              <a:t> </a:t>
            </a:r>
            <a:r>
              <a:rPr sz="1800" i="1" spc="-20" dirty="0">
                <a:latin typeface="Calibri"/>
                <a:cs typeface="Calibri"/>
              </a:rPr>
              <a:t>year</a:t>
            </a:r>
            <a:endParaRPr sz="1800">
              <a:latin typeface="Calibri"/>
              <a:cs typeface="Calibri"/>
            </a:endParaRPr>
          </a:p>
          <a:p>
            <a:pPr marL="340995" indent="-328295">
              <a:lnSpc>
                <a:spcPts val="2455"/>
              </a:lnSpc>
              <a:spcBef>
                <a:spcPts val="345"/>
              </a:spcBef>
              <a:buClr>
                <a:srgbClr val="000000"/>
              </a:buClr>
              <a:buSzPct val="109523"/>
              <a:buFont typeface="Arial"/>
              <a:buChar char="•"/>
              <a:tabLst>
                <a:tab pos="340995" algn="l"/>
              </a:tabLst>
            </a:pPr>
            <a:r>
              <a:rPr sz="2100" b="1" dirty="0">
                <a:solidFill>
                  <a:srgbClr val="ED7D31"/>
                </a:solidFill>
                <a:latin typeface="Calibri"/>
                <a:cs typeface="Calibri"/>
              </a:rPr>
              <a:t>Operational</a:t>
            </a:r>
            <a:r>
              <a:rPr sz="2100" b="1" spc="-45" dirty="0">
                <a:solidFill>
                  <a:srgbClr val="ED7D31"/>
                </a:solidFill>
                <a:latin typeface="Calibri"/>
                <a:cs typeface="Calibri"/>
              </a:rPr>
              <a:t> </a:t>
            </a:r>
            <a:r>
              <a:rPr sz="2100" b="1" dirty="0">
                <a:solidFill>
                  <a:srgbClr val="ED7D31"/>
                </a:solidFill>
                <a:latin typeface="Calibri"/>
                <a:cs typeface="Calibri"/>
              </a:rPr>
              <a:t>stability</a:t>
            </a:r>
            <a:r>
              <a:rPr sz="2100" b="1" spc="-35" dirty="0">
                <a:solidFill>
                  <a:srgbClr val="ED7D31"/>
                </a:solidFill>
                <a:latin typeface="Calibri"/>
                <a:cs typeface="Calibri"/>
              </a:rPr>
              <a:t> </a:t>
            </a:r>
            <a:r>
              <a:rPr sz="2100" b="1" dirty="0">
                <a:solidFill>
                  <a:srgbClr val="ED7D31"/>
                </a:solidFill>
                <a:latin typeface="Calibri"/>
                <a:cs typeface="Calibri"/>
              </a:rPr>
              <a:t>that</a:t>
            </a:r>
            <a:r>
              <a:rPr sz="2100" b="1" spc="-40" dirty="0">
                <a:solidFill>
                  <a:srgbClr val="ED7D31"/>
                </a:solidFill>
                <a:latin typeface="Calibri"/>
                <a:cs typeface="Calibri"/>
              </a:rPr>
              <a:t> </a:t>
            </a:r>
            <a:r>
              <a:rPr sz="2100" b="1" dirty="0">
                <a:solidFill>
                  <a:srgbClr val="ED7D31"/>
                </a:solidFill>
                <a:latin typeface="Calibri"/>
                <a:cs typeface="Calibri"/>
              </a:rPr>
              <a:t>earns</a:t>
            </a:r>
            <a:r>
              <a:rPr sz="2100" b="1" spc="-40" dirty="0">
                <a:solidFill>
                  <a:srgbClr val="ED7D31"/>
                </a:solidFill>
                <a:latin typeface="Calibri"/>
                <a:cs typeface="Calibri"/>
              </a:rPr>
              <a:t> </a:t>
            </a:r>
            <a:r>
              <a:rPr sz="2100" b="1" dirty="0">
                <a:solidFill>
                  <a:srgbClr val="ED7D31"/>
                </a:solidFill>
                <a:latin typeface="Calibri"/>
                <a:cs typeface="Calibri"/>
              </a:rPr>
              <a:t>family</a:t>
            </a:r>
            <a:r>
              <a:rPr sz="2100" b="1" spc="-40" dirty="0">
                <a:solidFill>
                  <a:srgbClr val="ED7D31"/>
                </a:solidFill>
                <a:latin typeface="Calibri"/>
                <a:cs typeface="Calibri"/>
              </a:rPr>
              <a:t> </a:t>
            </a:r>
            <a:r>
              <a:rPr sz="2100" b="1" spc="-10" dirty="0">
                <a:solidFill>
                  <a:srgbClr val="ED7D31"/>
                </a:solidFill>
                <a:latin typeface="Calibri"/>
                <a:cs typeface="Calibri"/>
              </a:rPr>
              <a:t>confidence</a:t>
            </a:r>
            <a:endParaRPr sz="2100">
              <a:latin typeface="Calibri"/>
              <a:cs typeface="Calibri"/>
            </a:endParaRPr>
          </a:p>
          <a:p>
            <a:pPr marL="402590" marR="5080">
              <a:lnSpc>
                <a:spcPct val="78900"/>
              </a:lnSpc>
              <a:spcBef>
                <a:spcPts val="390"/>
              </a:spcBef>
            </a:pPr>
            <a:r>
              <a:rPr sz="1800" i="1" dirty="0">
                <a:latin typeface="Calibri"/>
                <a:cs typeface="Calibri"/>
              </a:rPr>
              <a:t>Strong</a:t>
            </a:r>
            <a:r>
              <a:rPr sz="1800" i="1" spc="-50" dirty="0">
                <a:latin typeface="Calibri"/>
                <a:cs typeface="Calibri"/>
              </a:rPr>
              <a:t> </a:t>
            </a:r>
            <a:r>
              <a:rPr sz="1800" i="1" spc="-10" dirty="0">
                <a:latin typeface="Calibri"/>
                <a:cs typeface="Calibri"/>
              </a:rPr>
              <a:t>financial</a:t>
            </a:r>
            <a:r>
              <a:rPr sz="1800" i="1" spc="-45" dirty="0">
                <a:latin typeface="Calibri"/>
                <a:cs typeface="Calibri"/>
              </a:rPr>
              <a:t> </a:t>
            </a:r>
            <a:r>
              <a:rPr sz="1800" i="1" spc="-20" dirty="0">
                <a:latin typeface="Calibri"/>
                <a:cs typeface="Calibri"/>
              </a:rPr>
              <a:t>management</a:t>
            </a:r>
            <a:r>
              <a:rPr sz="1800" i="1" spc="-45" dirty="0">
                <a:latin typeface="Calibri"/>
                <a:cs typeface="Calibri"/>
              </a:rPr>
              <a:t> </a:t>
            </a:r>
            <a:r>
              <a:rPr sz="1800" i="1" spc="-20" dirty="0">
                <a:latin typeface="Calibri"/>
                <a:cs typeface="Calibri"/>
              </a:rPr>
              <a:t>demonstrates</a:t>
            </a:r>
            <a:r>
              <a:rPr sz="1800" i="1" spc="-50" dirty="0">
                <a:latin typeface="Calibri"/>
                <a:cs typeface="Calibri"/>
              </a:rPr>
              <a:t> </a:t>
            </a:r>
            <a:r>
              <a:rPr sz="1800" i="1" spc="-10" dirty="0">
                <a:latin typeface="Calibri"/>
                <a:cs typeface="Calibri"/>
              </a:rPr>
              <a:t>Oakland</a:t>
            </a:r>
            <a:r>
              <a:rPr sz="1800" i="1" spc="-45" dirty="0">
                <a:latin typeface="Calibri"/>
                <a:cs typeface="Calibri"/>
              </a:rPr>
              <a:t> </a:t>
            </a:r>
            <a:r>
              <a:rPr sz="1800" i="1" dirty="0">
                <a:latin typeface="Calibri"/>
                <a:cs typeface="Calibri"/>
              </a:rPr>
              <a:t>is</a:t>
            </a:r>
            <a:r>
              <a:rPr sz="1800" i="1" spc="-50" dirty="0">
                <a:latin typeface="Calibri"/>
                <a:cs typeface="Calibri"/>
              </a:rPr>
              <a:t> </a:t>
            </a:r>
            <a:r>
              <a:rPr sz="1800" i="1" spc="-20" dirty="0">
                <a:latin typeface="Calibri"/>
                <a:cs typeface="Calibri"/>
              </a:rPr>
              <a:t>well-</a:t>
            </a:r>
            <a:r>
              <a:rPr sz="1800" i="1" spc="-10" dirty="0">
                <a:latin typeface="Calibri"/>
                <a:cs typeface="Calibri"/>
              </a:rPr>
              <a:t>governed</a:t>
            </a:r>
            <a:r>
              <a:rPr sz="1800" i="1" spc="-50" dirty="0">
                <a:latin typeface="Calibri"/>
                <a:cs typeface="Calibri"/>
              </a:rPr>
              <a:t> </a:t>
            </a:r>
            <a:r>
              <a:rPr sz="1800" i="1" dirty="0">
                <a:latin typeface="Calibri"/>
                <a:cs typeface="Calibri"/>
              </a:rPr>
              <a:t>and</a:t>
            </a:r>
            <a:r>
              <a:rPr sz="1800" i="1" spc="-50" dirty="0">
                <a:latin typeface="Calibri"/>
                <a:cs typeface="Calibri"/>
              </a:rPr>
              <a:t> </a:t>
            </a:r>
            <a:r>
              <a:rPr sz="1800" i="1" spc="-10" dirty="0">
                <a:latin typeface="Calibri"/>
                <a:cs typeface="Calibri"/>
              </a:rPr>
              <a:t>worthy </a:t>
            </a:r>
            <a:r>
              <a:rPr sz="1800" i="1" dirty="0">
                <a:latin typeface="Calibri"/>
                <a:cs typeface="Calibri"/>
              </a:rPr>
              <a:t>of</a:t>
            </a:r>
            <a:r>
              <a:rPr sz="1800" i="1" spc="-40" dirty="0">
                <a:latin typeface="Calibri"/>
                <a:cs typeface="Calibri"/>
              </a:rPr>
              <a:t> </a:t>
            </a:r>
            <a:r>
              <a:rPr sz="1800" i="1" spc="-10" dirty="0">
                <a:latin typeface="Calibri"/>
                <a:cs typeface="Calibri"/>
              </a:rPr>
              <a:t>trust</a:t>
            </a:r>
            <a:endParaRPr sz="1800">
              <a:latin typeface="Calibri"/>
              <a:cs typeface="Calibri"/>
            </a:endParaRPr>
          </a:p>
          <a:p>
            <a:pPr marL="340995" indent="-328295">
              <a:lnSpc>
                <a:spcPts val="2515"/>
              </a:lnSpc>
              <a:spcBef>
                <a:spcPts val="350"/>
              </a:spcBef>
              <a:buClr>
                <a:srgbClr val="000000"/>
              </a:buClr>
              <a:buSzPct val="109523"/>
              <a:buFont typeface="Arial"/>
              <a:buChar char="•"/>
              <a:tabLst>
                <a:tab pos="340995" algn="l"/>
              </a:tabLst>
            </a:pPr>
            <a:r>
              <a:rPr sz="2100" b="1" dirty="0">
                <a:solidFill>
                  <a:srgbClr val="ED7D31"/>
                </a:solidFill>
                <a:latin typeface="Calibri"/>
                <a:cs typeface="Calibri"/>
              </a:rPr>
              <a:t>Partnership</a:t>
            </a:r>
            <a:r>
              <a:rPr sz="2100" b="1" spc="-25" dirty="0">
                <a:solidFill>
                  <a:srgbClr val="ED7D31"/>
                </a:solidFill>
                <a:latin typeface="Calibri"/>
                <a:cs typeface="Calibri"/>
              </a:rPr>
              <a:t> </a:t>
            </a:r>
            <a:r>
              <a:rPr sz="2100" b="1" dirty="0">
                <a:solidFill>
                  <a:srgbClr val="ED7D31"/>
                </a:solidFill>
                <a:latin typeface="Calibri"/>
                <a:cs typeface="Calibri"/>
              </a:rPr>
              <a:t>that</a:t>
            </a:r>
            <a:r>
              <a:rPr sz="2100" b="1" spc="-35" dirty="0">
                <a:solidFill>
                  <a:srgbClr val="ED7D31"/>
                </a:solidFill>
                <a:latin typeface="Calibri"/>
                <a:cs typeface="Calibri"/>
              </a:rPr>
              <a:t> </a:t>
            </a:r>
            <a:r>
              <a:rPr sz="2100" b="1" dirty="0">
                <a:solidFill>
                  <a:srgbClr val="ED7D31"/>
                </a:solidFill>
                <a:latin typeface="Calibri"/>
                <a:cs typeface="Calibri"/>
              </a:rPr>
              <a:t>solves</a:t>
            </a:r>
            <a:r>
              <a:rPr sz="2100" b="1" spc="-30" dirty="0">
                <a:solidFill>
                  <a:srgbClr val="ED7D31"/>
                </a:solidFill>
                <a:latin typeface="Calibri"/>
                <a:cs typeface="Calibri"/>
              </a:rPr>
              <a:t> </a:t>
            </a:r>
            <a:r>
              <a:rPr sz="2100" b="1" dirty="0">
                <a:solidFill>
                  <a:srgbClr val="ED7D31"/>
                </a:solidFill>
                <a:latin typeface="Calibri"/>
                <a:cs typeface="Calibri"/>
              </a:rPr>
              <a:t>problems</a:t>
            </a:r>
            <a:r>
              <a:rPr sz="2100" b="1" spc="-30" dirty="0">
                <a:solidFill>
                  <a:srgbClr val="ED7D31"/>
                </a:solidFill>
                <a:latin typeface="Calibri"/>
                <a:cs typeface="Calibri"/>
              </a:rPr>
              <a:t> </a:t>
            </a:r>
            <a:r>
              <a:rPr sz="2100" b="1" spc="-10" dirty="0">
                <a:solidFill>
                  <a:srgbClr val="ED7D31"/>
                </a:solidFill>
                <a:latin typeface="Calibri"/>
                <a:cs typeface="Calibri"/>
              </a:rPr>
              <a:t>together</a:t>
            </a:r>
            <a:endParaRPr sz="2100">
              <a:latin typeface="Calibri"/>
              <a:cs typeface="Calibri"/>
            </a:endParaRPr>
          </a:p>
          <a:p>
            <a:pPr marL="402590">
              <a:lnSpc>
                <a:spcPts val="2155"/>
              </a:lnSpc>
            </a:pPr>
            <a:r>
              <a:rPr sz="1800" i="1" spc="-10" dirty="0">
                <a:latin typeface="Calibri"/>
                <a:cs typeface="Calibri"/>
              </a:rPr>
              <a:t>Labor,</a:t>
            </a:r>
            <a:r>
              <a:rPr sz="1800" i="1" spc="-60" dirty="0">
                <a:latin typeface="Calibri"/>
                <a:cs typeface="Calibri"/>
              </a:rPr>
              <a:t> </a:t>
            </a:r>
            <a:r>
              <a:rPr sz="1800" i="1" spc="-10" dirty="0">
                <a:latin typeface="Calibri"/>
                <a:cs typeface="Calibri"/>
              </a:rPr>
              <a:t>Students,</a:t>
            </a:r>
            <a:r>
              <a:rPr sz="1800" i="1" spc="-60" dirty="0">
                <a:latin typeface="Calibri"/>
                <a:cs typeface="Calibri"/>
              </a:rPr>
              <a:t> </a:t>
            </a:r>
            <a:r>
              <a:rPr sz="1800" i="1" spc="-10" dirty="0">
                <a:latin typeface="Calibri"/>
                <a:cs typeface="Calibri"/>
              </a:rPr>
              <a:t>Community,</a:t>
            </a:r>
            <a:r>
              <a:rPr sz="1800" i="1" spc="-60" dirty="0">
                <a:latin typeface="Calibri"/>
                <a:cs typeface="Calibri"/>
              </a:rPr>
              <a:t> </a:t>
            </a:r>
            <a:r>
              <a:rPr sz="1800" i="1" spc="-10" dirty="0">
                <a:latin typeface="Calibri"/>
                <a:cs typeface="Calibri"/>
              </a:rPr>
              <a:t>Board,</a:t>
            </a:r>
            <a:r>
              <a:rPr sz="1800" i="1" spc="-60" dirty="0">
                <a:latin typeface="Calibri"/>
                <a:cs typeface="Calibri"/>
              </a:rPr>
              <a:t> </a:t>
            </a:r>
            <a:r>
              <a:rPr sz="1800" i="1" dirty="0">
                <a:latin typeface="Calibri"/>
                <a:cs typeface="Calibri"/>
              </a:rPr>
              <a:t>and</a:t>
            </a:r>
            <a:r>
              <a:rPr sz="1800" i="1" spc="-70" dirty="0">
                <a:latin typeface="Calibri"/>
                <a:cs typeface="Calibri"/>
              </a:rPr>
              <a:t> </a:t>
            </a:r>
            <a:r>
              <a:rPr sz="1800" i="1" dirty="0">
                <a:latin typeface="Calibri"/>
                <a:cs typeface="Calibri"/>
              </a:rPr>
              <a:t>County</a:t>
            </a:r>
            <a:r>
              <a:rPr sz="1800" i="1" spc="-60" dirty="0">
                <a:latin typeface="Calibri"/>
                <a:cs typeface="Calibri"/>
              </a:rPr>
              <a:t> </a:t>
            </a:r>
            <a:r>
              <a:rPr sz="1800" i="1" spc="-10" dirty="0">
                <a:latin typeface="Calibri"/>
                <a:cs typeface="Calibri"/>
              </a:rPr>
              <a:t>working</a:t>
            </a:r>
            <a:r>
              <a:rPr sz="1800" i="1" spc="-70" dirty="0">
                <a:latin typeface="Calibri"/>
                <a:cs typeface="Calibri"/>
              </a:rPr>
              <a:t> </a:t>
            </a:r>
            <a:r>
              <a:rPr sz="1800" i="1" dirty="0">
                <a:latin typeface="Calibri"/>
                <a:cs typeface="Calibri"/>
              </a:rPr>
              <a:t>as</a:t>
            </a:r>
            <a:r>
              <a:rPr sz="1800" i="1" spc="-65" dirty="0">
                <a:latin typeface="Calibri"/>
                <a:cs typeface="Calibri"/>
              </a:rPr>
              <a:t> </a:t>
            </a:r>
            <a:r>
              <a:rPr sz="1800" i="1" spc="-10" dirty="0">
                <a:latin typeface="Calibri"/>
                <a:cs typeface="Calibri"/>
              </a:rPr>
              <a:t>allies</a:t>
            </a:r>
            <a:endParaRPr sz="1800">
              <a:latin typeface="Calibri"/>
              <a:cs typeface="Calibri"/>
            </a:endParaRPr>
          </a:p>
          <a:p>
            <a:pPr marL="340995" indent="-328295">
              <a:lnSpc>
                <a:spcPts val="2500"/>
              </a:lnSpc>
              <a:spcBef>
                <a:spcPts val="250"/>
              </a:spcBef>
              <a:buClr>
                <a:srgbClr val="000000"/>
              </a:buClr>
              <a:buSzPct val="109523"/>
              <a:buFont typeface="Arial"/>
              <a:buChar char="•"/>
              <a:tabLst>
                <a:tab pos="340995" algn="l"/>
              </a:tabLst>
            </a:pPr>
            <a:r>
              <a:rPr sz="2100" b="1" dirty="0">
                <a:solidFill>
                  <a:srgbClr val="ED7D31"/>
                </a:solidFill>
                <a:latin typeface="Calibri"/>
                <a:cs typeface="Calibri"/>
              </a:rPr>
              <a:t>Excellence</a:t>
            </a:r>
            <a:r>
              <a:rPr sz="2100" b="1" spc="-15" dirty="0">
                <a:solidFill>
                  <a:srgbClr val="ED7D31"/>
                </a:solidFill>
                <a:latin typeface="Calibri"/>
                <a:cs typeface="Calibri"/>
              </a:rPr>
              <a:t> </a:t>
            </a:r>
            <a:r>
              <a:rPr sz="2100" b="1" dirty="0">
                <a:solidFill>
                  <a:srgbClr val="ED7D31"/>
                </a:solidFill>
                <a:latin typeface="Calibri"/>
                <a:cs typeface="Calibri"/>
              </a:rPr>
              <a:t>as</a:t>
            </a:r>
            <a:r>
              <a:rPr sz="2100" b="1" spc="-15" dirty="0">
                <a:solidFill>
                  <a:srgbClr val="ED7D31"/>
                </a:solidFill>
                <a:latin typeface="Calibri"/>
                <a:cs typeface="Calibri"/>
              </a:rPr>
              <a:t> </a:t>
            </a:r>
            <a:r>
              <a:rPr sz="2100" b="1" dirty="0">
                <a:solidFill>
                  <a:srgbClr val="ED7D31"/>
                </a:solidFill>
                <a:latin typeface="Calibri"/>
                <a:cs typeface="Calibri"/>
              </a:rPr>
              <a:t>the</a:t>
            </a:r>
            <a:r>
              <a:rPr sz="2100" b="1" spc="-15" dirty="0">
                <a:solidFill>
                  <a:srgbClr val="ED7D31"/>
                </a:solidFill>
                <a:latin typeface="Calibri"/>
                <a:cs typeface="Calibri"/>
              </a:rPr>
              <a:t> </a:t>
            </a:r>
            <a:r>
              <a:rPr sz="2100" b="1" dirty="0">
                <a:solidFill>
                  <a:srgbClr val="ED7D31"/>
                </a:solidFill>
                <a:latin typeface="Calibri"/>
                <a:cs typeface="Calibri"/>
              </a:rPr>
              <a:t>standard,</a:t>
            </a:r>
            <a:r>
              <a:rPr sz="2100" b="1" spc="-15" dirty="0">
                <a:solidFill>
                  <a:srgbClr val="ED7D31"/>
                </a:solidFill>
                <a:latin typeface="Calibri"/>
                <a:cs typeface="Calibri"/>
              </a:rPr>
              <a:t> </a:t>
            </a:r>
            <a:r>
              <a:rPr sz="2100" b="1" dirty="0">
                <a:solidFill>
                  <a:srgbClr val="ED7D31"/>
                </a:solidFill>
                <a:latin typeface="Calibri"/>
                <a:cs typeface="Calibri"/>
              </a:rPr>
              <a:t>not</a:t>
            </a:r>
            <a:r>
              <a:rPr sz="2100" b="1" spc="-20" dirty="0">
                <a:solidFill>
                  <a:srgbClr val="ED7D31"/>
                </a:solidFill>
                <a:latin typeface="Calibri"/>
                <a:cs typeface="Calibri"/>
              </a:rPr>
              <a:t> </a:t>
            </a:r>
            <a:r>
              <a:rPr sz="2100" b="1" dirty="0">
                <a:solidFill>
                  <a:srgbClr val="ED7D31"/>
                </a:solidFill>
                <a:latin typeface="Calibri"/>
                <a:cs typeface="Calibri"/>
              </a:rPr>
              <a:t>the</a:t>
            </a:r>
            <a:r>
              <a:rPr sz="2100" b="1" spc="-15" dirty="0">
                <a:solidFill>
                  <a:srgbClr val="ED7D31"/>
                </a:solidFill>
                <a:latin typeface="Calibri"/>
                <a:cs typeface="Calibri"/>
              </a:rPr>
              <a:t> </a:t>
            </a:r>
            <a:r>
              <a:rPr sz="2100" b="1" spc="-10" dirty="0">
                <a:solidFill>
                  <a:srgbClr val="ED7D31"/>
                </a:solidFill>
                <a:latin typeface="Calibri"/>
                <a:cs typeface="Calibri"/>
              </a:rPr>
              <a:t>exception</a:t>
            </a:r>
            <a:endParaRPr sz="2100">
              <a:latin typeface="Calibri"/>
              <a:cs typeface="Calibri"/>
            </a:endParaRPr>
          </a:p>
          <a:p>
            <a:pPr marL="402590">
              <a:lnSpc>
                <a:spcPts val="2140"/>
              </a:lnSpc>
            </a:pPr>
            <a:r>
              <a:rPr sz="1800" i="1" dirty="0">
                <a:latin typeface="Calibri"/>
                <a:cs typeface="Calibri"/>
              </a:rPr>
              <a:t>Every</a:t>
            </a:r>
            <a:r>
              <a:rPr sz="1800" i="1" spc="-55" dirty="0">
                <a:latin typeface="Calibri"/>
                <a:cs typeface="Calibri"/>
              </a:rPr>
              <a:t> </a:t>
            </a:r>
            <a:r>
              <a:rPr sz="1800" i="1" spc="-10" dirty="0">
                <a:latin typeface="Calibri"/>
                <a:cs typeface="Calibri"/>
              </a:rPr>
              <a:t>Oakland</a:t>
            </a:r>
            <a:r>
              <a:rPr sz="1800" i="1" spc="-65" dirty="0">
                <a:latin typeface="Calibri"/>
                <a:cs typeface="Calibri"/>
              </a:rPr>
              <a:t> </a:t>
            </a:r>
            <a:r>
              <a:rPr sz="1800" i="1" spc="-10" dirty="0">
                <a:latin typeface="Calibri"/>
                <a:cs typeface="Calibri"/>
              </a:rPr>
              <a:t>student</a:t>
            </a:r>
            <a:r>
              <a:rPr sz="1800" i="1" spc="-55" dirty="0">
                <a:latin typeface="Calibri"/>
                <a:cs typeface="Calibri"/>
              </a:rPr>
              <a:t> </a:t>
            </a:r>
            <a:r>
              <a:rPr sz="1800" i="1" spc="-10" dirty="0">
                <a:latin typeface="Calibri"/>
                <a:cs typeface="Calibri"/>
              </a:rPr>
              <a:t>deserves</a:t>
            </a:r>
            <a:r>
              <a:rPr sz="1800" i="1" spc="-60" dirty="0">
                <a:latin typeface="Calibri"/>
                <a:cs typeface="Calibri"/>
              </a:rPr>
              <a:t> </a:t>
            </a:r>
            <a:r>
              <a:rPr sz="1800" i="1" spc="-10" dirty="0">
                <a:latin typeface="Calibri"/>
                <a:cs typeface="Calibri"/>
              </a:rPr>
              <a:t>outstanding</a:t>
            </a:r>
            <a:r>
              <a:rPr sz="1800" i="1" spc="-65" dirty="0">
                <a:latin typeface="Calibri"/>
                <a:cs typeface="Calibri"/>
              </a:rPr>
              <a:t> </a:t>
            </a:r>
            <a:r>
              <a:rPr sz="1800" i="1" spc="-10" dirty="0">
                <a:latin typeface="Calibri"/>
                <a:cs typeface="Calibri"/>
              </a:rPr>
              <a:t>education</a:t>
            </a:r>
            <a:r>
              <a:rPr sz="1800" i="1" spc="-55" dirty="0">
                <a:latin typeface="Calibri"/>
                <a:cs typeface="Calibri"/>
              </a:rPr>
              <a:t> </a:t>
            </a:r>
            <a:r>
              <a:rPr sz="1800" i="1" dirty="0">
                <a:latin typeface="Calibri"/>
                <a:cs typeface="Calibri"/>
              </a:rPr>
              <a:t>-</a:t>
            </a:r>
            <a:r>
              <a:rPr sz="1800" i="1" spc="-55" dirty="0">
                <a:latin typeface="Calibri"/>
                <a:cs typeface="Calibri"/>
              </a:rPr>
              <a:t> </a:t>
            </a:r>
            <a:r>
              <a:rPr sz="1800" i="1" dirty="0">
                <a:latin typeface="Calibri"/>
                <a:cs typeface="Calibri"/>
              </a:rPr>
              <a:t>we</a:t>
            </a:r>
            <a:r>
              <a:rPr sz="1800" i="1" spc="-60" dirty="0">
                <a:latin typeface="Calibri"/>
                <a:cs typeface="Calibri"/>
              </a:rPr>
              <a:t> </a:t>
            </a:r>
            <a:r>
              <a:rPr sz="1800" i="1" spc="-10" dirty="0">
                <a:latin typeface="Calibri"/>
                <a:cs typeface="Calibri"/>
              </a:rPr>
              <a:t>accept</a:t>
            </a:r>
            <a:r>
              <a:rPr sz="1800" i="1" spc="-55" dirty="0">
                <a:latin typeface="Calibri"/>
                <a:cs typeface="Calibri"/>
              </a:rPr>
              <a:t> </a:t>
            </a:r>
            <a:r>
              <a:rPr sz="1800" i="1" spc="-10" dirty="0">
                <a:latin typeface="Calibri"/>
                <a:cs typeface="Calibri"/>
              </a:rPr>
              <a:t>nothing</a:t>
            </a:r>
            <a:r>
              <a:rPr sz="1800" i="1" spc="-60" dirty="0">
                <a:latin typeface="Calibri"/>
                <a:cs typeface="Calibri"/>
              </a:rPr>
              <a:t> </a:t>
            </a:r>
            <a:r>
              <a:rPr sz="1800" i="1" spc="-20" dirty="0">
                <a:latin typeface="Calibri"/>
                <a:cs typeface="Calibri"/>
              </a:rPr>
              <a:t>less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01600" y="1104900"/>
            <a:ext cx="9855200" cy="5549900"/>
            <a:chOff x="101600" y="1104900"/>
            <a:chExt cx="9855200" cy="55499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1600" y="1104900"/>
              <a:ext cx="1267968" cy="554990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101600" y="6284807"/>
              <a:ext cx="9855200" cy="370205"/>
            </a:xfrm>
            <a:custGeom>
              <a:avLst/>
              <a:gdLst/>
              <a:ahLst/>
              <a:cxnLst/>
              <a:rect l="l" t="t" r="r" b="b"/>
              <a:pathLst>
                <a:path w="9855200" h="370204">
                  <a:moveTo>
                    <a:pt x="9855200" y="0"/>
                  </a:moveTo>
                  <a:lnTo>
                    <a:pt x="0" y="0"/>
                  </a:lnTo>
                  <a:lnTo>
                    <a:pt x="0" y="369992"/>
                  </a:lnTo>
                  <a:lnTo>
                    <a:pt x="9855200" y="369992"/>
                  </a:lnTo>
                  <a:lnTo>
                    <a:pt x="9855200" y="0"/>
                  </a:lnTo>
                  <a:close/>
                </a:path>
              </a:pathLst>
            </a:custGeom>
            <a:solidFill>
              <a:srgbClr val="28903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92327" y="6396227"/>
              <a:ext cx="2078736" cy="106680"/>
            </a:xfrm>
            <a:prstGeom prst="rect">
              <a:avLst/>
            </a:prstGeom>
          </p:spPr>
        </p:pic>
      </p:grpSp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xfrm>
            <a:off x="1340349" y="1291886"/>
            <a:ext cx="3566160" cy="7537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3825"/>
              </a:lnSpc>
              <a:spcBef>
                <a:spcPts val="100"/>
              </a:spcBef>
            </a:pPr>
            <a:r>
              <a:rPr sz="3200" b="0" dirty="0">
                <a:latin typeface="Calibri"/>
                <a:cs typeface="Calibri"/>
              </a:rPr>
              <a:t>LABOR</a:t>
            </a:r>
            <a:r>
              <a:rPr sz="3200" b="0" spc="35" dirty="0">
                <a:latin typeface="Calibri"/>
                <a:cs typeface="Calibri"/>
              </a:rPr>
              <a:t> </a:t>
            </a:r>
            <a:r>
              <a:rPr sz="3200" b="0" spc="-10" dirty="0">
                <a:latin typeface="Calibri"/>
                <a:cs typeface="Calibri"/>
              </a:rPr>
              <a:t>PARTNERSHIP</a:t>
            </a:r>
            <a:endParaRPr sz="3200">
              <a:latin typeface="Calibri"/>
              <a:cs typeface="Calibri"/>
            </a:endParaRPr>
          </a:p>
          <a:p>
            <a:pPr marL="12700">
              <a:lnSpc>
                <a:spcPts val="1905"/>
              </a:lnSpc>
            </a:pPr>
            <a:r>
              <a:rPr sz="1600" b="0" i="1" dirty="0">
                <a:solidFill>
                  <a:srgbClr val="000000"/>
                </a:solidFill>
                <a:latin typeface="Calibri"/>
                <a:cs typeface="Calibri"/>
              </a:rPr>
              <a:t>Shared</a:t>
            </a:r>
            <a:r>
              <a:rPr sz="1600" b="0" i="1" spc="-1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1600" b="0" i="1" dirty="0">
                <a:solidFill>
                  <a:srgbClr val="000000"/>
                </a:solidFill>
                <a:latin typeface="Calibri"/>
                <a:cs typeface="Calibri"/>
              </a:rPr>
              <a:t>Challenge,</a:t>
            </a:r>
            <a:r>
              <a:rPr sz="1600" b="0" i="1" spc="-1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1600" b="0" i="1" dirty="0">
                <a:solidFill>
                  <a:srgbClr val="000000"/>
                </a:solidFill>
                <a:latin typeface="Calibri"/>
                <a:cs typeface="Calibri"/>
              </a:rPr>
              <a:t>Shared</a:t>
            </a:r>
            <a:r>
              <a:rPr sz="1600" b="0" i="1" spc="-10" dirty="0">
                <a:solidFill>
                  <a:srgbClr val="000000"/>
                </a:solidFill>
                <a:latin typeface="Calibri"/>
                <a:cs typeface="Calibri"/>
              </a:rPr>
              <a:t> Solutions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9576658" y="6275712"/>
            <a:ext cx="149225" cy="1568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215"/>
              </a:lnSpc>
            </a:pPr>
            <a:r>
              <a:rPr sz="1100" spc="-50" dirty="0">
                <a:solidFill>
                  <a:srgbClr val="595959"/>
                </a:solidFill>
                <a:latin typeface="Arial"/>
                <a:cs typeface="Arial"/>
              </a:rPr>
              <a:t>19</a:t>
            </a:r>
            <a:endParaRPr sz="1100">
              <a:latin typeface="Arial"/>
              <a:cs typeface="Arial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355"/>
              </a:lnSpc>
            </a:pPr>
            <a:fld id="{81D60167-4931-47E6-BA6A-407CBD079E47}" type="slidenum">
              <a:rPr sz="2250" spc="172" baseline="-37037" dirty="0"/>
              <a:t>26</a:t>
            </a:fld>
            <a:r>
              <a:rPr sz="2250" spc="172" baseline="-37037" dirty="0"/>
              <a:t> </a:t>
            </a:r>
            <a:endParaRPr sz="2250" baseline="-37037"/>
          </a:p>
        </p:txBody>
      </p:sp>
      <p:sp>
        <p:nvSpPr>
          <p:cNvPr id="7" name="object 7"/>
          <p:cNvSpPr txBox="1"/>
          <p:nvPr/>
        </p:nvSpPr>
        <p:spPr>
          <a:xfrm>
            <a:off x="1381413" y="2136446"/>
            <a:ext cx="7029450" cy="3420110"/>
          </a:xfrm>
          <a:prstGeom prst="rect">
            <a:avLst/>
          </a:prstGeom>
        </p:spPr>
        <p:txBody>
          <a:bodyPr vert="horz" wrap="square" lIns="0" tIns="2000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575"/>
              </a:spcBef>
            </a:pPr>
            <a:r>
              <a:rPr sz="3150" b="1" dirty="0">
                <a:solidFill>
                  <a:srgbClr val="ED7D31"/>
                </a:solidFill>
                <a:latin typeface="Segoe UI Symbol"/>
                <a:cs typeface="Segoe UI Symbol"/>
              </a:rPr>
              <a:t>Our</a:t>
            </a:r>
            <a:r>
              <a:rPr sz="3150" b="1" spc="10" dirty="0">
                <a:solidFill>
                  <a:srgbClr val="ED7D31"/>
                </a:solidFill>
                <a:latin typeface="Segoe UI Symbol"/>
                <a:cs typeface="Segoe UI Symbol"/>
              </a:rPr>
              <a:t> </a:t>
            </a:r>
            <a:r>
              <a:rPr sz="3150" b="1" dirty="0">
                <a:solidFill>
                  <a:srgbClr val="ED7D31"/>
                </a:solidFill>
                <a:latin typeface="Segoe UI Symbol"/>
                <a:cs typeface="Segoe UI Symbol"/>
              </a:rPr>
              <a:t>Commitment</a:t>
            </a:r>
            <a:r>
              <a:rPr sz="3150" b="1" spc="10" dirty="0">
                <a:solidFill>
                  <a:srgbClr val="ED7D31"/>
                </a:solidFill>
                <a:latin typeface="Segoe UI Symbol"/>
                <a:cs typeface="Segoe UI Symbol"/>
              </a:rPr>
              <a:t> </a:t>
            </a:r>
            <a:r>
              <a:rPr sz="3150" b="1" dirty="0">
                <a:solidFill>
                  <a:srgbClr val="ED7D31"/>
                </a:solidFill>
                <a:latin typeface="Segoe UI Symbol"/>
                <a:cs typeface="Segoe UI Symbol"/>
              </a:rPr>
              <a:t>to</a:t>
            </a:r>
            <a:r>
              <a:rPr sz="3150" b="1" spc="10" dirty="0">
                <a:solidFill>
                  <a:srgbClr val="ED7D31"/>
                </a:solidFill>
                <a:latin typeface="Segoe UI Symbol"/>
                <a:cs typeface="Segoe UI Symbol"/>
              </a:rPr>
              <a:t> </a:t>
            </a:r>
            <a:r>
              <a:rPr sz="3150" b="1" dirty="0">
                <a:solidFill>
                  <a:srgbClr val="ED7D31"/>
                </a:solidFill>
                <a:latin typeface="Segoe UI Symbol"/>
                <a:cs typeface="Segoe UI Symbol"/>
              </a:rPr>
              <a:t>Our</a:t>
            </a:r>
            <a:r>
              <a:rPr sz="3150" b="1" spc="10" dirty="0">
                <a:solidFill>
                  <a:srgbClr val="ED7D31"/>
                </a:solidFill>
                <a:latin typeface="Segoe UI Symbol"/>
                <a:cs typeface="Segoe UI Symbol"/>
              </a:rPr>
              <a:t> </a:t>
            </a:r>
            <a:r>
              <a:rPr sz="3150" b="1" spc="130" dirty="0">
                <a:solidFill>
                  <a:srgbClr val="ED7D31"/>
                </a:solidFill>
                <a:latin typeface="Segoe UI Symbol"/>
                <a:cs typeface="Segoe UI Symbol"/>
              </a:rPr>
              <a:t>Team</a:t>
            </a:r>
            <a:endParaRPr sz="3150">
              <a:latin typeface="Segoe UI Symbol"/>
              <a:cs typeface="Segoe UI Symbol"/>
            </a:endParaRPr>
          </a:p>
          <a:p>
            <a:pPr marL="340995" indent="-328295">
              <a:lnSpc>
                <a:spcPct val="100000"/>
              </a:lnSpc>
              <a:spcBef>
                <a:spcPts val="1295"/>
              </a:spcBef>
              <a:buSzPct val="109523"/>
              <a:buFont typeface="Arial"/>
              <a:buChar char="•"/>
              <a:tabLst>
                <a:tab pos="340995" algn="l"/>
              </a:tabLst>
            </a:pPr>
            <a:r>
              <a:rPr sz="2100" spc="105" dirty="0">
                <a:latin typeface="Segoe UI Symbol"/>
                <a:cs typeface="Segoe UI Symbol"/>
              </a:rPr>
              <a:t>OUSD</a:t>
            </a:r>
            <a:r>
              <a:rPr sz="2100" spc="-40" dirty="0">
                <a:latin typeface="Segoe UI Symbol"/>
                <a:cs typeface="Segoe UI Symbol"/>
              </a:rPr>
              <a:t> </a:t>
            </a:r>
            <a:r>
              <a:rPr sz="2100" spc="45" dirty="0">
                <a:latin typeface="Segoe UI Symbol"/>
                <a:cs typeface="Segoe UI Symbol"/>
              </a:rPr>
              <a:t>aspires</a:t>
            </a:r>
            <a:r>
              <a:rPr sz="2100" spc="-35" dirty="0">
                <a:latin typeface="Segoe UI Symbol"/>
                <a:cs typeface="Segoe UI Symbol"/>
              </a:rPr>
              <a:t> to</a:t>
            </a:r>
            <a:r>
              <a:rPr sz="2100" spc="-30" dirty="0">
                <a:latin typeface="Segoe UI Symbol"/>
                <a:cs typeface="Segoe UI Symbol"/>
              </a:rPr>
              <a:t> </a:t>
            </a:r>
            <a:r>
              <a:rPr sz="2100" dirty="0">
                <a:latin typeface="Segoe UI Symbol"/>
                <a:cs typeface="Segoe UI Symbol"/>
              </a:rPr>
              <a:t>be</a:t>
            </a:r>
            <a:r>
              <a:rPr sz="2100" spc="-30" dirty="0">
                <a:latin typeface="Segoe UI Symbol"/>
                <a:cs typeface="Segoe UI Symbol"/>
              </a:rPr>
              <a:t> </a:t>
            </a:r>
            <a:r>
              <a:rPr sz="2100" dirty="0">
                <a:latin typeface="Segoe UI Symbol"/>
                <a:cs typeface="Segoe UI Symbol"/>
              </a:rPr>
              <a:t>an</a:t>
            </a:r>
            <a:r>
              <a:rPr sz="2100" spc="-30" dirty="0">
                <a:latin typeface="Segoe UI Symbol"/>
                <a:cs typeface="Segoe UI Symbol"/>
              </a:rPr>
              <a:t> </a:t>
            </a:r>
            <a:r>
              <a:rPr sz="2100" dirty="0">
                <a:latin typeface="Segoe UI Symbol"/>
                <a:cs typeface="Segoe UI Symbol"/>
              </a:rPr>
              <a:t>employer</a:t>
            </a:r>
            <a:r>
              <a:rPr sz="2100" spc="-40" dirty="0">
                <a:latin typeface="Segoe UI Symbol"/>
                <a:cs typeface="Segoe UI Symbol"/>
              </a:rPr>
              <a:t> </a:t>
            </a:r>
            <a:r>
              <a:rPr sz="2100" dirty="0">
                <a:latin typeface="Segoe UI Symbol"/>
                <a:cs typeface="Segoe UI Symbol"/>
              </a:rPr>
              <a:t>of</a:t>
            </a:r>
            <a:r>
              <a:rPr sz="2100" spc="-30" dirty="0">
                <a:latin typeface="Segoe UI Symbol"/>
                <a:cs typeface="Segoe UI Symbol"/>
              </a:rPr>
              <a:t> </a:t>
            </a:r>
            <a:r>
              <a:rPr sz="2100" spc="-10" dirty="0">
                <a:latin typeface="Segoe UI Symbol"/>
                <a:cs typeface="Segoe UI Symbol"/>
              </a:rPr>
              <a:t>choice:</a:t>
            </a:r>
            <a:endParaRPr sz="2100">
              <a:latin typeface="Segoe UI Symbol"/>
              <a:cs typeface="Segoe UI Symbol"/>
            </a:endParaRPr>
          </a:p>
          <a:p>
            <a:pPr marL="710565" marR="10160" lvl="1" indent="-307975">
              <a:lnSpc>
                <a:spcPct val="101099"/>
              </a:lnSpc>
              <a:spcBef>
                <a:spcPts val="655"/>
              </a:spcBef>
              <a:buFont typeface="Arial"/>
              <a:buChar char="•"/>
              <a:tabLst>
                <a:tab pos="710565" algn="l"/>
              </a:tabLst>
            </a:pPr>
            <a:r>
              <a:rPr sz="1900" spc="-35" dirty="0">
                <a:latin typeface="Segoe UI Symbol"/>
                <a:cs typeface="Segoe UI Symbol"/>
              </a:rPr>
              <a:t>Competitive</a:t>
            </a:r>
            <a:r>
              <a:rPr sz="1900" spc="-75" dirty="0">
                <a:latin typeface="Segoe UI Symbol"/>
                <a:cs typeface="Segoe UI Symbol"/>
              </a:rPr>
              <a:t> </a:t>
            </a:r>
            <a:r>
              <a:rPr sz="1900" spc="-35" dirty="0">
                <a:latin typeface="Segoe UI Symbol"/>
                <a:cs typeface="Segoe UI Symbol"/>
              </a:rPr>
              <a:t>compensation</a:t>
            </a:r>
            <a:r>
              <a:rPr sz="1900" spc="-75" dirty="0">
                <a:latin typeface="Segoe UI Symbol"/>
                <a:cs typeface="Segoe UI Symbol"/>
              </a:rPr>
              <a:t> </a:t>
            </a:r>
            <a:r>
              <a:rPr sz="1900" spc="-55" dirty="0">
                <a:latin typeface="Segoe UI Symbol"/>
                <a:cs typeface="Segoe UI Symbol"/>
              </a:rPr>
              <a:t>that</a:t>
            </a:r>
            <a:r>
              <a:rPr sz="1900" spc="-60" dirty="0">
                <a:latin typeface="Segoe UI Symbol"/>
                <a:cs typeface="Segoe UI Symbol"/>
              </a:rPr>
              <a:t> </a:t>
            </a:r>
            <a:r>
              <a:rPr sz="1900" spc="-10" dirty="0">
                <a:latin typeface="Segoe UI Symbol"/>
                <a:cs typeface="Segoe UI Symbol"/>
              </a:rPr>
              <a:t>attracts</a:t>
            </a:r>
            <a:r>
              <a:rPr sz="1900" spc="-65" dirty="0">
                <a:latin typeface="Segoe UI Symbol"/>
                <a:cs typeface="Segoe UI Symbol"/>
              </a:rPr>
              <a:t> </a:t>
            </a:r>
            <a:r>
              <a:rPr sz="1900" dirty="0">
                <a:latin typeface="Segoe UI Symbol"/>
                <a:cs typeface="Segoe UI Symbol"/>
              </a:rPr>
              <a:t>and</a:t>
            </a:r>
            <a:r>
              <a:rPr sz="1900" spc="-75" dirty="0">
                <a:latin typeface="Segoe UI Symbol"/>
                <a:cs typeface="Segoe UI Symbol"/>
              </a:rPr>
              <a:t> </a:t>
            </a:r>
            <a:r>
              <a:rPr sz="1900" dirty="0">
                <a:latin typeface="Segoe UI Symbol"/>
                <a:cs typeface="Segoe UI Symbol"/>
              </a:rPr>
              <a:t>retains</a:t>
            </a:r>
            <a:r>
              <a:rPr sz="1900" spc="-70" dirty="0">
                <a:latin typeface="Segoe UI Symbol"/>
                <a:cs typeface="Segoe UI Symbol"/>
              </a:rPr>
              <a:t> </a:t>
            </a:r>
            <a:r>
              <a:rPr sz="1900" spc="-10" dirty="0">
                <a:latin typeface="Segoe UI Symbol"/>
                <a:cs typeface="Segoe UI Symbol"/>
              </a:rPr>
              <a:t>excellent educators</a:t>
            </a:r>
            <a:endParaRPr sz="1900">
              <a:latin typeface="Segoe UI Symbol"/>
              <a:cs typeface="Segoe UI Symbol"/>
            </a:endParaRPr>
          </a:p>
          <a:p>
            <a:pPr marL="710565" lvl="1" indent="-307975">
              <a:lnSpc>
                <a:spcPct val="100000"/>
              </a:lnSpc>
              <a:spcBef>
                <a:spcPts val="720"/>
              </a:spcBef>
              <a:buFont typeface="Arial"/>
              <a:buChar char="•"/>
              <a:tabLst>
                <a:tab pos="710565" algn="l"/>
              </a:tabLst>
            </a:pPr>
            <a:r>
              <a:rPr sz="1900" spc="-25" dirty="0">
                <a:latin typeface="Segoe UI Symbol"/>
                <a:cs typeface="Segoe UI Symbol"/>
              </a:rPr>
              <a:t>Quality</a:t>
            </a:r>
            <a:r>
              <a:rPr sz="1900" spc="-65" dirty="0">
                <a:latin typeface="Segoe UI Symbol"/>
                <a:cs typeface="Segoe UI Symbol"/>
              </a:rPr>
              <a:t> </a:t>
            </a:r>
            <a:r>
              <a:rPr sz="1900" spc="-50" dirty="0">
                <a:latin typeface="Segoe UI Symbol"/>
                <a:cs typeface="Segoe UI Symbol"/>
              </a:rPr>
              <a:t>working</a:t>
            </a:r>
            <a:r>
              <a:rPr sz="1900" spc="-75" dirty="0">
                <a:latin typeface="Segoe UI Symbol"/>
                <a:cs typeface="Segoe UI Symbol"/>
              </a:rPr>
              <a:t> </a:t>
            </a:r>
            <a:r>
              <a:rPr sz="1900" spc="-40" dirty="0">
                <a:latin typeface="Segoe UI Symbol"/>
                <a:cs typeface="Segoe UI Symbol"/>
              </a:rPr>
              <a:t>conditions</a:t>
            </a:r>
            <a:r>
              <a:rPr sz="1900" spc="-65" dirty="0">
                <a:latin typeface="Segoe UI Symbol"/>
                <a:cs typeface="Segoe UI Symbol"/>
              </a:rPr>
              <a:t> </a:t>
            </a:r>
            <a:r>
              <a:rPr sz="1900" spc="-55" dirty="0">
                <a:latin typeface="Segoe UI Symbol"/>
                <a:cs typeface="Segoe UI Symbol"/>
              </a:rPr>
              <a:t>that </a:t>
            </a:r>
            <a:r>
              <a:rPr sz="1900" spc="-50" dirty="0">
                <a:latin typeface="Segoe UI Symbol"/>
                <a:cs typeface="Segoe UI Symbol"/>
              </a:rPr>
              <a:t>support</a:t>
            </a:r>
            <a:r>
              <a:rPr sz="1900" spc="-60" dirty="0">
                <a:latin typeface="Segoe UI Symbol"/>
                <a:cs typeface="Segoe UI Symbol"/>
              </a:rPr>
              <a:t> </a:t>
            </a:r>
            <a:r>
              <a:rPr sz="1900" spc="-20" dirty="0">
                <a:latin typeface="Segoe UI Symbol"/>
                <a:cs typeface="Segoe UI Symbol"/>
              </a:rPr>
              <a:t>professional</a:t>
            </a:r>
            <a:r>
              <a:rPr sz="1900" spc="-55" dirty="0">
                <a:latin typeface="Segoe UI Symbol"/>
                <a:cs typeface="Segoe UI Symbol"/>
              </a:rPr>
              <a:t> </a:t>
            </a:r>
            <a:r>
              <a:rPr sz="1900" spc="55" dirty="0">
                <a:latin typeface="Segoe UI Symbol"/>
                <a:cs typeface="Segoe UI Symbol"/>
              </a:rPr>
              <a:t>success</a:t>
            </a:r>
            <a:endParaRPr sz="1900">
              <a:latin typeface="Segoe UI Symbol"/>
              <a:cs typeface="Segoe UI Symbol"/>
            </a:endParaRPr>
          </a:p>
          <a:p>
            <a:pPr marL="710565" lvl="1" indent="-307975">
              <a:lnSpc>
                <a:spcPct val="100000"/>
              </a:lnSpc>
              <a:spcBef>
                <a:spcPts val="720"/>
              </a:spcBef>
              <a:buFont typeface="Arial"/>
              <a:buChar char="•"/>
              <a:tabLst>
                <a:tab pos="710565" algn="l"/>
              </a:tabLst>
            </a:pPr>
            <a:r>
              <a:rPr sz="1900" dirty="0">
                <a:latin typeface="Segoe UI Symbol"/>
                <a:cs typeface="Segoe UI Symbol"/>
              </a:rPr>
              <a:t>Professional</a:t>
            </a:r>
            <a:r>
              <a:rPr sz="1900" spc="-45" dirty="0">
                <a:latin typeface="Segoe UI Symbol"/>
                <a:cs typeface="Segoe UI Symbol"/>
              </a:rPr>
              <a:t> </a:t>
            </a:r>
            <a:r>
              <a:rPr sz="1900" dirty="0">
                <a:latin typeface="Segoe UI Symbol"/>
                <a:cs typeface="Segoe UI Symbol"/>
              </a:rPr>
              <a:t>respect</a:t>
            </a:r>
            <a:r>
              <a:rPr sz="1900" spc="-45" dirty="0">
                <a:latin typeface="Segoe UI Symbol"/>
                <a:cs typeface="Segoe UI Symbol"/>
              </a:rPr>
              <a:t> </a:t>
            </a:r>
            <a:r>
              <a:rPr sz="1900" dirty="0">
                <a:latin typeface="Segoe UI Symbol"/>
                <a:cs typeface="Segoe UI Symbol"/>
              </a:rPr>
              <a:t>and</a:t>
            </a:r>
            <a:r>
              <a:rPr sz="1900" spc="-60" dirty="0">
                <a:latin typeface="Segoe UI Symbol"/>
                <a:cs typeface="Segoe UI Symbol"/>
              </a:rPr>
              <a:t> </a:t>
            </a:r>
            <a:r>
              <a:rPr sz="1900" spc="-30" dirty="0">
                <a:latin typeface="Segoe UI Symbol"/>
                <a:cs typeface="Segoe UI Symbol"/>
              </a:rPr>
              <a:t>partnership</a:t>
            </a:r>
            <a:r>
              <a:rPr sz="1900" spc="-60" dirty="0">
                <a:latin typeface="Segoe UI Symbol"/>
                <a:cs typeface="Segoe UI Symbol"/>
              </a:rPr>
              <a:t> </a:t>
            </a:r>
            <a:r>
              <a:rPr sz="1900" dirty="0">
                <a:latin typeface="Segoe UI Symbol"/>
                <a:cs typeface="Segoe UI Symbol"/>
              </a:rPr>
              <a:t>in</a:t>
            </a:r>
            <a:r>
              <a:rPr sz="1900" spc="-55" dirty="0">
                <a:latin typeface="Segoe UI Symbol"/>
                <a:cs typeface="Segoe UI Symbol"/>
              </a:rPr>
              <a:t> </a:t>
            </a:r>
            <a:r>
              <a:rPr sz="1900" spc="-80" dirty="0">
                <a:latin typeface="Segoe UI Symbol"/>
                <a:cs typeface="Segoe UI Symbol"/>
              </a:rPr>
              <a:t>problem-</a:t>
            </a:r>
            <a:r>
              <a:rPr sz="1900" spc="-10" dirty="0">
                <a:latin typeface="Segoe UI Symbol"/>
                <a:cs typeface="Segoe UI Symbol"/>
              </a:rPr>
              <a:t>solving</a:t>
            </a:r>
            <a:endParaRPr sz="1900">
              <a:latin typeface="Segoe UI Symbol"/>
              <a:cs typeface="Segoe UI Symbol"/>
            </a:endParaRPr>
          </a:p>
          <a:p>
            <a:pPr marL="710565" lvl="1" indent="-307975">
              <a:lnSpc>
                <a:spcPct val="100000"/>
              </a:lnSpc>
              <a:spcBef>
                <a:spcPts val="840"/>
              </a:spcBef>
              <a:buFont typeface="Arial"/>
              <a:buChar char="•"/>
              <a:tabLst>
                <a:tab pos="710565" algn="l"/>
              </a:tabLst>
            </a:pPr>
            <a:r>
              <a:rPr sz="1900" dirty="0">
                <a:latin typeface="Segoe UI Symbol"/>
                <a:cs typeface="Segoe UI Symbol"/>
              </a:rPr>
              <a:t>Career</a:t>
            </a:r>
            <a:r>
              <a:rPr sz="1900" spc="-30" dirty="0">
                <a:latin typeface="Segoe UI Symbol"/>
                <a:cs typeface="Segoe UI Symbol"/>
              </a:rPr>
              <a:t> </a:t>
            </a:r>
            <a:r>
              <a:rPr sz="1900" spc="-45" dirty="0">
                <a:latin typeface="Segoe UI Symbol"/>
                <a:cs typeface="Segoe UI Symbol"/>
              </a:rPr>
              <a:t>development</a:t>
            </a:r>
            <a:r>
              <a:rPr sz="1900" spc="-25" dirty="0">
                <a:latin typeface="Segoe UI Symbol"/>
                <a:cs typeface="Segoe UI Symbol"/>
              </a:rPr>
              <a:t> </a:t>
            </a:r>
            <a:r>
              <a:rPr sz="1900" spc="-55" dirty="0">
                <a:latin typeface="Segoe UI Symbol"/>
                <a:cs typeface="Segoe UI Symbol"/>
              </a:rPr>
              <a:t>opportunities</a:t>
            </a:r>
            <a:r>
              <a:rPr sz="1900" spc="-35" dirty="0">
                <a:latin typeface="Segoe UI Symbol"/>
                <a:cs typeface="Segoe UI Symbol"/>
              </a:rPr>
              <a:t> </a:t>
            </a:r>
            <a:r>
              <a:rPr sz="1900" dirty="0">
                <a:latin typeface="Segoe UI Symbol"/>
                <a:cs typeface="Segoe UI Symbol"/>
              </a:rPr>
              <a:t>and</a:t>
            </a:r>
            <a:r>
              <a:rPr sz="1900" spc="-40" dirty="0">
                <a:latin typeface="Segoe UI Symbol"/>
                <a:cs typeface="Segoe UI Symbol"/>
              </a:rPr>
              <a:t> </a:t>
            </a:r>
            <a:r>
              <a:rPr sz="1900" dirty="0">
                <a:latin typeface="Segoe UI Symbol"/>
                <a:cs typeface="Segoe UI Symbol"/>
              </a:rPr>
              <a:t>pathways</a:t>
            </a:r>
            <a:r>
              <a:rPr sz="1900" spc="-35" dirty="0">
                <a:latin typeface="Segoe UI Symbol"/>
                <a:cs typeface="Segoe UI Symbol"/>
              </a:rPr>
              <a:t> </a:t>
            </a:r>
            <a:r>
              <a:rPr sz="1900" spc="-60" dirty="0">
                <a:latin typeface="Segoe UI Symbol"/>
                <a:cs typeface="Segoe UI Symbol"/>
              </a:rPr>
              <a:t>for</a:t>
            </a:r>
            <a:r>
              <a:rPr sz="1900" spc="-25" dirty="0">
                <a:latin typeface="Segoe UI Symbol"/>
                <a:cs typeface="Segoe UI Symbol"/>
              </a:rPr>
              <a:t> </a:t>
            </a:r>
            <a:r>
              <a:rPr sz="1900" spc="-10" dirty="0">
                <a:latin typeface="Segoe UI Symbol"/>
                <a:cs typeface="Segoe UI Symbol"/>
              </a:rPr>
              <a:t>growth</a:t>
            </a:r>
            <a:endParaRPr sz="1900">
              <a:latin typeface="Segoe UI Symbol"/>
              <a:cs typeface="Segoe UI Symbol"/>
            </a:endParaRPr>
          </a:p>
          <a:p>
            <a:pPr marL="340995" indent="-328295">
              <a:lnSpc>
                <a:spcPct val="100000"/>
              </a:lnSpc>
              <a:spcBef>
                <a:spcPts val="710"/>
              </a:spcBef>
              <a:buSzPct val="109523"/>
              <a:buFont typeface="Arial"/>
              <a:buChar char="•"/>
              <a:tabLst>
                <a:tab pos="340995" algn="l"/>
              </a:tabLst>
            </a:pPr>
            <a:r>
              <a:rPr sz="2100" spc="-25" dirty="0">
                <a:latin typeface="Segoe UI Symbol"/>
                <a:cs typeface="Segoe UI Symbol"/>
              </a:rPr>
              <a:t>Dignified</a:t>
            </a:r>
            <a:r>
              <a:rPr sz="2100" spc="-85" dirty="0">
                <a:latin typeface="Segoe UI Symbol"/>
                <a:cs typeface="Segoe UI Symbol"/>
              </a:rPr>
              <a:t> </a:t>
            </a:r>
            <a:r>
              <a:rPr sz="2100" spc="-25" dirty="0">
                <a:latin typeface="Segoe UI Symbol"/>
                <a:cs typeface="Segoe UI Symbol"/>
              </a:rPr>
              <a:t>treatment</a:t>
            </a:r>
            <a:r>
              <a:rPr sz="2100" spc="-85" dirty="0">
                <a:latin typeface="Segoe UI Symbol"/>
                <a:cs typeface="Segoe UI Symbol"/>
              </a:rPr>
              <a:t> </a:t>
            </a:r>
            <a:r>
              <a:rPr sz="2100" spc="-30" dirty="0">
                <a:latin typeface="Segoe UI Symbol"/>
                <a:cs typeface="Segoe UI Symbol"/>
              </a:rPr>
              <a:t>during</a:t>
            </a:r>
            <a:r>
              <a:rPr sz="2100" spc="-85" dirty="0">
                <a:latin typeface="Segoe UI Symbol"/>
                <a:cs typeface="Segoe UI Symbol"/>
              </a:rPr>
              <a:t> </a:t>
            </a:r>
            <a:r>
              <a:rPr sz="2100" spc="-10" dirty="0">
                <a:latin typeface="Segoe UI Symbol"/>
                <a:cs typeface="Segoe UI Symbol"/>
              </a:rPr>
              <a:t>transitions</a:t>
            </a:r>
            <a:endParaRPr sz="2100">
              <a:latin typeface="Segoe UI Symbol"/>
              <a:cs typeface="Segoe UI Symbol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01600" y="1104900"/>
            <a:ext cx="9855200" cy="5549900"/>
            <a:chOff x="101600" y="1104900"/>
            <a:chExt cx="9855200" cy="55499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1600" y="1104900"/>
              <a:ext cx="1267968" cy="554990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101600" y="6284807"/>
              <a:ext cx="9855200" cy="370205"/>
            </a:xfrm>
            <a:custGeom>
              <a:avLst/>
              <a:gdLst/>
              <a:ahLst/>
              <a:cxnLst/>
              <a:rect l="l" t="t" r="r" b="b"/>
              <a:pathLst>
                <a:path w="9855200" h="370204">
                  <a:moveTo>
                    <a:pt x="9855200" y="0"/>
                  </a:moveTo>
                  <a:lnTo>
                    <a:pt x="0" y="0"/>
                  </a:lnTo>
                  <a:lnTo>
                    <a:pt x="0" y="369992"/>
                  </a:lnTo>
                  <a:lnTo>
                    <a:pt x="9855200" y="369992"/>
                  </a:lnTo>
                  <a:lnTo>
                    <a:pt x="9855200" y="0"/>
                  </a:lnTo>
                  <a:close/>
                </a:path>
              </a:pathLst>
            </a:custGeom>
            <a:solidFill>
              <a:srgbClr val="28903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92327" y="6396227"/>
              <a:ext cx="2078736" cy="106680"/>
            </a:xfrm>
            <a:prstGeom prst="rect">
              <a:avLst/>
            </a:prstGeom>
          </p:spPr>
        </p:pic>
      </p:grpSp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78156" rIns="0" bIns="0" rtlCol="0">
            <a:spAutoFit/>
          </a:bodyPr>
          <a:lstStyle/>
          <a:p>
            <a:pPr marL="567690">
              <a:lnSpc>
                <a:spcPct val="100000"/>
              </a:lnSpc>
              <a:spcBef>
                <a:spcPts val="105"/>
              </a:spcBef>
            </a:pPr>
            <a:r>
              <a:rPr spc="-10" dirty="0"/>
              <a:t>Support</a:t>
            </a:r>
            <a:r>
              <a:rPr spc="-130" dirty="0"/>
              <a:t> </a:t>
            </a:r>
            <a:r>
              <a:rPr dirty="0"/>
              <a:t>for</a:t>
            </a:r>
            <a:r>
              <a:rPr spc="-130" dirty="0"/>
              <a:t> </a:t>
            </a:r>
            <a:r>
              <a:rPr spc="-20" dirty="0"/>
              <a:t>Affected</a:t>
            </a:r>
            <a:r>
              <a:rPr spc="-130" dirty="0"/>
              <a:t> </a:t>
            </a:r>
            <a:r>
              <a:rPr spc="-10" dirty="0"/>
              <a:t>Employees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9576658" y="6275712"/>
            <a:ext cx="149225" cy="1568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215"/>
              </a:lnSpc>
            </a:pPr>
            <a:r>
              <a:rPr sz="1100" spc="-50" dirty="0">
                <a:solidFill>
                  <a:srgbClr val="595959"/>
                </a:solidFill>
                <a:latin typeface="Arial"/>
                <a:cs typeface="Arial"/>
              </a:rPr>
              <a:t>19</a:t>
            </a:r>
            <a:endParaRPr sz="1100">
              <a:latin typeface="Arial"/>
              <a:cs typeface="Arial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355"/>
              </a:lnSpc>
            </a:pPr>
            <a:fld id="{81D60167-4931-47E6-BA6A-407CBD079E47}" type="slidenum">
              <a:rPr sz="2250" spc="172" baseline="-37037" dirty="0"/>
              <a:t>27</a:t>
            </a:fld>
            <a:r>
              <a:rPr sz="2250" spc="172" baseline="-37037" dirty="0"/>
              <a:t> </a:t>
            </a:r>
            <a:endParaRPr sz="2250" baseline="-37037"/>
          </a:p>
        </p:txBody>
      </p:sp>
      <p:sp>
        <p:nvSpPr>
          <p:cNvPr id="7" name="object 7"/>
          <p:cNvSpPr txBox="1"/>
          <p:nvPr/>
        </p:nvSpPr>
        <p:spPr>
          <a:xfrm>
            <a:off x="1473515" y="2348551"/>
            <a:ext cx="7995920" cy="2717165"/>
          </a:xfrm>
          <a:prstGeom prst="rect">
            <a:avLst/>
          </a:prstGeom>
        </p:spPr>
        <p:txBody>
          <a:bodyPr vert="horz" wrap="square" lIns="0" tIns="793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625"/>
              </a:spcBef>
            </a:pPr>
            <a:r>
              <a:rPr sz="2300" b="1" spc="-10" dirty="0">
                <a:solidFill>
                  <a:srgbClr val="ED7D31"/>
                </a:solidFill>
                <a:latin typeface="Calibri"/>
                <a:cs typeface="Calibri"/>
              </a:rPr>
              <a:t>OUSD</a:t>
            </a:r>
            <a:r>
              <a:rPr sz="2300" b="1" spc="-100" dirty="0">
                <a:solidFill>
                  <a:srgbClr val="ED7D31"/>
                </a:solidFill>
                <a:latin typeface="Calibri"/>
                <a:cs typeface="Calibri"/>
              </a:rPr>
              <a:t> </a:t>
            </a:r>
            <a:r>
              <a:rPr sz="2300" b="1" spc="-10" dirty="0">
                <a:solidFill>
                  <a:srgbClr val="ED7D31"/>
                </a:solidFill>
                <a:latin typeface="Calibri"/>
                <a:cs typeface="Calibri"/>
              </a:rPr>
              <a:t>CARES:</a:t>
            </a:r>
            <a:endParaRPr sz="2300">
              <a:latin typeface="Calibri"/>
              <a:cs typeface="Calibri"/>
            </a:endParaRPr>
          </a:p>
          <a:p>
            <a:pPr marL="340995" indent="-328295">
              <a:lnSpc>
                <a:spcPct val="100000"/>
              </a:lnSpc>
              <a:spcBef>
                <a:spcPts val="530"/>
              </a:spcBef>
              <a:buFont typeface="Arial"/>
              <a:buChar char="•"/>
              <a:tabLst>
                <a:tab pos="340995" algn="l"/>
              </a:tabLst>
            </a:pPr>
            <a:r>
              <a:rPr sz="2300" spc="-25" dirty="0">
                <a:latin typeface="Calibri"/>
                <a:cs typeface="Calibri"/>
              </a:rPr>
              <a:t>Comprehensive</a:t>
            </a:r>
            <a:r>
              <a:rPr sz="2300" spc="-65" dirty="0">
                <a:latin typeface="Calibri"/>
                <a:cs typeface="Calibri"/>
              </a:rPr>
              <a:t> </a:t>
            </a:r>
            <a:r>
              <a:rPr sz="2300" spc="-20" dirty="0">
                <a:latin typeface="Calibri"/>
                <a:cs typeface="Calibri"/>
              </a:rPr>
              <a:t>transition</a:t>
            </a:r>
            <a:r>
              <a:rPr sz="2300" spc="-60" dirty="0">
                <a:latin typeface="Calibri"/>
                <a:cs typeface="Calibri"/>
              </a:rPr>
              <a:t> </a:t>
            </a:r>
            <a:r>
              <a:rPr sz="2300" spc="-10" dirty="0">
                <a:latin typeface="Calibri"/>
                <a:cs typeface="Calibri"/>
              </a:rPr>
              <a:t>support</a:t>
            </a:r>
            <a:r>
              <a:rPr sz="2300" spc="-60" dirty="0">
                <a:latin typeface="Calibri"/>
                <a:cs typeface="Calibri"/>
              </a:rPr>
              <a:t> </a:t>
            </a:r>
            <a:r>
              <a:rPr sz="2300" spc="-10" dirty="0">
                <a:latin typeface="Calibri"/>
                <a:cs typeface="Calibri"/>
              </a:rPr>
              <a:t>services</a:t>
            </a:r>
            <a:endParaRPr sz="2300">
              <a:latin typeface="Calibri"/>
              <a:cs typeface="Calibri"/>
            </a:endParaRPr>
          </a:p>
          <a:p>
            <a:pPr marL="340995" marR="5080" indent="-328930">
              <a:lnSpc>
                <a:spcPts val="2500"/>
              </a:lnSpc>
              <a:spcBef>
                <a:spcPts val="755"/>
              </a:spcBef>
              <a:buFont typeface="Arial"/>
              <a:buChar char="•"/>
              <a:tabLst>
                <a:tab pos="340995" algn="l"/>
              </a:tabLst>
            </a:pPr>
            <a:r>
              <a:rPr sz="2300" spc="-10" dirty="0">
                <a:latin typeface="Calibri"/>
                <a:cs typeface="Calibri"/>
              </a:rPr>
              <a:t>Career</a:t>
            </a:r>
            <a:r>
              <a:rPr sz="2300" spc="-80" dirty="0">
                <a:latin typeface="Calibri"/>
                <a:cs typeface="Calibri"/>
              </a:rPr>
              <a:t> </a:t>
            </a:r>
            <a:r>
              <a:rPr sz="2300" spc="-20" dirty="0">
                <a:latin typeface="Calibri"/>
                <a:cs typeface="Calibri"/>
              </a:rPr>
              <a:t>counseling,</a:t>
            </a:r>
            <a:r>
              <a:rPr sz="2300" spc="-70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job</a:t>
            </a:r>
            <a:r>
              <a:rPr sz="2300" spc="-85" dirty="0">
                <a:latin typeface="Calibri"/>
                <a:cs typeface="Calibri"/>
              </a:rPr>
              <a:t> </a:t>
            </a:r>
            <a:r>
              <a:rPr sz="2300" spc="-10" dirty="0">
                <a:latin typeface="Calibri"/>
                <a:cs typeface="Calibri"/>
              </a:rPr>
              <a:t>search</a:t>
            </a:r>
            <a:r>
              <a:rPr sz="2300" spc="-80" dirty="0">
                <a:latin typeface="Calibri"/>
                <a:cs typeface="Calibri"/>
              </a:rPr>
              <a:t> </a:t>
            </a:r>
            <a:r>
              <a:rPr sz="2300" spc="-20" dirty="0">
                <a:latin typeface="Calibri"/>
                <a:cs typeface="Calibri"/>
              </a:rPr>
              <a:t>assistance,</a:t>
            </a:r>
            <a:r>
              <a:rPr sz="2300" spc="-75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job</a:t>
            </a:r>
            <a:r>
              <a:rPr sz="2300" spc="-80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fair</a:t>
            </a:r>
            <a:r>
              <a:rPr sz="2300" spc="-75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and</a:t>
            </a:r>
            <a:r>
              <a:rPr sz="2300" spc="-85" dirty="0">
                <a:latin typeface="Calibri"/>
                <a:cs typeface="Calibri"/>
              </a:rPr>
              <a:t> </a:t>
            </a:r>
            <a:r>
              <a:rPr sz="2300" spc="-10" dirty="0">
                <a:latin typeface="Calibri"/>
                <a:cs typeface="Calibri"/>
              </a:rPr>
              <a:t>connections </a:t>
            </a:r>
            <a:r>
              <a:rPr sz="2300" dirty="0">
                <a:latin typeface="Calibri"/>
                <a:cs typeface="Calibri"/>
              </a:rPr>
              <a:t>to</a:t>
            </a:r>
            <a:r>
              <a:rPr sz="2300" spc="-80" dirty="0">
                <a:latin typeface="Calibri"/>
                <a:cs typeface="Calibri"/>
              </a:rPr>
              <a:t> </a:t>
            </a:r>
            <a:r>
              <a:rPr sz="2300" spc="-10" dirty="0">
                <a:latin typeface="Calibri"/>
                <a:cs typeface="Calibri"/>
              </a:rPr>
              <a:t>other</a:t>
            </a:r>
            <a:r>
              <a:rPr sz="2300" spc="-70" dirty="0">
                <a:latin typeface="Calibri"/>
                <a:cs typeface="Calibri"/>
              </a:rPr>
              <a:t> </a:t>
            </a:r>
            <a:r>
              <a:rPr sz="2300" spc="-10" dirty="0">
                <a:latin typeface="Calibri"/>
                <a:cs typeface="Calibri"/>
              </a:rPr>
              <a:t>opportunities</a:t>
            </a:r>
            <a:endParaRPr sz="2300">
              <a:latin typeface="Calibri"/>
              <a:cs typeface="Calibri"/>
            </a:endParaRPr>
          </a:p>
          <a:p>
            <a:pPr marL="340995" indent="-328295">
              <a:lnSpc>
                <a:spcPct val="100000"/>
              </a:lnSpc>
              <a:spcBef>
                <a:spcPts val="390"/>
              </a:spcBef>
              <a:buFont typeface="Arial"/>
              <a:buChar char="•"/>
              <a:tabLst>
                <a:tab pos="340995" algn="l"/>
              </a:tabLst>
            </a:pPr>
            <a:r>
              <a:rPr sz="2300" spc="-10" dirty="0">
                <a:latin typeface="Calibri"/>
                <a:cs typeface="Calibri"/>
              </a:rPr>
              <a:t>Clear,</a:t>
            </a:r>
            <a:r>
              <a:rPr sz="2300" spc="-80" dirty="0">
                <a:latin typeface="Calibri"/>
                <a:cs typeface="Calibri"/>
              </a:rPr>
              <a:t> </a:t>
            </a:r>
            <a:r>
              <a:rPr sz="2300" spc="-10" dirty="0">
                <a:latin typeface="Calibri"/>
                <a:cs typeface="Calibri"/>
              </a:rPr>
              <a:t>timely</a:t>
            </a:r>
            <a:r>
              <a:rPr sz="2300" spc="-95" dirty="0">
                <a:latin typeface="Calibri"/>
                <a:cs typeface="Calibri"/>
              </a:rPr>
              <a:t> </a:t>
            </a:r>
            <a:r>
              <a:rPr sz="2300" spc="-25" dirty="0">
                <a:latin typeface="Calibri"/>
                <a:cs typeface="Calibri"/>
              </a:rPr>
              <a:t>communication</a:t>
            </a:r>
            <a:r>
              <a:rPr sz="2300" spc="-85" dirty="0">
                <a:latin typeface="Calibri"/>
                <a:cs typeface="Calibri"/>
              </a:rPr>
              <a:t> </a:t>
            </a:r>
            <a:r>
              <a:rPr sz="2300" spc="-10" dirty="0">
                <a:latin typeface="Calibri"/>
                <a:cs typeface="Calibri"/>
              </a:rPr>
              <a:t>about</a:t>
            </a:r>
            <a:r>
              <a:rPr sz="2300" spc="-85" dirty="0">
                <a:latin typeface="Calibri"/>
                <a:cs typeface="Calibri"/>
              </a:rPr>
              <a:t> </a:t>
            </a:r>
            <a:r>
              <a:rPr sz="2300" spc="-10" dirty="0">
                <a:latin typeface="Calibri"/>
                <a:cs typeface="Calibri"/>
              </a:rPr>
              <a:t>status</a:t>
            </a:r>
            <a:r>
              <a:rPr sz="2300" spc="-85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and</a:t>
            </a:r>
            <a:r>
              <a:rPr sz="2300" spc="-85" dirty="0">
                <a:latin typeface="Calibri"/>
                <a:cs typeface="Calibri"/>
              </a:rPr>
              <a:t> </a:t>
            </a:r>
            <a:r>
              <a:rPr sz="2300" spc="-10" dirty="0">
                <a:latin typeface="Calibri"/>
                <a:cs typeface="Calibri"/>
              </a:rPr>
              <a:t>resources</a:t>
            </a:r>
            <a:endParaRPr sz="2300">
              <a:latin typeface="Calibri"/>
              <a:cs typeface="Calibri"/>
            </a:endParaRPr>
          </a:p>
          <a:p>
            <a:pPr marL="340995" marR="596900" indent="-328930">
              <a:lnSpc>
                <a:spcPts val="2500"/>
              </a:lnSpc>
              <a:spcBef>
                <a:spcPts val="755"/>
              </a:spcBef>
              <a:buFont typeface="Arial"/>
              <a:buChar char="•"/>
              <a:tabLst>
                <a:tab pos="340995" algn="l"/>
              </a:tabLst>
            </a:pPr>
            <a:r>
              <a:rPr sz="2300" spc="-25" dirty="0">
                <a:latin typeface="Calibri"/>
                <a:cs typeface="Calibri"/>
              </a:rPr>
              <a:t>Recognition</a:t>
            </a:r>
            <a:r>
              <a:rPr sz="2300" spc="-70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and</a:t>
            </a:r>
            <a:r>
              <a:rPr sz="2300" spc="-65" dirty="0">
                <a:latin typeface="Calibri"/>
                <a:cs typeface="Calibri"/>
              </a:rPr>
              <a:t> </a:t>
            </a:r>
            <a:r>
              <a:rPr sz="2300" spc="-25" dirty="0">
                <a:latin typeface="Calibri"/>
                <a:cs typeface="Calibri"/>
              </a:rPr>
              <a:t>appreciation</a:t>
            </a:r>
            <a:r>
              <a:rPr sz="2300" spc="-65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for</a:t>
            </a:r>
            <a:r>
              <a:rPr sz="2300" spc="-60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years</a:t>
            </a:r>
            <a:r>
              <a:rPr sz="2300" spc="-60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of</a:t>
            </a:r>
            <a:r>
              <a:rPr sz="2300" spc="-60" dirty="0">
                <a:latin typeface="Calibri"/>
                <a:cs typeface="Calibri"/>
              </a:rPr>
              <a:t> </a:t>
            </a:r>
            <a:r>
              <a:rPr sz="2300" spc="-10" dirty="0">
                <a:latin typeface="Calibri"/>
                <a:cs typeface="Calibri"/>
              </a:rPr>
              <a:t>service</a:t>
            </a:r>
            <a:r>
              <a:rPr sz="2300" spc="-70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to</a:t>
            </a:r>
            <a:r>
              <a:rPr sz="2300" spc="-70" dirty="0">
                <a:latin typeface="Calibri"/>
                <a:cs typeface="Calibri"/>
              </a:rPr>
              <a:t> </a:t>
            </a:r>
            <a:r>
              <a:rPr sz="2300" spc="-10" dirty="0">
                <a:latin typeface="Calibri"/>
                <a:cs typeface="Calibri"/>
              </a:rPr>
              <a:t>Oakland students</a:t>
            </a:r>
            <a:endParaRPr sz="23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579781" y="6275712"/>
            <a:ext cx="149225" cy="1568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215"/>
              </a:lnSpc>
            </a:pPr>
            <a:r>
              <a:rPr sz="1100" spc="-50" dirty="0">
                <a:solidFill>
                  <a:srgbClr val="595959"/>
                </a:solidFill>
                <a:latin typeface="Arial"/>
                <a:cs typeface="Arial"/>
              </a:rPr>
              <a:t>24</a:t>
            </a:r>
            <a:endParaRPr sz="1100">
              <a:latin typeface="Arial"/>
              <a:cs typeface="Arial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01600" y="1104900"/>
            <a:ext cx="9855200" cy="5549900"/>
            <a:chOff x="101600" y="1104900"/>
            <a:chExt cx="9855200" cy="5549900"/>
          </a:xfrm>
        </p:grpSpPr>
        <p:sp>
          <p:nvSpPr>
            <p:cNvPr id="4" name="object 4"/>
            <p:cNvSpPr/>
            <p:nvPr/>
          </p:nvSpPr>
          <p:spPr>
            <a:xfrm>
              <a:off x="101600" y="6284807"/>
              <a:ext cx="9855200" cy="370205"/>
            </a:xfrm>
            <a:custGeom>
              <a:avLst/>
              <a:gdLst/>
              <a:ahLst/>
              <a:cxnLst/>
              <a:rect l="l" t="t" r="r" b="b"/>
              <a:pathLst>
                <a:path w="9855200" h="370204">
                  <a:moveTo>
                    <a:pt x="9855200" y="0"/>
                  </a:moveTo>
                  <a:lnTo>
                    <a:pt x="0" y="0"/>
                  </a:lnTo>
                  <a:lnTo>
                    <a:pt x="0" y="369992"/>
                  </a:lnTo>
                  <a:lnTo>
                    <a:pt x="9855200" y="369992"/>
                  </a:lnTo>
                  <a:lnTo>
                    <a:pt x="9855200" y="0"/>
                  </a:lnTo>
                  <a:close/>
                </a:path>
              </a:pathLst>
            </a:custGeom>
            <a:solidFill>
              <a:srgbClr val="28903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92327" y="6396227"/>
              <a:ext cx="2307336" cy="118872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94663" y="1104900"/>
              <a:ext cx="5992368" cy="5181600"/>
            </a:xfrm>
            <a:prstGeom prst="rect">
              <a:avLst/>
            </a:prstGeom>
          </p:spPr>
        </p:pic>
      </p:grpSp>
      <p:sp>
        <p:nvSpPr>
          <p:cNvPr id="7" name="object 7" descr="$PPTXTitle"/>
          <p:cNvSpPr txBox="1">
            <a:spLocks noGrp="1"/>
          </p:cNvSpPr>
          <p:nvPr>
            <p:ph type="title"/>
          </p:nvPr>
        </p:nvSpPr>
        <p:spPr>
          <a:xfrm>
            <a:off x="4936229" y="1508438"/>
            <a:ext cx="4244975" cy="680720"/>
          </a:xfrm>
          <a:prstGeom prst="rect">
            <a:avLst/>
          </a:prstGeom>
          <a:solidFill>
            <a:srgbClr val="268F3B"/>
          </a:solidFill>
        </p:spPr>
        <p:txBody>
          <a:bodyPr vert="horz" wrap="square" lIns="0" tIns="13652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75"/>
              </a:spcBef>
            </a:pPr>
            <a:r>
              <a:rPr sz="2900" spc="175" dirty="0">
                <a:solidFill>
                  <a:srgbClr val="FFFFFF"/>
                </a:solidFill>
                <a:latin typeface="Century Gothic"/>
                <a:cs typeface="Century Gothic"/>
              </a:rPr>
              <a:t>06</a:t>
            </a:r>
            <a:r>
              <a:rPr sz="2900" spc="135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2900" spc="100" dirty="0">
                <a:solidFill>
                  <a:srgbClr val="FFFFFF"/>
                </a:solidFill>
                <a:latin typeface="Century Gothic"/>
                <a:cs typeface="Century Gothic"/>
              </a:rPr>
              <a:t>Next</a:t>
            </a:r>
            <a:r>
              <a:rPr sz="2900" spc="135" dirty="0">
                <a:solidFill>
                  <a:srgbClr val="FFFFFF"/>
                </a:solidFill>
                <a:latin typeface="Century Gothic"/>
                <a:cs typeface="Century Gothic"/>
              </a:rPr>
              <a:t> </a:t>
            </a:r>
            <a:r>
              <a:rPr sz="2900" spc="95" dirty="0">
                <a:solidFill>
                  <a:srgbClr val="FFFFFF"/>
                </a:solidFill>
                <a:latin typeface="Century Gothic"/>
                <a:cs typeface="Century Gothic"/>
              </a:rPr>
              <a:t>Steps</a:t>
            </a:r>
            <a:endParaRPr sz="2900">
              <a:latin typeface="Century Gothic"/>
              <a:cs typeface="Century Gothic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67520" rIns="0" bIns="0" rtlCol="0">
            <a:spAutoFit/>
          </a:bodyPr>
          <a:lstStyle/>
          <a:p>
            <a:pPr marL="34290">
              <a:lnSpc>
                <a:spcPts val="1780"/>
              </a:lnSpc>
            </a:pPr>
            <a:fld id="{81D60167-4931-47E6-BA6A-407CBD079E47}" type="slidenum">
              <a:rPr spc="65" dirty="0"/>
              <a:t>28</a:t>
            </a:fld>
            <a:endParaRPr spc="65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01600" y="6284807"/>
            <a:ext cx="9855200" cy="370205"/>
            <a:chOff x="101600" y="6284807"/>
            <a:chExt cx="9855200" cy="370205"/>
          </a:xfrm>
        </p:grpSpPr>
        <p:sp>
          <p:nvSpPr>
            <p:cNvPr id="3" name="object 3"/>
            <p:cNvSpPr/>
            <p:nvPr/>
          </p:nvSpPr>
          <p:spPr>
            <a:xfrm>
              <a:off x="101600" y="6284807"/>
              <a:ext cx="9855200" cy="370205"/>
            </a:xfrm>
            <a:custGeom>
              <a:avLst/>
              <a:gdLst/>
              <a:ahLst/>
              <a:cxnLst/>
              <a:rect l="l" t="t" r="r" b="b"/>
              <a:pathLst>
                <a:path w="9855200" h="370204">
                  <a:moveTo>
                    <a:pt x="9855200" y="0"/>
                  </a:moveTo>
                  <a:lnTo>
                    <a:pt x="0" y="0"/>
                  </a:lnTo>
                  <a:lnTo>
                    <a:pt x="0" y="369992"/>
                  </a:lnTo>
                  <a:lnTo>
                    <a:pt x="9855200" y="369992"/>
                  </a:lnTo>
                  <a:lnTo>
                    <a:pt x="9855200" y="0"/>
                  </a:lnTo>
                  <a:close/>
                </a:path>
              </a:pathLst>
            </a:custGeom>
            <a:solidFill>
              <a:srgbClr val="28903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774695" y="6374891"/>
              <a:ext cx="3075432" cy="158496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92327" y="6332219"/>
              <a:ext cx="237744" cy="237744"/>
            </a:xfrm>
            <a:prstGeom prst="rect">
              <a:avLst/>
            </a:prstGeom>
          </p:spPr>
        </p:pic>
      </p:grpSp>
      <p:sp>
        <p:nvSpPr>
          <p:cNvPr id="6" name="object 6" descr="$PPTXTitle"/>
          <p:cNvSpPr txBox="1">
            <a:spLocks noGrp="1"/>
          </p:cNvSpPr>
          <p:nvPr>
            <p:ph type="title"/>
          </p:nvPr>
        </p:nvSpPr>
        <p:spPr>
          <a:xfrm>
            <a:off x="472102" y="1385504"/>
            <a:ext cx="8065134" cy="361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200" dirty="0">
                <a:solidFill>
                  <a:srgbClr val="4372C3"/>
                </a:solidFill>
                <a:latin typeface="Century Gothic"/>
                <a:cs typeface="Century Gothic"/>
              </a:rPr>
              <a:t>2025-26</a:t>
            </a:r>
            <a:r>
              <a:rPr sz="2200" spc="150" dirty="0">
                <a:solidFill>
                  <a:srgbClr val="4372C3"/>
                </a:solidFill>
                <a:latin typeface="Century Gothic"/>
                <a:cs typeface="Century Gothic"/>
              </a:rPr>
              <a:t> </a:t>
            </a:r>
            <a:r>
              <a:rPr sz="2200" spc="55" dirty="0">
                <a:solidFill>
                  <a:srgbClr val="4372C3"/>
                </a:solidFill>
                <a:latin typeface="Century Gothic"/>
                <a:cs typeface="Century Gothic"/>
              </a:rPr>
              <a:t>Budget</a:t>
            </a:r>
            <a:r>
              <a:rPr sz="2200" spc="160" dirty="0">
                <a:solidFill>
                  <a:srgbClr val="4372C3"/>
                </a:solidFill>
                <a:latin typeface="Century Gothic"/>
                <a:cs typeface="Century Gothic"/>
              </a:rPr>
              <a:t> </a:t>
            </a:r>
            <a:r>
              <a:rPr sz="2200" dirty="0">
                <a:solidFill>
                  <a:srgbClr val="4372C3"/>
                </a:solidFill>
                <a:latin typeface="Century Gothic"/>
                <a:cs typeface="Century Gothic"/>
              </a:rPr>
              <a:t>Development</a:t>
            </a:r>
            <a:r>
              <a:rPr sz="2200" spc="160" dirty="0">
                <a:solidFill>
                  <a:srgbClr val="4372C3"/>
                </a:solidFill>
                <a:latin typeface="Century Gothic"/>
                <a:cs typeface="Century Gothic"/>
              </a:rPr>
              <a:t> </a:t>
            </a:r>
            <a:r>
              <a:rPr sz="2200" dirty="0">
                <a:solidFill>
                  <a:srgbClr val="4372C3"/>
                </a:solidFill>
                <a:latin typeface="Century Gothic"/>
                <a:cs typeface="Century Gothic"/>
              </a:rPr>
              <a:t>and</a:t>
            </a:r>
            <a:r>
              <a:rPr sz="2200" spc="150" dirty="0">
                <a:solidFill>
                  <a:srgbClr val="4372C3"/>
                </a:solidFill>
                <a:latin typeface="Century Gothic"/>
                <a:cs typeface="Century Gothic"/>
              </a:rPr>
              <a:t> </a:t>
            </a:r>
            <a:r>
              <a:rPr sz="2200" spc="140" dirty="0">
                <a:solidFill>
                  <a:srgbClr val="4372C3"/>
                </a:solidFill>
                <a:latin typeface="Century Gothic"/>
                <a:cs typeface="Century Gothic"/>
              </a:rPr>
              <a:t>Prioritization</a:t>
            </a:r>
            <a:r>
              <a:rPr sz="2200" spc="150" dirty="0">
                <a:solidFill>
                  <a:srgbClr val="4372C3"/>
                </a:solidFill>
                <a:latin typeface="Century Gothic"/>
                <a:cs typeface="Century Gothic"/>
              </a:rPr>
              <a:t> </a:t>
            </a:r>
            <a:r>
              <a:rPr sz="2200" spc="85" dirty="0">
                <a:solidFill>
                  <a:srgbClr val="4372C3"/>
                </a:solidFill>
                <a:latin typeface="Century Gothic"/>
                <a:cs typeface="Century Gothic"/>
              </a:rPr>
              <a:t>Timeline</a:t>
            </a:r>
            <a:endParaRPr sz="2200">
              <a:latin typeface="Century Gothic"/>
              <a:cs typeface="Century Gothic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94932" y="2946674"/>
            <a:ext cx="9868535" cy="2005330"/>
            <a:chOff x="94932" y="2946674"/>
            <a:chExt cx="9868535" cy="2005330"/>
          </a:xfrm>
        </p:grpSpPr>
        <p:sp>
          <p:nvSpPr>
            <p:cNvPr id="8" name="object 8"/>
            <p:cNvSpPr/>
            <p:nvPr/>
          </p:nvSpPr>
          <p:spPr>
            <a:xfrm>
              <a:off x="101599" y="3544663"/>
              <a:ext cx="9855200" cy="1302385"/>
            </a:xfrm>
            <a:custGeom>
              <a:avLst/>
              <a:gdLst/>
              <a:ahLst/>
              <a:cxnLst/>
              <a:rect l="l" t="t" r="r" b="b"/>
              <a:pathLst>
                <a:path w="9855200" h="1302385">
                  <a:moveTo>
                    <a:pt x="9204872" y="0"/>
                  </a:moveTo>
                  <a:lnTo>
                    <a:pt x="9204872" y="325569"/>
                  </a:lnTo>
                  <a:lnTo>
                    <a:pt x="0" y="325569"/>
                  </a:lnTo>
                  <a:lnTo>
                    <a:pt x="0" y="976699"/>
                  </a:lnTo>
                  <a:lnTo>
                    <a:pt x="9204872" y="976699"/>
                  </a:lnTo>
                  <a:lnTo>
                    <a:pt x="9204872" y="1302259"/>
                  </a:lnTo>
                  <a:lnTo>
                    <a:pt x="9855200" y="651130"/>
                  </a:lnTo>
                  <a:lnTo>
                    <a:pt x="9204872" y="0"/>
                  </a:lnTo>
                  <a:close/>
                </a:path>
              </a:pathLst>
            </a:custGeom>
            <a:solidFill>
              <a:srgbClr val="5B9B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01600" y="3544664"/>
              <a:ext cx="9855200" cy="1302385"/>
            </a:xfrm>
            <a:custGeom>
              <a:avLst/>
              <a:gdLst/>
              <a:ahLst/>
              <a:cxnLst/>
              <a:rect l="l" t="t" r="r" b="b"/>
              <a:pathLst>
                <a:path w="9855200" h="1302385">
                  <a:moveTo>
                    <a:pt x="0" y="325570"/>
                  </a:moveTo>
                  <a:lnTo>
                    <a:pt x="9204871" y="325570"/>
                  </a:lnTo>
                  <a:lnTo>
                    <a:pt x="9204871" y="0"/>
                  </a:lnTo>
                  <a:lnTo>
                    <a:pt x="9855200" y="651130"/>
                  </a:lnTo>
                  <a:lnTo>
                    <a:pt x="9204871" y="1302260"/>
                  </a:lnTo>
                  <a:lnTo>
                    <a:pt x="9204871" y="976700"/>
                  </a:lnTo>
                  <a:lnTo>
                    <a:pt x="0" y="976700"/>
                  </a:lnTo>
                </a:path>
              </a:pathLst>
            </a:custGeom>
            <a:ln w="13251">
              <a:solidFill>
                <a:srgbClr val="5B9BD5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548900" y="3164571"/>
              <a:ext cx="150495" cy="1221740"/>
            </a:xfrm>
            <a:custGeom>
              <a:avLst/>
              <a:gdLst/>
              <a:ahLst/>
              <a:cxnLst/>
              <a:rect l="l" t="t" r="r" b="b"/>
              <a:pathLst>
                <a:path w="150495" h="1221739">
                  <a:moveTo>
                    <a:pt x="150411" y="0"/>
                  </a:moveTo>
                  <a:lnTo>
                    <a:pt x="0" y="0"/>
                  </a:lnTo>
                  <a:lnTo>
                    <a:pt x="0" y="1221402"/>
                  </a:lnTo>
                  <a:lnTo>
                    <a:pt x="150411" y="1221402"/>
                  </a:lnTo>
                  <a:lnTo>
                    <a:pt x="150411" y="0"/>
                  </a:lnTo>
                  <a:close/>
                </a:path>
              </a:pathLst>
            </a:custGeom>
            <a:solidFill>
              <a:srgbClr val="FFC20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548900" y="3164571"/>
              <a:ext cx="150495" cy="1221740"/>
            </a:xfrm>
            <a:custGeom>
              <a:avLst/>
              <a:gdLst/>
              <a:ahLst/>
              <a:cxnLst/>
              <a:rect l="l" t="t" r="r" b="b"/>
              <a:pathLst>
                <a:path w="150495" h="1221739">
                  <a:moveTo>
                    <a:pt x="0" y="0"/>
                  </a:moveTo>
                  <a:lnTo>
                    <a:pt x="150411" y="0"/>
                  </a:lnTo>
                  <a:lnTo>
                    <a:pt x="150411" y="1221402"/>
                  </a:lnTo>
                  <a:lnTo>
                    <a:pt x="0" y="1221402"/>
                  </a:lnTo>
                  <a:lnTo>
                    <a:pt x="0" y="0"/>
                  </a:lnTo>
                  <a:close/>
                </a:path>
              </a:pathLst>
            </a:custGeom>
            <a:ln w="13236">
              <a:solidFill>
                <a:srgbClr val="FFC20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195886" y="3855531"/>
              <a:ext cx="139700" cy="1089660"/>
            </a:xfrm>
            <a:custGeom>
              <a:avLst/>
              <a:gdLst/>
              <a:ahLst/>
              <a:cxnLst/>
              <a:rect l="l" t="t" r="r" b="b"/>
              <a:pathLst>
                <a:path w="139700" h="1089660">
                  <a:moveTo>
                    <a:pt x="139184" y="0"/>
                  </a:moveTo>
                  <a:lnTo>
                    <a:pt x="0" y="0"/>
                  </a:lnTo>
                  <a:lnTo>
                    <a:pt x="0" y="1089625"/>
                  </a:lnTo>
                  <a:lnTo>
                    <a:pt x="139184" y="1089625"/>
                  </a:lnTo>
                  <a:lnTo>
                    <a:pt x="139184" y="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1195886" y="3855531"/>
              <a:ext cx="139700" cy="1089660"/>
            </a:xfrm>
            <a:custGeom>
              <a:avLst/>
              <a:gdLst/>
              <a:ahLst/>
              <a:cxnLst/>
              <a:rect l="l" t="t" r="r" b="b"/>
              <a:pathLst>
                <a:path w="139700" h="1089660">
                  <a:moveTo>
                    <a:pt x="0" y="0"/>
                  </a:moveTo>
                  <a:lnTo>
                    <a:pt x="139184" y="0"/>
                  </a:lnTo>
                  <a:lnTo>
                    <a:pt x="139184" y="1089625"/>
                  </a:lnTo>
                  <a:lnTo>
                    <a:pt x="0" y="1089625"/>
                  </a:lnTo>
                  <a:lnTo>
                    <a:pt x="0" y="0"/>
                  </a:lnTo>
                  <a:close/>
                </a:path>
              </a:pathLst>
            </a:custGeom>
            <a:ln w="13236">
              <a:solidFill>
                <a:srgbClr val="FFC20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2831923" y="3017460"/>
              <a:ext cx="150495" cy="1175385"/>
            </a:xfrm>
            <a:custGeom>
              <a:avLst/>
              <a:gdLst/>
              <a:ahLst/>
              <a:cxnLst/>
              <a:rect l="l" t="t" r="r" b="b"/>
              <a:pathLst>
                <a:path w="150494" h="1175385">
                  <a:moveTo>
                    <a:pt x="150412" y="0"/>
                  </a:moveTo>
                  <a:lnTo>
                    <a:pt x="0" y="0"/>
                  </a:lnTo>
                  <a:lnTo>
                    <a:pt x="0" y="1175024"/>
                  </a:lnTo>
                  <a:lnTo>
                    <a:pt x="150412" y="1175024"/>
                  </a:lnTo>
                  <a:lnTo>
                    <a:pt x="150412" y="0"/>
                  </a:lnTo>
                  <a:close/>
                </a:path>
              </a:pathLst>
            </a:custGeom>
            <a:solidFill>
              <a:srgbClr val="FFC20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2831924" y="3017459"/>
              <a:ext cx="150495" cy="1175385"/>
            </a:xfrm>
            <a:custGeom>
              <a:avLst/>
              <a:gdLst/>
              <a:ahLst/>
              <a:cxnLst/>
              <a:rect l="l" t="t" r="r" b="b"/>
              <a:pathLst>
                <a:path w="150494" h="1175385">
                  <a:moveTo>
                    <a:pt x="0" y="0"/>
                  </a:moveTo>
                  <a:lnTo>
                    <a:pt x="150411" y="0"/>
                  </a:lnTo>
                  <a:lnTo>
                    <a:pt x="150411" y="1175024"/>
                  </a:lnTo>
                  <a:lnTo>
                    <a:pt x="0" y="1175024"/>
                  </a:lnTo>
                  <a:lnTo>
                    <a:pt x="0" y="0"/>
                  </a:lnTo>
                  <a:close/>
                </a:path>
              </a:pathLst>
            </a:custGeom>
            <a:ln w="13236">
              <a:solidFill>
                <a:srgbClr val="FFC20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2264843" y="3850658"/>
              <a:ext cx="150495" cy="1089660"/>
            </a:xfrm>
            <a:custGeom>
              <a:avLst/>
              <a:gdLst/>
              <a:ahLst/>
              <a:cxnLst/>
              <a:rect l="l" t="t" r="r" b="b"/>
              <a:pathLst>
                <a:path w="150494" h="1089660">
                  <a:moveTo>
                    <a:pt x="150411" y="0"/>
                  </a:moveTo>
                  <a:lnTo>
                    <a:pt x="0" y="0"/>
                  </a:lnTo>
                  <a:lnTo>
                    <a:pt x="0" y="1089624"/>
                  </a:lnTo>
                  <a:lnTo>
                    <a:pt x="150411" y="1089624"/>
                  </a:lnTo>
                  <a:lnTo>
                    <a:pt x="150411" y="0"/>
                  </a:lnTo>
                  <a:close/>
                </a:path>
              </a:pathLst>
            </a:custGeom>
            <a:solidFill>
              <a:srgbClr val="FFC20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2264842" y="3850658"/>
              <a:ext cx="150495" cy="1089660"/>
            </a:xfrm>
            <a:custGeom>
              <a:avLst/>
              <a:gdLst/>
              <a:ahLst/>
              <a:cxnLst/>
              <a:rect l="l" t="t" r="r" b="b"/>
              <a:pathLst>
                <a:path w="150494" h="1089660">
                  <a:moveTo>
                    <a:pt x="0" y="0"/>
                  </a:moveTo>
                  <a:lnTo>
                    <a:pt x="150411" y="0"/>
                  </a:lnTo>
                  <a:lnTo>
                    <a:pt x="150411" y="1089625"/>
                  </a:lnTo>
                  <a:lnTo>
                    <a:pt x="0" y="1089625"/>
                  </a:lnTo>
                  <a:lnTo>
                    <a:pt x="0" y="0"/>
                  </a:lnTo>
                  <a:close/>
                </a:path>
              </a:pathLst>
            </a:custGeom>
            <a:ln w="13236">
              <a:solidFill>
                <a:srgbClr val="FFC20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3922614" y="3122261"/>
              <a:ext cx="150495" cy="1175385"/>
            </a:xfrm>
            <a:custGeom>
              <a:avLst/>
              <a:gdLst/>
              <a:ahLst/>
              <a:cxnLst/>
              <a:rect l="l" t="t" r="r" b="b"/>
              <a:pathLst>
                <a:path w="150495" h="1175385">
                  <a:moveTo>
                    <a:pt x="150412" y="0"/>
                  </a:moveTo>
                  <a:lnTo>
                    <a:pt x="0" y="0"/>
                  </a:lnTo>
                  <a:lnTo>
                    <a:pt x="0" y="1175024"/>
                  </a:lnTo>
                  <a:lnTo>
                    <a:pt x="150412" y="1175024"/>
                  </a:lnTo>
                  <a:lnTo>
                    <a:pt x="150412" y="0"/>
                  </a:lnTo>
                  <a:close/>
                </a:path>
              </a:pathLst>
            </a:custGeom>
            <a:solidFill>
              <a:srgbClr val="4372C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3922615" y="3122262"/>
              <a:ext cx="150495" cy="1175385"/>
            </a:xfrm>
            <a:custGeom>
              <a:avLst/>
              <a:gdLst/>
              <a:ahLst/>
              <a:cxnLst/>
              <a:rect l="l" t="t" r="r" b="b"/>
              <a:pathLst>
                <a:path w="150495" h="1175385">
                  <a:moveTo>
                    <a:pt x="0" y="0"/>
                  </a:moveTo>
                  <a:lnTo>
                    <a:pt x="150411" y="0"/>
                  </a:lnTo>
                  <a:lnTo>
                    <a:pt x="150411" y="1175024"/>
                  </a:lnTo>
                  <a:lnTo>
                    <a:pt x="0" y="1175024"/>
                  </a:lnTo>
                  <a:lnTo>
                    <a:pt x="0" y="0"/>
                  </a:lnTo>
                  <a:close/>
                </a:path>
              </a:pathLst>
            </a:custGeom>
            <a:ln w="13236">
              <a:solidFill>
                <a:srgbClr val="4372C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4943243" y="3509396"/>
              <a:ext cx="150495" cy="1122045"/>
            </a:xfrm>
            <a:custGeom>
              <a:avLst/>
              <a:gdLst/>
              <a:ahLst/>
              <a:cxnLst/>
              <a:rect l="l" t="t" r="r" b="b"/>
              <a:pathLst>
                <a:path w="150495" h="1122045">
                  <a:moveTo>
                    <a:pt x="150411" y="0"/>
                  </a:moveTo>
                  <a:lnTo>
                    <a:pt x="0" y="0"/>
                  </a:lnTo>
                  <a:lnTo>
                    <a:pt x="0" y="1122039"/>
                  </a:lnTo>
                  <a:lnTo>
                    <a:pt x="150411" y="1122039"/>
                  </a:lnTo>
                  <a:lnTo>
                    <a:pt x="150411" y="0"/>
                  </a:lnTo>
                  <a:close/>
                </a:path>
              </a:pathLst>
            </a:custGeom>
            <a:solidFill>
              <a:srgbClr val="4372C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4943243" y="3509396"/>
              <a:ext cx="150495" cy="1122045"/>
            </a:xfrm>
            <a:custGeom>
              <a:avLst/>
              <a:gdLst/>
              <a:ahLst/>
              <a:cxnLst/>
              <a:rect l="l" t="t" r="r" b="b"/>
              <a:pathLst>
                <a:path w="150495" h="1122045">
                  <a:moveTo>
                    <a:pt x="0" y="0"/>
                  </a:moveTo>
                  <a:lnTo>
                    <a:pt x="150411" y="0"/>
                  </a:lnTo>
                  <a:lnTo>
                    <a:pt x="150411" y="1122039"/>
                  </a:lnTo>
                  <a:lnTo>
                    <a:pt x="0" y="1122039"/>
                  </a:lnTo>
                  <a:lnTo>
                    <a:pt x="0" y="0"/>
                  </a:lnTo>
                  <a:close/>
                </a:path>
              </a:pathLst>
            </a:custGeom>
            <a:ln w="13236">
              <a:solidFill>
                <a:srgbClr val="4372C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5881718" y="2953340"/>
              <a:ext cx="150495" cy="1221740"/>
            </a:xfrm>
            <a:custGeom>
              <a:avLst/>
              <a:gdLst/>
              <a:ahLst/>
              <a:cxnLst/>
              <a:rect l="l" t="t" r="r" b="b"/>
              <a:pathLst>
                <a:path w="150495" h="1221739">
                  <a:moveTo>
                    <a:pt x="150412" y="0"/>
                  </a:moveTo>
                  <a:lnTo>
                    <a:pt x="0" y="0"/>
                  </a:lnTo>
                  <a:lnTo>
                    <a:pt x="0" y="1221403"/>
                  </a:lnTo>
                  <a:lnTo>
                    <a:pt x="150412" y="1221403"/>
                  </a:lnTo>
                  <a:lnTo>
                    <a:pt x="150412" y="0"/>
                  </a:lnTo>
                  <a:close/>
                </a:path>
              </a:pathLst>
            </a:custGeom>
            <a:solidFill>
              <a:srgbClr val="4372C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5881718" y="2953341"/>
              <a:ext cx="150495" cy="1221740"/>
            </a:xfrm>
            <a:custGeom>
              <a:avLst/>
              <a:gdLst/>
              <a:ahLst/>
              <a:cxnLst/>
              <a:rect l="l" t="t" r="r" b="b"/>
              <a:pathLst>
                <a:path w="150495" h="1221739">
                  <a:moveTo>
                    <a:pt x="0" y="0"/>
                  </a:moveTo>
                  <a:lnTo>
                    <a:pt x="150411" y="0"/>
                  </a:lnTo>
                  <a:lnTo>
                    <a:pt x="150411" y="1221402"/>
                  </a:lnTo>
                  <a:lnTo>
                    <a:pt x="0" y="1221402"/>
                  </a:lnTo>
                  <a:lnTo>
                    <a:pt x="0" y="0"/>
                  </a:lnTo>
                  <a:close/>
                </a:path>
              </a:pathLst>
            </a:custGeom>
            <a:ln w="13236">
              <a:solidFill>
                <a:srgbClr val="4372C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6690374" y="3791974"/>
              <a:ext cx="150495" cy="1089660"/>
            </a:xfrm>
            <a:custGeom>
              <a:avLst/>
              <a:gdLst/>
              <a:ahLst/>
              <a:cxnLst/>
              <a:rect l="l" t="t" r="r" b="b"/>
              <a:pathLst>
                <a:path w="150495" h="1089660">
                  <a:moveTo>
                    <a:pt x="150411" y="0"/>
                  </a:moveTo>
                  <a:lnTo>
                    <a:pt x="0" y="0"/>
                  </a:lnTo>
                  <a:lnTo>
                    <a:pt x="0" y="1089624"/>
                  </a:lnTo>
                  <a:lnTo>
                    <a:pt x="150411" y="1089624"/>
                  </a:lnTo>
                  <a:lnTo>
                    <a:pt x="150411" y="0"/>
                  </a:lnTo>
                  <a:close/>
                </a:path>
              </a:pathLst>
            </a:custGeom>
            <a:solidFill>
              <a:srgbClr val="4372C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6690374" y="3791974"/>
              <a:ext cx="150495" cy="1089660"/>
            </a:xfrm>
            <a:custGeom>
              <a:avLst/>
              <a:gdLst/>
              <a:ahLst/>
              <a:cxnLst/>
              <a:rect l="l" t="t" r="r" b="b"/>
              <a:pathLst>
                <a:path w="150495" h="1089660">
                  <a:moveTo>
                    <a:pt x="0" y="0"/>
                  </a:moveTo>
                  <a:lnTo>
                    <a:pt x="150411" y="0"/>
                  </a:lnTo>
                  <a:lnTo>
                    <a:pt x="150411" y="1089625"/>
                  </a:lnTo>
                  <a:lnTo>
                    <a:pt x="0" y="1089625"/>
                  </a:lnTo>
                  <a:lnTo>
                    <a:pt x="0" y="0"/>
                  </a:lnTo>
                  <a:close/>
                </a:path>
              </a:pathLst>
            </a:custGeom>
            <a:ln w="13236">
              <a:solidFill>
                <a:srgbClr val="4372C3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6" name="object 26"/>
          <p:cNvSpPr txBox="1"/>
          <p:nvPr/>
        </p:nvSpPr>
        <p:spPr>
          <a:xfrm>
            <a:off x="553352" y="4937556"/>
            <a:ext cx="1418590" cy="107759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 marR="5080" indent="-635" algn="ctr">
              <a:lnSpc>
                <a:spcPct val="98200"/>
              </a:lnSpc>
              <a:spcBef>
                <a:spcPts val="130"/>
              </a:spcBef>
            </a:pPr>
            <a:r>
              <a:rPr sz="1400" b="1" spc="-20" dirty="0">
                <a:latin typeface="Calibri"/>
                <a:cs typeface="Calibri"/>
              </a:rPr>
              <a:t>November</a:t>
            </a:r>
            <a:r>
              <a:rPr sz="1400" b="1" spc="-15" dirty="0">
                <a:latin typeface="Calibri"/>
                <a:cs typeface="Calibri"/>
              </a:rPr>
              <a:t> </a:t>
            </a:r>
            <a:r>
              <a:rPr sz="1400" b="1" spc="-50" dirty="0">
                <a:latin typeface="Calibri"/>
                <a:cs typeface="Calibri"/>
              </a:rPr>
              <a:t>- </a:t>
            </a:r>
            <a:r>
              <a:rPr sz="1400" b="1" spc="-20" dirty="0">
                <a:latin typeface="Calibri"/>
                <a:cs typeface="Calibri"/>
              </a:rPr>
              <a:t>December</a:t>
            </a:r>
            <a:r>
              <a:rPr sz="1400" b="1" spc="-10" dirty="0">
                <a:latin typeface="Calibri"/>
                <a:cs typeface="Calibri"/>
              </a:rPr>
              <a:t> </a:t>
            </a:r>
            <a:r>
              <a:rPr sz="1400" b="1" spc="-20" dirty="0">
                <a:latin typeface="Calibri"/>
                <a:cs typeface="Calibri"/>
              </a:rPr>
              <a:t>2025 </a:t>
            </a:r>
            <a:r>
              <a:rPr sz="1400" spc="-10" dirty="0">
                <a:latin typeface="Calibri"/>
                <a:cs typeface="Calibri"/>
              </a:rPr>
              <a:t>First</a:t>
            </a:r>
            <a:r>
              <a:rPr sz="1400" spc="-4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Interim</a:t>
            </a:r>
            <a:r>
              <a:rPr sz="1400" spc="-5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Report </a:t>
            </a:r>
            <a:r>
              <a:rPr sz="1400" spc="-20" dirty="0">
                <a:latin typeface="Calibri"/>
                <a:cs typeface="Calibri"/>
              </a:rPr>
              <a:t>Board Adoption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spc="-25" dirty="0">
                <a:latin typeface="Calibri"/>
                <a:cs typeface="Calibri"/>
              </a:rPr>
              <a:t>of </a:t>
            </a:r>
            <a:r>
              <a:rPr sz="1400" spc="-20" dirty="0">
                <a:latin typeface="Calibri"/>
                <a:cs typeface="Calibri"/>
              </a:rPr>
              <a:t>Budget</a:t>
            </a:r>
            <a:r>
              <a:rPr sz="1400" spc="-4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Scenario</a:t>
            </a:r>
            <a:r>
              <a:rPr sz="1400" spc="-40" dirty="0">
                <a:latin typeface="Calibri"/>
                <a:cs typeface="Calibri"/>
              </a:rPr>
              <a:t> </a:t>
            </a:r>
            <a:r>
              <a:rPr sz="1400" spc="-50" dirty="0">
                <a:latin typeface="Calibri"/>
                <a:cs typeface="Calibri"/>
              </a:rPr>
              <a:t>3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907428" y="2179116"/>
            <a:ext cx="1398905" cy="65659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 marR="5080">
              <a:lnSpc>
                <a:spcPct val="97900"/>
              </a:lnSpc>
              <a:spcBef>
                <a:spcPts val="135"/>
              </a:spcBef>
            </a:pPr>
            <a:r>
              <a:rPr sz="1400" b="1" spc="-10" dirty="0">
                <a:latin typeface="Calibri"/>
                <a:cs typeface="Calibri"/>
              </a:rPr>
              <a:t>January</a:t>
            </a:r>
            <a:r>
              <a:rPr sz="1400" b="1" spc="-55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20,</a:t>
            </a:r>
            <a:r>
              <a:rPr sz="1400" b="1" spc="-50" dirty="0">
                <a:latin typeface="Calibri"/>
                <a:cs typeface="Calibri"/>
              </a:rPr>
              <a:t> </a:t>
            </a:r>
            <a:r>
              <a:rPr sz="1400" b="1" spc="-20" dirty="0">
                <a:latin typeface="Calibri"/>
                <a:cs typeface="Calibri"/>
              </a:rPr>
              <a:t>2026 </a:t>
            </a:r>
            <a:r>
              <a:rPr sz="1400" spc="-20" dirty="0">
                <a:latin typeface="Calibri"/>
                <a:cs typeface="Calibri"/>
              </a:rPr>
              <a:t>Presentation</a:t>
            </a:r>
            <a:r>
              <a:rPr sz="1400" spc="-2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of</a:t>
            </a:r>
            <a:r>
              <a:rPr sz="1400" spc="-5" dirty="0">
                <a:latin typeface="Calibri"/>
                <a:cs typeface="Calibri"/>
              </a:rPr>
              <a:t> </a:t>
            </a:r>
            <a:r>
              <a:rPr sz="1400" spc="-25" dirty="0">
                <a:latin typeface="Calibri"/>
                <a:cs typeface="Calibri"/>
              </a:rPr>
              <a:t>the </a:t>
            </a:r>
            <a:r>
              <a:rPr sz="1400" spc="-10" dirty="0">
                <a:latin typeface="Calibri"/>
                <a:cs typeface="Calibri"/>
              </a:rPr>
              <a:t>Fiscal</a:t>
            </a:r>
            <a:r>
              <a:rPr sz="1400" spc="-6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Expert</a:t>
            </a:r>
            <a:r>
              <a:rPr sz="1400" spc="-55" dirty="0">
                <a:latin typeface="Calibri"/>
                <a:cs typeface="Calibri"/>
              </a:rPr>
              <a:t> </a:t>
            </a:r>
            <a:r>
              <a:rPr sz="1400" spc="-20" dirty="0">
                <a:latin typeface="Calibri"/>
                <a:cs typeface="Calibri"/>
              </a:rPr>
              <a:t>Team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1907428" y="2800908"/>
            <a:ext cx="42735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10" dirty="0">
                <a:latin typeface="Calibri"/>
                <a:cs typeface="Calibri"/>
              </a:rPr>
              <a:t>(HYA)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175269" y="2078532"/>
            <a:ext cx="1586865" cy="1077595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/>
          <a:p>
            <a:pPr marL="652780" marR="5080" indent="-565785">
              <a:lnSpc>
                <a:spcPts val="1610"/>
              </a:lnSpc>
              <a:spcBef>
                <a:spcPts val="210"/>
              </a:spcBef>
            </a:pPr>
            <a:r>
              <a:rPr sz="1400" b="1" spc="-20" dirty="0">
                <a:latin typeface="Calibri"/>
                <a:cs typeface="Calibri"/>
              </a:rPr>
              <a:t>October</a:t>
            </a:r>
            <a:r>
              <a:rPr sz="1400" b="1" spc="-15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- </a:t>
            </a:r>
            <a:r>
              <a:rPr sz="1400" b="1" spc="-10" dirty="0">
                <a:latin typeface="Calibri"/>
                <a:cs typeface="Calibri"/>
              </a:rPr>
              <a:t>November </a:t>
            </a:r>
            <a:r>
              <a:rPr sz="1400" b="1" spc="-20" dirty="0">
                <a:latin typeface="Calibri"/>
                <a:cs typeface="Calibri"/>
              </a:rPr>
              <a:t>2025</a:t>
            </a:r>
            <a:endParaRPr sz="1400">
              <a:latin typeface="Calibri"/>
              <a:cs typeface="Calibri"/>
            </a:endParaRPr>
          </a:p>
          <a:p>
            <a:pPr marL="12700" marR="144780">
              <a:lnSpc>
                <a:spcPct val="97900"/>
              </a:lnSpc>
              <a:spcBef>
                <a:spcPts val="15"/>
              </a:spcBef>
            </a:pPr>
            <a:r>
              <a:rPr sz="1400" spc="-20" dirty="0">
                <a:latin typeface="Calibri"/>
                <a:cs typeface="Calibri"/>
              </a:rPr>
              <a:t>Board </a:t>
            </a:r>
            <a:r>
              <a:rPr sz="1400" spc="-10" dirty="0">
                <a:latin typeface="Calibri"/>
                <a:cs typeface="Calibri"/>
              </a:rPr>
              <a:t>Provides Direction</a:t>
            </a:r>
            <a:r>
              <a:rPr sz="1400" spc="-6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on</a:t>
            </a:r>
            <a:r>
              <a:rPr sz="1400" spc="-5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Budget Priorities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3435782" y="2243124"/>
            <a:ext cx="1301115" cy="864235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12700" marR="5080">
              <a:lnSpc>
                <a:spcPct val="97600"/>
              </a:lnSpc>
              <a:spcBef>
                <a:spcPts val="140"/>
              </a:spcBef>
            </a:pPr>
            <a:r>
              <a:rPr sz="1400" b="1" spc="-10" dirty="0">
                <a:solidFill>
                  <a:srgbClr val="4372C3"/>
                </a:solidFill>
                <a:latin typeface="Calibri"/>
                <a:cs typeface="Calibri"/>
              </a:rPr>
              <a:t>January</a:t>
            </a:r>
            <a:r>
              <a:rPr sz="1400" b="1" spc="-55" dirty="0">
                <a:solidFill>
                  <a:srgbClr val="4372C3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4372C3"/>
                </a:solidFill>
                <a:latin typeface="Calibri"/>
                <a:cs typeface="Calibri"/>
              </a:rPr>
              <a:t>28,</a:t>
            </a:r>
            <a:r>
              <a:rPr sz="1400" b="1" spc="-50" dirty="0">
                <a:solidFill>
                  <a:srgbClr val="4372C3"/>
                </a:solidFill>
                <a:latin typeface="Calibri"/>
                <a:cs typeface="Calibri"/>
              </a:rPr>
              <a:t> </a:t>
            </a:r>
            <a:r>
              <a:rPr sz="1400" b="1" spc="-20" dirty="0">
                <a:solidFill>
                  <a:srgbClr val="4372C3"/>
                </a:solidFill>
                <a:latin typeface="Calibri"/>
                <a:cs typeface="Calibri"/>
              </a:rPr>
              <a:t>2026 </a:t>
            </a:r>
            <a:r>
              <a:rPr sz="1400" spc="-20" dirty="0">
                <a:solidFill>
                  <a:srgbClr val="4372C3"/>
                </a:solidFill>
                <a:latin typeface="Calibri"/>
                <a:cs typeface="Calibri"/>
              </a:rPr>
              <a:t>Update</a:t>
            </a:r>
            <a:r>
              <a:rPr sz="1400" spc="-45" dirty="0">
                <a:solidFill>
                  <a:srgbClr val="4372C3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4372C3"/>
                </a:solidFill>
                <a:latin typeface="Calibri"/>
                <a:cs typeface="Calibri"/>
              </a:rPr>
              <a:t>to</a:t>
            </a:r>
            <a:r>
              <a:rPr sz="1400" spc="-40" dirty="0">
                <a:solidFill>
                  <a:srgbClr val="4372C3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4372C3"/>
                </a:solidFill>
                <a:latin typeface="Calibri"/>
                <a:cs typeface="Calibri"/>
              </a:rPr>
              <a:t>BOE</a:t>
            </a:r>
            <a:r>
              <a:rPr sz="1400" spc="-50" dirty="0">
                <a:solidFill>
                  <a:srgbClr val="4372C3"/>
                </a:solidFill>
                <a:latin typeface="Calibri"/>
                <a:cs typeface="Calibri"/>
              </a:rPr>
              <a:t> </a:t>
            </a:r>
            <a:r>
              <a:rPr sz="1400" spc="-25" dirty="0">
                <a:solidFill>
                  <a:srgbClr val="4372C3"/>
                </a:solidFill>
                <a:latin typeface="Calibri"/>
                <a:cs typeface="Calibri"/>
              </a:rPr>
              <a:t>on </a:t>
            </a:r>
            <a:r>
              <a:rPr sz="1400" spc="-10" dirty="0">
                <a:solidFill>
                  <a:srgbClr val="4372C3"/>
                </a:solidFill>
                <a:latin typeface="Calibri"/>
                <a:cs typeface="Calibri"/>
              </a:rPr>
              <a:t>Scenario</a:t>
            </a:r>
            <a:r>
              <a:rPr sz="1400" spc="-65" dirty="0">
                <a:solidFill>
                  <a:srgbClr val="4372C3"/>
                </a:solidFill>
                <a:latin typeface="Calibri"/>
                <a:cs typeface="Calibri"/>
              </a:rPr>
              <a:t> </a:t>
            </a:r>
            <a:r>
              <a:rPr sz="1400" spc="-50" dirty="0">
                <a:solidFill>
                  <a:srgbClr val="4372C3"/>
                </a:solidFill>
                <a:latin typeface="Calibri"/>
                <a:cs typeface="Calibri"/>
              </a:rPr>
              <a:t>3 </a:t>
            </a:r>
            <a:r>
              <a:rPr sz="1400" spc="-10" dirty="0">
                <a:solidFill>
                  <a:srgbClr val="4372C3"/>
                </a:solidFill>
                <a:latin typeface="Calibri"/>
                <a:cs typeface="Calibri"/>
              </a:rPr>
              <a:t>Implementation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2228035" y="4937556"/>
            <a:ext cx="1646555" cy="4406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1630"/>
              </a:lnSpc>
              <a:spcBef>
                <a:spcPts val="100"/>
              </a:spcBef>
            </a:pPr>
            <a:r>
              <a:rPr sz="1400" b="1" spc="-20" dirty="0">
                <a:latin typeface="Calibri"/>
                <a:cs typeface="Calibri"/>
              </a:rPr>
              <a:t>December</a:t>
            </a:r>
            <a:r>
              <a:rPr sz="1400" b="1" spc="-40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10,</a:t>
            </a:r>
            <a:r>
              <a:rPr sz="1400" b="1" spc="-30" dirty="0">
                <a:latin typeface="Calibri"/>
                <a:cs typeface="Calibri"/>
              </a:rPr>
              <a:t> </a:t>
            </a:r>
            <a:r>
              <a:rPr sz="1400" b="1" spc="-20" dirty="0">
                <a:latin typeface="Calibri"/>
                <a:cs typeface="Calibri"/>
              </a:rPr>
              <a:t>2026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ts val="1630"/>
              </a:lnSpc>
            </a:pPr>
            <a:r>
              <a:rPr sz="1400" spc="-10" dirty="0">
                <a:latin typeface="Calibri"/>
                <a:cs typeface="Calibri"/>
              </a:rPr>
              <a:t>School</a:t>
            </a:r>
            <a:r>
              <a:rPr sz="1400" spc="-6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Site</a:t>
            </a:r>
            <a:r>
              <a:rPr sz="1400" spc="-6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One</a:t>
            </a:r>
            <a:r>
              <a:rPr sz="1400" spc="-6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Pagers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2228035" y="5559348"/>
            <a:ext cx="1283970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dirty="0">
                <a:latin typeface="Calibri"/>
                <a:cs typeface="Calibri"/>
              </a:rPr>
              <a:t>All</a:t>
            </a:r>
            <a:r>
              <a:rPr sz="1400" spc="-5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Labor</a:t>
            </a:r>
            <a:r>
              <a:rPr sz="1400" spc="-6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Meeting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4301568" y="4614468"/>
            <a:ext cx="1943100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spc="-20" dirty="0">
                <a:solidFill>
                  <a:srgbClr val="4372C3"/>
                </a:solidFill>
                <a:latin typeface="Calibri"/>
                <a:cs typeface="Calibri"/>
              </a:rPr>
              <a:t>January-February</a:t>
            </a:r>
            <a:r>
              <a:rPr sz="1400" b="1" spc="-10" dirty="0">
                <a:solidFill>
                  <a:srgbClr val="4372C3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4372C3"/>
                </a:solidFill>
                <a:latin typeface="Calibri"/>
                <a:cs typeface="Calibri"/>
              </a:rPr>
              <a:t>25, </a:t>
            </a:r>
            <a:r>
              <a:rPr sz="1400" b="1" spc="-20" dirty="0">
                <a:solidFill>
                  <a:srgbClr val="4372C3"/>
                </a:solidFill>
                <a:latin typeface="Calibri"/>
                <a:cs typeface="Calibri"/>
              </a:rPr>
              <a:t>2026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4301568" y="4818684"/>
            <a:ext cx="1548765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25" dirty="0">
                <a:solidFill>
                  <a:srgbClr val="4372C3"/>
                </a:solidFill>
                <a:latin typeface="Calibri"/>
                <a:cs typeface="Calibri"/>
              </a:rPr>
              <a:t>Engagement</a:t>
            </a:r>
            <a:r>
              <a:rPr sz="1400" spc="15" dirty="0">
                <a:solidFill>
                  <a:srgbClr val="4372C3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4372C3"/>
                </a:solidFill>
                <a:latin typeface="Calibri"/>
                <a:cs typeface="Calibri"/>
              </a:rPr>
              <a:t>Sessions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4301568" y="5236260"/>
            <a:ext cx="1882775" cy="6597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dirty="0">
                <a:solidFill>
                  <a:srgbClr val="4372C3"/>
                </a:solidFill>
                <a:latin typeface="Calibri"/>
                <a:cs typeface="Calibri"/>
              </a:rPr>
              <a:t>Jan</a:t>
            </a:r>
            <a:r>
              <a:rPr sz="1400" b="1" spc="-60" dirty="0">
                <a:solidFill>
                  <a:srgbClr val="4372C3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4372C3"/>
                </a:solidFill>
                <a:latin typeface="Calibri"/>
                <a:cs typeface="Calibri"/>
              </a:rPr>
              <a:t>28</a:t>
            </a:r>
            <a:r>
              <a:rPr sz="1400" b="1" spc="-55" dirty="0">
                <a:solidFill>
                  <a:srgbClr val="4372C3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4372C3"/>
                </a:solidFill>
                <a:latin typeface="Calibri"/>
                <a:cs typeface="Calibri"/>
              </a:rPr>
              <a:t>All</a:t>
            </a:r>
            <a:r>
              <a:rPr sz="1400" b="1" spc="-55" dirty="0">
                <a:solidFill>
                  <a:srgbClr val="4372C3"/>
                </a:solidFill>
                <a:latin typeface="Calibri"/>
                <a:cs typeface="Calibri"/>
              </a:rPr>
              <a:t> </a:t>
            </a:r>
            <a:r>
              <a:rPr sz="1400" b="1" spc="-20" dirty="0">
                <a:solidFill>
                  <a:srgbClr val="4372C3"/>
                </a:solidFill>
                <a:latin typeface="Calibri"/>
                <a:cs typeface="Calibri"/>
              </a:rPr>
              <a:t>Labor</a:t>
            </a:r>
            <a:endParaRPr sz="1400">
              <a:latin typeface="Calibri"/>
              <a:cs typeface="Calibri"/>
            </a:endParaRPr>
          </a:p>
          <a:p>
            <a:pPr marL="12700" marR="5080">
              <a:lnSpc>
                <a:spcPts val="1610"/>
              </a:lnSpc>
              <a:spcBef>
                <a:spcPts val="135"/>
              </a:spcBef>
            </a:pPr>
            <a:r>
              <a:rPr sz="1400" b="1" dirty="0">
                <a:solidFill>
                  <a:srgbClr val="4372C3"/>
                </a:solidFill>
                <a:latin typeface="Calibri"/>
                <a:cs typeface="Calibri"/>
              </a:rPr>
              <a:t>Feb</a:t>
            </a:r>
            <a:r>
              <a:rPr sz="1400" b="1" spc="-55" dirty="0">
                <a:solidFill>
                  <a:srgbClr val="4372C3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4372C3"/>
                </a:solidFill>
                <a:latin typeface="Calibri"/>
                <a:cs typeface="Calibri"/>
              </a:rPr>
              <a:t>5th</a:t>
            </a:r>
            <a:r>
              <a:rPr sz="1400" b="1" spc="-55" dirty="0">
                <a:solidFill>
                  <a:srgbClr val="4372C3"/>
                </a:solidFill>
                <a:latin typeface="Calibri"/>
                <a:cs typeface="Calibri"/>
              </a:rPr>
              <a:t> </a:t>
            </a:r>
            <a:r>
              <a:rPr sz="1400" b="1" spc="-10" dirty="0">
                <a:solidFill>
                  <a:srgbClr val="4372C3"/>
                </a:solidFill>
                <a:latin typeface="Calibri"/>
                <a:cs typeface="Calibri"/>
              </a:rPr>
              <a:t>Budget</a:t>
            </a:r>
            <a:r>
              <a:rPr sz="1400" b="1" spc="-50" dirty="0">
                <a:solidFill>
                  <a:srgbClr val="4372C3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4372C3"/>
                </a:solidFill>
                <a:latin typeface="Calibri"/>
                <a:cs typeface="Calibri"/>
              </a:rPr>
              <a:t>&amp;</a:t>
            </a:r>
            <a:r>
              <a:rPr sz="1400" b="1" spc="-55" dirty="0">
                <a:solidFill>
                  <a:srgbClr val="4372C3"/>
                </a:solidFill>
                <a:latin typeface="Calibri"/>
                <a:cs typeface="Calibri"/>
              </a:rPr>
              <a:t> </a:t>
            </a:r>
            <a:r>
              <a:rPr sz="1400" b="1" spc="-10" dirty="0">
                <a:solidFill>
                  <a:srgbClr val="4372C3"/>
                </a:solidFill>
                <a:latin typeface="Calibri"/>
                <a:cs typeface="Calibri"/>
              </a:rPr>
              <a:t>Finance </a:t>
            </a:r>
            <a:r>
              <a:rPr sz="1400" b="1" dirty="0">
                <a:solidFill>
                  <a:srgbClr val="4372C3"/>
                </a:solidFill>
                <a:latin typeface="Calibri"/>
                <a:cs typeface="Calibri"/>
              </a:rPr>
              <a:t>Jan</a:t>
            </a:r>
            <a:r>
              <a:rPr sz="1400" b="1" spc="-55" dirty="0">
                <a:solidFill>
                  <a:srgbClr val="4372C3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4372C3"/>
                </a:solidFill>
                <a:latin typeface="Calibri"/>
                <a:cs typeface="Calibri"/>
              </a:rPr>
              <a:t>31st</a:t>
            </a:r>
            <a:r>
              <a:rPr sz="1400" b="1" spc="225" dirty="0">
                <a:solidFill>
                  <a:srgbClr val="4372C3"/>
                </a:solidFill>
                <a:latin typeface="Calibri"/>
                <a:cs typeface="Calibri"/>
              </a:rPr>
              <a:t> </a:t>
            </a:r>
            <a:r>
              <a:rPr sz="1400" b="1" spc="-10" dirty="0">
                <a:solidFill>
                  <a:srgbClr val="4372C3"/>
                </a:solidFill>
                <a:latin typeface="Calibri"/>
                <a:cs typeface="Calibri"/>
              </a:rPr>
              <a:t>PSAC</a:t>
            </a:r>
            <a:r>
              <a:rPr sz="1400" b="1" spc="-50" dirty="0">
                <a:solidFill>
                  <a:srgbClr val="4372C3"/>
                </a:solidFill>
                <a:latin typeface="Calibri"/>
                <a:cs typeface="Calibri"/>
              </a:rPr>
              <a:t> </a:t>
            </a:r>
            <a:r>
              <a:rPr sz="1400" b="1" spc="-10" dirty="0">
                <a:solidFill>
                  <a:srgbClr val="4372C3"/>
                </a:solidFill>
                <a:latin typeface="Calibri"/>
                <a:cs typeface="Calibri"/>
              </a:rPr>
              <a:t>Fish</a:t>
            </a:r>
            <a:r>
              <a:rPr sz="1400" b="1" spc="-50" dirty="0">
                <a:solidFill>
                  <a:srgbClr val="4372C3"/>
                </a:solidFill>
                <a:latin typeface="Calibri"/>
                <a:cs typeface="Calibri"/>
              </a:rPr>
              <a:t> </a:t>
            </a:r>
            <a:r>
              <a:rPr sz="1400" b="1" spc="-20" dirty="0">
                <a:solidFill>
                  <a:srgbClr val="4372C3"/>
                </a:solidFill>
                <a:latin typeface="Calibri"/>
                <a:cs typeface="Calibri"/>
              </a:rPr>
              <a:t>Bowl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5160968" y="2203500"/>
            <a:ext cx="1613535" cy="65659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 marR="5080">
              <a:lnSpc>
                <a:spcPct val="97900"/>
              </a:lnSpc>
              <a:spcBef>
                <a:spcPts val="135"/>
              </a:spcBef>
            </a:pPr>
            <a:r>
              <a:rPr sz="1400" b="1" spc="-20" dirty="0">
                <a:solidFill>
                  <a:srgbClr val="4372C3"/>
                </a:solidFill>
                <a:latin typeface="Calibri"/>
                <a:cs typeface="Calibri"/>
              </a:rPr>
              <a:t>February</a:t>
            </a:r>
            <a:r>
              <a:rPr sz="1400" b="1" spc="-35" dirty="0">
                <a:solidFill>
                  <a:srgbClr val="4372C3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4372C3"/>
                </a:solidFill>
                <a:latin typeface="Calibri"/>
                <a:cs typeface="Calibri"/>
              </a:rPr>
              <a:t>11,</a:t>
            </a:r>
            <a:r>
              <a:rPr sz="1400" b="1" spc="-20" dirty="0">
                <a:solidFill>
                  <a:srgbClr val="4372C3"/>
                </a:solidFill>
                <a:latin typeface="Calibri"/>
                <a:cs typeface="Calibri"/>
              </a:rPr>
              <a:t> 2026 </a:t>
            </a:r>
            <a:r>
              <a:rPr sz="1400" spc="-20" dirty="0">
                <a:solidFill>
                  <a:srgbClr val="4372C3"/>
                </a:solidFill>
                <a:latin typeface="Calibri"/>
                <a:cs typeface="Calibri"/>
              </a:rPr>
              <a:t>Board Reviews</a:t>
            </a:r>
            <a:r>
              <a:rPr sz="1400" spc="-10" dirty="0">
                <a:solidFill>
                  <a:srgbClr val="4372C3"/>
                </a:solidFill>
                <a:latin typeface="Calibri"/>
                <a:cs typeface="Calibri"/>
              </a:rPr>
              <a:t> Budget </a:t>
            </a:r>
            <a:r>
              <a:rPr sz="1400" spc="-20" dirty="0">
                <a:solidFill>
                  <a:srgbClr val="4372C3"/>
                </a:solidFill>
                <a:latin typeface="Calibri"/>
                <a:cs typeface="Calibri"/>
              </a:rPr>
              <a:t>Reduction</a:t>
            </a:r>
            <a:r>
              <a:rPr sz="1400" spc="-5" dirty="0">
                <a:solidFill>
                  <a:srgbClr val="4372C3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4372C3"/>
                </a:solidFill>
                <a:latin typeface="Calibri"/>
                <a:cs typeface="Calibri"/>
              </a:rPr>
              <a:t>Proposals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6393337" y="4891836"/>
            <a:ext cx="1586865" cy="65976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 marR="5080">
              <a:lnSpc>
                <a:spcPct val="98600"/>
              </a:lnSpc>
              <a:spcBef>
                <a:spcPts val="125"/>
              </a:spcBef>
            </a:pPr>
            <a:r>
              <a:rPr sz="1400" b="1" spc="-20" dirty="0">
                <a:solidFill>
                  <a:srgbClr val="4372C3"/>
                </a:solidFill>
                <a:latin typeface="Calibri"/>
                <a:cs typeface="Calibri"/>
              </a:rPr>
              <a:t>February</a:t>
            </a:r>
            <a:r>
              <a:rPr sz="1400" b="1" spc="-35" dirty="0">
                <a:solidFill>
                  <a:srgbClr val="4372C3"/>
                </a:solidFill>
                <a:latin typeface="Calibri"/>
                <a:cs typeface="Calibri"/>
              </a:rPr>
              <a:t> </a:t>
            </a:r>
            <a:r>
              <a:rPr sz="1400" b="1" dirty="0">
                <a:solidFill>
                  <a:srgbClr val="4372C3"/>
                </a:solidFill>
                <a:latin typeface="Calibri"/>
                <a:cs typeface="Calibri"/>
              </a:rPr>
              <a:t>25,</a:t>
            </a:r>
            <a:r>
              <a:rPr sz="1400" b="1" spc="-20" dirty="0">
                <a:solidFill>
                  <a:srgbClr val="4372C3"/>
                </a:solidFill>
                <a:latin typeface="Calibri"/>
                <a:cs typeface="Calibri"/>
              </a:rPr>
              <a:t> 2026 </a:t>
            </a:r>
            <a:r>
              <a:rPr sz="1400" spc="-10" dirty="0">
                <a:solidFill>
                  <a:srgbClr val="4372C3"/>
                </a:solidFill>
                <a:latin typeface="Calibri"/>
                <a:cs typeface="Calibri"/>
              </a:rPr>
              <a:t>Board</a:t>
            </a:r>
            <a:r>
              <a:rPr sz="1400" spc="-55" dirty="0">
                <a:solidFill>
                  <a:srgbClr val="4372C3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4372C3"/>
                </a:solidFill>
                <a:latin typeface="Calibri"/>
                <a:cs typeface="Calibri"/>
              </a:rPr>
              <a:t>takes</a:t>
            </a:r>
            <a:r>
              <a:rPr sz="1400" spc="-50" dirty="0">
                <a:solidFill>
                  <a:srgbClr val="4372C3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4372C3"/>
                </a:solidFill>
                <a:latin typeface="Calibri"/>
                <a:cs typeface="Calibri"/>
              </a:rPr>
              <a:t>Action</a:t>
            </a:r>
            <a:r>
              <a:rPr sz="1400" spc="-60" dirty="0">
                <a:solidFill>
                  <a:srgbClr val="4372C3"/>
                </a:solidFill>
                <a:latin typeface="Calibri"/>
                <a:cs typeface="Calibri"/>
              </a:rPr>
              <a:t> </a:t>
            </a:r>
            <a:r>
              <a:rPr sz="1400" spc="-25" dirty="0">
                <a:solidFill>
                  <a:srgbClr val="4372C3"/>
                </a:solidFill>
                <a:latin typeface="Calibri"/>
                <a:cs typeface="Calibri"/>
              </a:rPr>
              <a:t>on </a:t>
            </a:r>
            <a:r>
              <a:rPr sz="1400" spc="-20" dirty="0">
                <a:solidFill>
                  <a:srgbClr val="4372C3"/>
                </a:solidFill>
                <a:latin typeface="Calibri"/>
                <a:cs typeface="Calibri"/>
              </a:rPr>
              <a:t>Reduction</a:t>
            </a:r>
            <a:r>
              <a:rPr sz="1400" spc="-30" dirty="0">
                <a:solidFill>
                  <a:srgbClr val="4372C3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4372C3"/>
                </a:solidFill>
                <a:latin typeface="Calibri"/>
                <a:cs typeface="Calibri"/>
              </a:rPr>
              <a:t>in</a:t>
            </a:r>
            <a:r>
              <a:rPr sz="1400" spc="-25" dirty="0">
                <a:solidFill>
                  <a:srgbClr val="4372C3"/>
                </a:solidFill>
                <a:latin typeface="Calibri"/>
                <a:cs typeface="Calibri"/>
              </a:rPr>
              <a:t> </a:t>
            </a:r>
            <a:r>
              <a:rPr sz="1400" spc="-20" dirty="0">
                <a:solidFill>
                  <a:srgbClr val="4372C3"/>
                </a:solidFill>
                <a:latin typeface="Calibri"/>
                <a:cs typeface="Calibri"/>
              </a:rPr>
              <a:t>Force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38" name="object 38"/>
          <p:cNvGrpSpPr/>
          <p:nvPr/>
        </p:nvGrpSpPr>
        <p:grpSpPr>
          <a:xfrm>
            <a:off x="7504462" y="3273631"/>
            <a:ext cx="958850" cy="1640205"/>
            <a:chOff x="7504462" y="3273631"/>
            <a:chExt cx="958850" cy="1640205"/>
          </a:xfrm>
        </p:grpSpPr>
        <p:sp>
          <p:nvSpPr>
            <p:cNvPr id="39" name="object 39"/>
            <p:cNvSpPr/>
            <p:nvPr/>
          </p:nvSpPr>
          <p:spPr>
            <a:xfrm>
              <a:off x="7511130" y="3280299"/>
              <a:ext cx="150495" cy="1221740"/>
            </a:xfrm>
            <a:custGeom>
              <a:avLst/>
              <a:gdLst/>
              <a:ahLst/>
              <a:cxnLst/>
              <a:rect l="l" t="t" r="r" b="b"/>
              <a:pathLst>
                <a:path w="150495" h="1221739">
                  <a:moveTo>
                    <a:pt x="150411" y="0"/>
                  </a:moveTo>
                  <a:lnTo>
                    <a:pt x="0" y="0"/>
                  </a:lnTo>
                  <a:lnTo>
                    <a:pt x="0" y="1221402"/>
                  </a:lnTo>
                  <a:lnTo>
                    <a:pt x="150411" y="1221402"/>
                  </a:lnTo>
                  <a:lnTo>
                    <a:pt x="150411" y="0"/>
                  </a:lnTo>
                  <a:close/>
                </a:path>
              </a:pathLst>
            </a:custGeom>
            <a:solidFill>
              <a:srgbClr val="FFC20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" name="object 40"/>
            <p:cNvSpPr/>
            <p:nvPr/>
          </p:nvSpPr>
          <p:spPr>
            <a:xfrm>
              <a:off x="7511129" y="3280299"/>
              <a:ext cx="150495" cy="1221740"/>
            </a:xfrm>
            <a:custGeom>
              <a:avLst/>
              <a:gdLst/>
              <a:ahLst/>
              <a:cxnLst/>
              <a:rect l="l" t="t" r="r" b="b"/>
              <a:pathLst>
                <a:path w="150495" h="1221739">
                  <a:moveTo>
                    <a:pt x="0" y="0"/>
                  </a:moveTo>
                  <a:lnTo>
                    <a:pt x="150411" y="0"/>
                  </a:lnTo>
                  <a:lnTo>
                    <a:pt x="150411" y="1221402"/>
                  </a:lnTo>
                  <a:lnTo>
                    <a:pt x="0" y="1221402"/>
                  </a:lnTo>
                  <a:lnTo>
                    <a:pt x="0" y="0"/>
                  </a:lnTo>
                  <a:close/>
                </a:path>
              </a:pathLst>
            </a:custGeom>
            <a:ln w="13236">
              <a:solidFill>
                <a:srgbClr val="FFC20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" name="object 41"/>
            <p:cNvSpPr/>
            <p:nvPr/>
          </p:nvSpPr>
          <p:spPr>
            <a:xfrm>
              <a:off x="8305935" y="3817126"/>
              <a:ext cx="150495" cy="1089660"/>
            </a:xfrm>
            <a:custGeom>
              <a:avLst/>
              <a:gdLst/>
              <a:ahLst/>
              <a:cxnLst/>
              <a:rect l="l" t="t" r="r" b="b"/>
              <a:pathLst>
                <a:path w="150495" h="1089660">
                  <a:moveTo>
                    <a:pt x="150412" y="0"/>
                  </a:moveTo>
                  <a:lnTo>
                    <a:pt x="0" y="0"/>
                  </a:lnTo>
                  <a:lnTo>
                    <a:pt x="0" y="1089624"/>
                  </a:lnTo>
                  <a:lnTo>
                    <a:pt x="150412" y="1089624"/>
                  </a:lnTo>
                  <a:lnTo>
                    <a:pt x="150412" y="0"/>
                  </a:lnTo>
                  <a:close/>
                </a:path>
              </a:pathLst>
            </a:custGeom>
            <a:solidFill>
              <a:srgbClr val="FFC20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42"/>
            <p:cNvSpPr/>
            <p:nvPr/>
          </p:nvSpPr>
          <p:spPr>
            <a:xfrm>
              <a:off x="8305936" y="3817125"/>
              <a:ext cx="150495" cy="1089660"/>
            </a:xfrm>
            <a:custGeom>
              <a:avLst/>
              <a:gdLst/>
              <a:ahLst/>
              <a:cxnLst/>
              <a:rect l="l" t="t" r="r" b="b"/>
              <a:pathLst>
                <a:path w="150495" h="1089660">
                  <a:moveTo>
                    <a:pt x="0" y="0"/>
                  </a:moveTo>
                  <a:lnTo>
                    <a:pt x="150411" y="0"/>
                  </a:lnTo>
                  <a:lnTo>
                    <a:pt x="150411" y="1089625"/>
                  </a:lnTo>
                  <a:lnTo>
                    <a:pt x="0" y="1089625"/>
                  </a:lnTo>
                  <a:lnTo>
                    <a:pt x="0" y="0"/>
                  </a:lnTo>
                  <a:close/>
                </a:path>
              </a:pathLst>
            </a:custGeom>
            <a:ln w="13236">
              <a:solidFill>
                <a:srgbClr val="FFC20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3" name="object 43"/>
          <p:cNvSpPr txBox="1"/>
          <p:nvPr/>
        </p:nvSpPr>
        <p:spPr>
          <a:xfrm>
            <a:off x="8555564" y="2276652"/>
            <a:ext cx="1128395" cy="86423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 marR="141605">
              <a:lnSpc>
                <a:spcPct val="98600"/>
              </a:lnSpc>
              <a:spcBef>
                <a:spcPts val="125"/>
              </a:spcBef>
            </a:pPr>
            <a:r>
              <a:rPr sz="1400" b="1" dirty="0">
                <a:latin typeface="Calibri"/>
                <a:cs typeface="Calibri"/>
              </a:rPr>
              <a:t>June</a:t>
            </a:r>
            <a:r>
              <a:rPr sz="1400" b="1" spc="-65" dirty="0">
                <a:latin typeface="Calibri"/>
                <a:cs typeface="Calibri"/>
              </a:rPr>
              <a:t> </a:t>
            </a:r>
            <a:r>
              <a:rPr sz="1400" b="1" spc="-20" dirty="0">
                <a:latin typeface="Calibri"/>
                <a:cs typeface="Calibri"/>
              </a:rPr>
              <a:t>2026 </a:t>
            </a:r>
            <a:r>
              <a:rPr sz="1400" spc="-20" dirty="0">
                <a:latin typeface="Calibri"/>
                <a:cs typeface="Calibri"/>
              </a:rPr>
              <a:t>Board Adopts </a:t>
            </a:r>
            <a:r>
              <a:rPr sz="1400" spc="-25" dirty="0">
                <a:latin typeface="Calibri"/>
                <a:cs typeface="Calibri"/>
              </a:rPr>
              <a:t>2026-27</a:t>
            </a:r>
            <a:endParaRPr sz="1400">
              <a:latin typeface="Calibri"/>
              <a:cs typeface="Calibri"/>
            </a:endParaRPr>
          </a:p>
          <a:p>
            <a:pPr marL="52069">
              <a:lnSpc>
                <a:spcPts val="1610"/>
              </a:lnSpc>
            </a:pPr>
            <a:r>
              <a:rPr sz="1400" spc="-10" dirty="0">
                <a:latin typeface="Calibri"/>
                <a:cs typeface="Calibri"/>
              </a:rPr>
              <a:t>LCAP</a:t>
            </a:r>
            <a:r>
              <a:rPr sz="1400" spc="-3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&amp;</a:t>
            </a:r>
            <a:r>
              <a:rPr sz="1400" spc="-3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Budget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8176757" y="4946700"/>
            <a:ext cx="1747520" cy="8216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1645"/>
              </a:lnSpc>
              <a:spcBef>
                <a:spcPts val="100"/>
              </a:spcBef>
            </a:pPr>
            <a:r>
              <a:rPr sz="1400" b="1" dirty="0">
                <a:latin typeface="Calibri"/>
                <a:cs typeface="Calibri"/>
              </a:rPr>
              <a:t>May</a:t>
            </a:r>
            <a:r>
              <a:rPr sz="1400" b="1" spc="-60" dirty="0">
                <a:latin typeface="Calibri"/>
                <a:cs typeface="Calibri"/>
              </a:rPr>
              <a:t> </a:t>
            </a:r>
            <a:r>
              <a:rPr sz="1400" b="1" spc="-20" dirty="0">
                <a:latin typeface="Calibri"/>
                <a:cs typeface="Calibri"/>
              </a:rPr>
              <a:t>2026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ts val="1525"/>
              </a:lnSpc>
            </a:pPr>
            <a:r>
              <a:rPr sz="1300" spc="-10" dirty="0">
                <a:latin typeface="Calibri"/>
                <a:cs typeface="Calibri"/>
              </a:rPr>
              <a:t>Governor’s</a:t>
            </a:r>
            <a:r>
              <a:rPr sz="1300" spc="-30" dirty="0">
                <a:latin typeface="Calibri"/>
                <a:cs typeface="Calibri"/>
              </a:rPr>
              <a:t> </a:t>
            </a:r>
            <a:r>
              <a:rPr sz="1300" dirty="0">
                <a:latin typeface="Calibri"/>
                <a:cs typeface="Calibri"/>
              </a:rPr>
              <a:t>Budget</a:t>
            </a:r>
            <a:r>
              <a:rPr sz="1300" spc="-25" dirty="0">
                <a:latin typeface="Calibri"/>
                <a:cs typeface="Calibri"/>
              </a:rPr>
              <a:t> </a:t>
            </a:r>
            <a:r>
              <a:rPr sz="1300" spc="-10" dirty="0">
                <a:latin typeface="Calibri"/>
                <a:cs typeface="Calibri"/>
              </a:rPr>
              <a:t>Revise</a:t>
            </a:r>
            <a:endParaRPr sz="1300">
              <a:latin typeface="Calibri"/>
              <a:cs typeface="Calibri"/>
            </a:endParaRPr>
          </a:p>
          <a:p>
            <a:pPr marL="12700">
              <a:lnSpc>
                <a:spcPts val="1525"/>
              </a:lnSpc>
              <a:spcBef>
                <a:spcPts val="50"/>
              </a:spcBef>
            </a:pPr>
            <a:r>
              <a:rPr sz="1300" spc="-20" dirty="0">
                <a:latin typeface="Calibri"/>
                <a:cs typeface="Calibri"/>
              </a:rPr>
              <a:t>2026-</a:t>
            </a:r>
            <a:r>
              <a:rPr sz="1300" dirty="0">
                <a:latin typeface="Calibri"/>
                <a:cs typeface="Calibri"/>
              </a:rPr>
              <a:t>27</a:t>
            </a:r>
            <a:r>
              <a:rPr sz="1300" spc="-10" dirty="0">
                <a:latin typeface="Calibri"/>
                <a:cs typeface="Calibri"/>
              </a:rPr>
              <a:t> </a:t>
            </a:r>
            <a:r>
              <a:rPr sz="1300" dirty="0">
                <a:latin typeface="Calibri"/>
                <a:cs typeface="Calibri"/>
              </a:rPr>
              <a:t>LCAP</a:t>
            </a:r>
            <a:r>
              <a:rPr sz="1300" spc="-15" dirty="0">
                <a:latin typeface="Calibri"/>
                <a:cs typeface="Calibri"/>
              </a:rPr>
              <a:t> </a:t>
            </a:r>
            <a:r>
              <a:rPr sz="1300" spc="-50" dirty="0">
                <a:latin typeface="Calibri"/>
                <a:cs typeface="Calibri"/>
              </a:rPr>
              <a:t>&amp;</a:t>
            </a:r>
            <a:endParaRPr sz="1300">
              <a:latin typeface="Calibri"/>
              <a:cs typeface="Calibri"/>
            </a:endParaRPr>
          </a:p>
          <a:p>
            <a:pPr marL="12700">
              <a:lnSpc>
                <a:spcPts val="1525"/>
              </a:lnSpc>
            </a:pPr>
            <a:r>
              <a:rPr sz="1300" spc="-10" dirty="0">
                <a:latin typeface="Calibri"/>
                <a:cs typeface="Calibri"/>
              </a:rPr>
              <a:t>Budget</a:t>
            </a:r>
            <a:r>
              <a:rPr sz="1300" spc="-25" dirty="0">
                <a:latin typeface="Calibri"/>
                <a:cs typeface="Calibri"/>
              </a:rPr>
              <a:t> </a:t>
            </a:r>
            <a:r>
              <a:rPr sz="1300" spc="-10" dirty="0">
                <a:latin typeface="Calibri"/>
                <a:cs typeface="Calibri"/>
              </a:rPr>
              <a:t>Public</a:t>
            </a:r>
            <a:r>
              <a:rPr sz="1300" spc="-20" dirty="0">
                <a:latin typeface="Calibri"/>
                <a:cs typeface="Calibri"/>
              </a:rPr>
              <a:t> </a:t>
            </a:r>
            <a:r>
              <a:rPr sz="1300" spc="-10" dirty="0">
                <a:latin typeface="Calibri"/>
                <a:cs typeface="Calibri"/>
              </a:rPr>
              <a:t>Hearing</a:t>
            </a:r>
            <a:endParaRPr sz="1300">
              <a:latin typeface="Calibri"/>
              <a:cs typeface="Calibri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7041799" y="2145588"/>
            <a:ext cx="1322705" cy="1077595"/>
          </a:xfrm>
          <a:prstGeom prst="rect">
            <a:avLst/>
          </a:prstGeom>
        </p:spPr>
        <p:txBody>
          <a:bodyPr vert="horz" wrap="square" lIns="0" tIns="19050" rIns="0" bIns="0" rtlCol="0">
            <a:spAutoFit/>
          </a:bodyPr>
          <a:lstStyle/>
          <a:p>
            <a:pPr marL="12700" marR="222885">
              <a:lnSpc>
                <a:spcPct val="97100"/>
              </a:lnSpc>
              <a:spcBef>
                <a:spcPts val="150"/>
              </a:spcBef>
            </a:pPr>
            <a:r>
              <a:rPr sz="1400" b="1" spc="-10" dirty="0">
                <a:latin typeface="Calibri"/>
                <a:cs typeface="Calibri"/>
              </a:rPr>
              <a:t>March</a:t>
            </a:r>
            <a:r>
              <a:rPr sz="1400" b="1" spc="-50" dirty="0">
                <a:latin typeface="Calibri"/>
                <a:cs typeface="Calibri"/>
              </a:rPr>
              <a:t> </a:t>
            </a:r>
            <a:r>
              <a:rPr sz="1400" b="1" spc="-20" dirty="0">
                <a:latin typeface="Calibri"/>
                <a:cs typeface="Calibri"/>
              </a:rPr>
              <a:t>2026 </a:t>
            </a:r>
            <a:r>
              <a:rPr sz="1400" spc="-10" dirty="0">
                <a:latin typeface="Calibri"/>
                <a:cs typeface="Calibri"/>
              </a:rPr>
              <a:t>Second</a:t>
            </a:r>
            <a:r>
              <a:rPr sz="1400" spc="-5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Interim Report</a:t>
            </a:r>
            <a:r>
              <a:rPr sz="1400" spc="-60" dirty="0">
                <a:latin typeface="Calibri"/>
                <a:cs typeface="Calibri"/>
              </a:rPr>
              <a:t> </a:t>
            </a:r>
            <a:r>
              <a:rPr sz="1400" spc="-50" dirty="0">
                <a:latin typeface="Calibri"/>
                <a:cs typeface="Calibri"/>
              </a:rPr>
              <a:t>&amp; </a:t>
            </a:r>
            <a:r>
              <a:rPr sz="1400" spc="-10" dirty="0">
                <a:latin typeface="Calibri"/>
                <a:cs typeface="Calibri"/>
              </a:rPr>
              <a:t>March</a:t>
            </a:r>
            <a:r>
              <a:rPr sz="1400" spc="-70" dirty="0">
                <a:latin typeface="Calibri"/>
                <a:cs typeface="Calibri"/>
              </a:rPr>
              <a:t> </a:t>
            </a:r>
            <a:r>
              <a:rPr sz="1400" spc="-20" dirty="0">
                <a:latin typeface="Calibri"/>
                <a:cs typeface="Calibri"/>
              </a:rPr>
              <a:t>15th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sz="1400" spc="-20" dirty="0">
                <a:latin typeface="Calibri"/>
                <a:cs typeface="Calibri"/>
              </a:rPr>
              <a:t>Reduction</a:t>
            </a:r>
            <a:r>
              <a:rPr sz="1400" spc="-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Notices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46" name="object 46"/>
          <p:cNvGrpSpPr/>
          <p:nvPr/>
        </p:nvGrpSpPr>
        <p:grpSpPr>
          <a:xfrm>
            <a:off x="8929871" y="3198060"/>
            <a:ext cx="163830" cy="1235075"/>
            <a:chOff x="8929871" y="3198060"/>
            <a:chExt cx="163830" cy="1235075"/>
          </a:xfrm>
        </p:grpSpPr>
        <p:sp>
          <p:nvSpPr>
            <p:cNvPr id="47" name="object 47"/>
            <p:cNvSpPr/>
            <p:nvPr/>
          </p:nvSpPr>
          <p:spPr>
            <a:xfrm>
              <a:off x="8936490" y="3204678"/>
              <a:ext cx="150495" cy="1221740"/>
            </a:xfrm>
            <a:custGeom>
              <a:avLst/>
              <a:gdLst/>
              <a:ahLst/>
              <a:cxnLst/>
              <a:rect l="l" t="t" r="r" b="b"/>
              <a:pathLst>
                <a:path w="150495" h="1221739">
                  <a:moveTo>
                    <a:pt x="150411" y="0"/>
                  </a:moveTo>
                  <a:lnTo>
                    <a:pt x="0" y="0"/>
                  </a:lnTo>
                  <a:lnTo>
                    <a:pt x="0" y="1221402"/>
                  </a:lnTo>
                  <a:lnTo>
                    <a:pt x="150411" y="1221402"/>
                  </a:lnTo>
                  <a:lnTo>
                    <a:pt x="150411" y="0"/>
                  </a:lnTo>
                  <a:close/>
                </a:path>
              </a:pathLst>
            </a:custGeom>
            <a:solidFill>
              <a:srgbClr val="FFC20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" name="object 48"/>
            <p:cNvSpPr/>
            <p:nvPr/>
          </p:nvSpPr>
          <p:spPr>
            <a:xfrm>
              <a:off x="8936490" y="3204678"/>
              <a:ext cx="150495" cy="1221740"/>
            </a:xfrm>
            <a:custGeom>
              <a:avLst/>
              <a:gdLst/>
              <a:ahLst/>
              <a:cxnLst/>
              <a:rect l="l" t="t" r="r" b="b"/>
              <a:pathLst>
                <a:path w="150495" h="1221739">
                  <a:moveTo>
                    <a:pt x="0" y="0"/>
                  </a:moveTo>
                  <a:lnTo>
                    <a:pt x="150411" y="0"/>
                  </a:lnTo>
                  <a:lnTo>
                    <a:pt x="150411" y="1221402"/>
                  </a:lnTo>
                  <a:lnTo>
                    <a:pt x="0" y="1221402"/>
                  </a:lnTo>
                  <a:lnTo>
                    <a:pt x="0" y="0"/>
                  </a:lnTo>
                  <a:close/>
                </a:path>
              </a:pathLst>
            </a:custGeom>
            <a:ln w="13236">
              <a:solidFill>
                <a:srgbClr val="FFC20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9" name="object 49"/>
          <p:cNvSpPr txBox="1"/>
          <p:nvPr/>
        </p:nvSpPr>
        <p:spPr>
          <a:xfrm>
            <a:off x="9357033" y="6378376"/>
            <a:ext cx="161925" cy="196215"/>
          </a:xfrm>
          <a:prstGeom prst="rect">
            <a:avLst/>
          </a:prstGeom>
        </p:spPr>
        <p:txBody>
          <a:bodyPr vert="horz" wrap="square" lIns="0" tIns="571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5"/>
              </a:spcBef>
            </a:pPr>
            <a:r>
              <a:rPr sz="1100" spc="-25" dirty="0">
                <a:solidFill>
                  <a:srgbClr val="FFFFFF"/>
                </a:solidFill>
                <a:latin typeface="Calibri"/>
                <a:cs typeface="Calibri"/>
              </a:rPr>
              <a:t>25</a:t>
            </a:r>
            <a:endParaRPr sz="11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1600" y="1104900"/>
            <a:ext cx="9855200" cy="4589145"/>
          </a:xfrm>
          <a:custGeom>
            <a:avLst/>
            <a:gdLst/>
            <a:ahLst/>
            <a:cxnLst/>
            <a:rect l="l" t="t" r="r" b="b"/>
            <a:pathLst>
              <a:path w="9855200" h="4589145">
                <a:moveTo>
                  <a:pt x="9855200" y="0"/>
                </a:moveTo>
                <a:lnTo>
                  <a:pt x="0" y="0"/>
                </a:lnTo>
                <a:lnTo>
                  <a:pt x="0" y="4588822"/>
                </a:lnTo>
                <a:lnTo>
                  <a:pt x="9855200" y="4588822"/>
                </a:lnTo>
                <a:lnTo>
                  <a:pt x="9855200" y="0"/>
                </a:lnTo>
                <a:close/>
              </a:path>
            </a:pathLst>
          </a:custGeom>
          <a:solidFill>
            <a:srgbClr val="28903B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105904" y="5905500"/>
            <a:ext cx="1862327" cy="481584"/>
          </a:xfrm>
          <a:prstGeom prst="rect">
            <a:avLst/>
          </a:prstGeom>
        </p:spPr>
      </p:pic>
      <p:sp>
        <p:nvSpPr>
          <p:cNvPr id="4" name="object 4" descr="$PPTXTitle"/>
          <p:cNvSpPr txBox="1">
            <a:spLocks noGrp="1"/>
          </p:cNvSpPr>
          <p:nvPr>
            <p:ph type="title"/>
          </p:nvPr>
        </p:nvSpPr>
        <p:spPr>
          <a:xfrm>
            <a:off x="421894" y="1571891"/>
            <a:ext cx="3740150" cy="1328420"/>
          </a:xfrm>
          <a:prstGeom prst="rect">
            <a:avLst/>
          </a:prstGeom>
        </p:spPr>
        <p:txBody>
          <a:bodyPr vert="horz" wrap="square" lIns="0" tIns="533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20"/>
              </a:spcBef>
            </a:pPr>
            <a:r>
              <a:rPr sz="4900" b="0" dirty="0">
                <a:solidFill>
                  <a:srgbClr val="FFFFFF"/>
                </a:solidFill>
                <a:latin typeface="Verdana"/>
                <a:cs typeface="Verdana"/>
              </a:rPr>
              <a:t>THANK</a:t>
            </a:r>
            <a:r>
              <a:rPr sz="4900" b="0" spc="-34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4900" b="0" spc="-25" dirty="0">
                <a:solidFill>
                  <a:srgbClr val="FFFFFF"/>
                </a:solidFill>
                <a:latin typeface="Verdana"/>
                <a:cs typeface="Verdana"/>
              </a:rPr>
              <a:t>YOU</a:t>
            </a:r>
            <a:endParaRPr sz="4900">
              <a:latin typeface="Verdana"/>
              <a:cs typeface="Verdana"/>
            </a:endParaRPr>
          </a:p>
          <a:p>
            <a:pPr marL="80645">
              <a:lnSpc>
                <a:spcPct val="100000"/>
              </a:lnSpc>
              <a:spcBef>
                <a:spcPts val="215"/>
              </a:spcBef>
            </a:pPr>
            <a:r>
              <a:rPr sz="3200" b="0" spc="-10" dirty="0">
                <a:solidFill>
                  <a:srgbClr val="FFFFFF"/>
                </a:solidFill>
                <a:latin typeface="Verdana"/>
                <a:cs typeface="Verdana"/>
              </a:rPr>
              <a:t>Questions?</a:t>
            </a:r>
            <a:endParaRPr sz="32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065845" y="6311234"/>
            <a:ext cx="151765" cy="180975"/>
          </a:xfrm>
          <a:prstGeom prst="rect">
            <a:avLst/>
          </a:prstGeom>
        </p:spPr>
        <p:txBody>
          <a:bodyPr vert="horz" wrap="square" lIns="0" tIns="635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0"/>
              </a:spcBef>
            </a:pPr>
            <a:r>
              <a:rPr sz="1000" spc="-25" dirty="0">
                <a:solidFill>
                  <a:srgbClr val="888888"/>
                </a:solidFill>
                <a:latin typeface="Calibri"/>
                <a:cs typeface="Calibri"/>
              </a:rPr>
              <a:t>26</a:t>
            </a:r>
            <a:endParaRPr sz="1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</TotalTime>
  <Words>1797</Words>
  <Application>Microsoft Office PowerPoint</Application>
  <PresentationFormat>Custom</PresentationFormat>
  <Paragraphs>306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7" baseType="lpstr">
      <vt:lpstr>Arial</vt:lpstr>
      <vt:lpstr>Calibri</vt:lpstr>
      <vt:lpstr>Century Gothic</vt:lpstr>
      <vt:lpstr>Segoe UI Symbol</vt:lpstr>
      <vt:lpstr>Times New Roman</vt:lpstr>
      <vt:lpstr>Verdana</vt:lpstr>
      <vt:lpstr>Office Theme</vt:lpstr>
      <vt:lpstr>Financial Stabilization Implementation Plan: Protecting Equity, Maintaining Local Control, and Prioritizing Students</vt:lpstr>
      <vt:lpstr>Your Leadership Team Leading Oakland's Fiscal Stabilization and Operational Excellence</vt:lpstr>
      <vt:lpstr>1. The Challenge</vt:lpstr>
      <vt:lpstr>01 The Challenge - RECAP</vt:lpstr>
      <vt:lpstr>The Challenge: Revenue</vt:lpstr>
      <vt:lpstr>The Challenge: Costs</vt:lpstr>
      <vt:lpstr>The Challenge</vt:lpstr>
      <vt:lpstr>02 Our Response (Solutions)</vt:lpstr>
      <vt:lpstr>The Board’s Mandate</vt:lpstr>
      <vt:lpstr>A Strategic, Four-Phase Approach</vt:lpstr>
      <vt:lpstr>3) Implementation: Reductions to Date</vt:lpstr>
      <vt:lpstr>Implementation Plan Overview 2026-27</vt:lpstr>
      <vt:lpstr>A) Central Office Reductions</vt:lpstr>
      <vt:lpstr>PowerPoint Presentation</vt:lpstr>
      <vt:lpstr>PowerPoint Presentation</vt:lpstr>
      <vt:lpstr>PowerPoint Presentation</vt:lpstr>
      <vt:lpstr>PowerPoint Presentation</vt:lpstr>
      <vt:lpstr>B) Reduce school site access to unutilized spaces</vt:lpstr>
      <vt:lpstr>C) Decrease RRMA Expenditures</vt:lpstr>
      <vt:lpstr>D) TK Hub Launch for 2 – 3 Hubs</vt:lpstr>
      <vt:lpstr>E) 10% REDUCTION TO SPECIAL EDUCATION</vt:lpstr>
      <vt:lpstr>F) Feasibility of Non Public School in OUSD</vt:lpstr>
      <vt:lpstr>Building Sustainable Educational Excellence for Oakland</vt:lpstr>
      <vt:lpstr>Our Approach</vt:lpstr>
      <vt:lpstr>Our Core Commitments</vt:lpstr>
      <vt:lpstr>LABOR PARTNERSHIP Shared Challenge, Shared Solutions</vt:lpstr>
      <vt:lpstr>Support for Affected Employees</vt:lpstr>
      <vt:lpstr>06 Next Steps</vt:lpstr>
      <vt:lpstr>2025-26 Budget Development and Prioritization Timeline</vt:lpstr>
      <vt:lpstr>THANK YOU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Stabilizing OUSD Finances 2_11_26_fnl</dc:title>
  <dc:creator>V. Lynette McElhaney</dc:creator>
  <cp:lastModifiedBy>Edgar Rakestraw JR</cp:lastModifiedBy>
  <cp:revision>6</cp:revision>
  <dcterms:created xsi:type="dcterms:W3CDTF">2026-02-08T22:34:17Z</dcterms:created>
  <dcterms:modified xsi:type="dcterms:W3CDTF">2026-02-10T01:45:06Z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2026-02-08T00:00:00Z</vt:filetime>
  </property>
  <property fmtid="{D5CDD505-2E9C-101B-9397-08002B2CF9AE}" pid="3" name="Creator">
    <vt:lpwstr>PowerPoint</vt:lpwstr>
  </property>
  <property fmtid="{D5CDD505-2E9C-101B-9397-08002B2CF9AE}" pid="4" name="LastSaved">
    <vt:filetime>2026-02-08T00:00:00Z</vt:filetime>
  </property>
  <property fmtid="{D5CDD505-2E9C-101B-9397-08002B2CF9AE}" pid="5" name="Producer">
    <vt:lpwstr>macOS Version 15.6.1 (Build 24G90) Quartz PDFContext</vt:lpwstr>
  </property>
</Properties>
</file>