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4228" r:id="rId1"/>
    <p:sldMasterId id="2147484264" r:id="rId2"/>
  </p:sldMasterIdLst>
  <p:notesMasterIdLst>
    <p:notesMasterId r:id="rId17"/>
  </p:notesMasterIdLst>
  <p:handoutMasterIdLst>
    <p:handoutMasterId r:id="rId18"/>
  </p:handoutMasterIdLst>
  <p:sldIdLst>
    <p:sldId id="590" r:id="rId3"/>
    <p:sldId id="595" r:id="rId4"/>
    <p:sldId id="591" r:id="rId5"/>
    <p:sldId id="583" r:id="rId6"/>
    <p:sldId id="592" r:id="rId7"/>
    <p:sldId id="585" r:id="rId8"/>
    <p:sldId id="575" r:id="rId9"/>
    <p:sldId id="570" r:id="rId10"/>
    <p:sldId id="594" r:id="rId11"/>
    <p:sldId id="588" r:id="rId12"/>
    <p:sldId id="587" r:id="rId13"/>
    <p:sldId id="560" r:id="rId14"/>
    <p:sldId id="593" r:id="rId15"/>
    <p:sldId id="438" r:id="rId16"/>
  </p:sldIdLst>
  <p:sldSz cx="9144000" cy="6858000" type="screen4x3"/>
  <p:notesSz cx="7315200" cy="9601200"/>
  <p:embeddedFontLst>
    <p:embeddedFont>
      <p:font typeface="Century Gothic" panose="020B0502020202020204" pitchFamily="34" charset="0"/>
      <p:regular r:id="rId19"/>
      <p:bold r:id="rId20"/>
      <p:italic r:id="rId21"/>
      <p:boldItalic r:id="rId22"/>
    </p:embeddedFont>
    <p:embeddedFont>
      <p:font typeface="NeueHaasGroteskDisp Pro" panose="020B0504020202020204" pitchFamily="34" charset="0"/>
      <p:regular r:id="rId23"/>
      <p:bold r:id="rId24"/>
      <p:italic r:id="rId25"/>
      <p:boldItalic r:id="rId26"/>
    </p:embeddedFont>
    <p:embeddedFont>
      <p:font typeface="NeueHaasGroteskDisp Pro Md" panose="020B0604020202020204" pitchFamily="34" charset="0"/>
      <p:regular r:id="rId27"/>
      <p:italic r:id="rId28"/>
    </p:embeddedFont>
    <p:embeddedFont>
      <p:font typeface="Roboto" panose="02000000000000000000" pitchFamily="2" charset="0"/>
      <p:regular r:id="rId29"/>
      <p:bold r:id="rId30"/>
      <p:italic r:id="rId31"/>
      <p:boldItalic r:id="rId32"/>
    </p:embeddedFont>
    <p:embeddedFont>
      <p:font typeface="Roboto Black" panose="02000000000000000000" pitchFamily="2" charset="0"/>
      <p:bold r:id="rId33"/>
      <p:boldItalic r:id="rId34"/>
    </p:embeddedFont>
    <p:embeddedFont>
      <p:font typeface="Roboto Light" panose="02000000000000000000" pitchFamily="2" charset="0"/>
      <p:regular r:id="rId35"/>
      <p:italic r:id="rId36"/>
    </p:embeddedFont>
    <p:embeddedFont>
      <p:font typeface="Roboto Medium" panose="02000000000000000000" pitchFamily="2" charset="0"/>
      <p:regular r:id="rId37"/>
      <p:italic r:id="rId38"/>
    </p:embeddedFont>
    <p:embeddedFont>
      <p:font typeface="Wingdings 2" panose="05020102010507070707" pitchFamily="18" charset="2"/>
      <p:regular r:id="rId39"/>
    </p:embeddedFont>
  </p:embeddedFontLst>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803" userDrawn="1">
          <p15:clr>
            <a:srgbClr val="A4A3A4"/>
          </p15:clr>
        </p15:guide>
        <p15:guide id="2" pos="240">
          <p15:clr>
            <a:srgbClr val="A4A3A4"/>
          </p15:clr>
        </p15:guide>
      </p15:sldGuideLst>
    </p:ext>
    <p:ext uri="{2D200454-40CA-4A62-9FC3-DE9A4176ACB9}">
      <p15:notesGuideLst xmlns:p15="http://schemas.microsoft.com/office/powerpoint/2012/main">
        <p15:guide id="1" orient="horz" pos="3123" userDrawn="1">
          <p15:clr>
            <a:srgbClr val="A4A3A4"/>
          </p15:clr>
        </p15:guide>
        <p15:guide id="2" pos="2404" userDrawn="1">
          <p15:clr>
            <a:srgbClr val="A4A3A4"/>
          </p15:clr>
        </p15:guide>
        <p15:guide id="3" orient="horz" pos="3024" userDrawn="1">
          <p15:clr>
            <a:srgbClr val="A4A3A4"/>
          </p15:clr>
        </p15:guide>
        <p15:guide id="4"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DE075502-DC22-3CA6-A9D3-4EBE1C8C4131}" name="Makiko Sato" initials="MS" userId="S::makiko@isomadvisors.com::0a7a03a1-4343-4b79-97a7-7a45a40db9ba" providerId="AD"/>
</p188:authorLst>
</file>

<file path=ppt/presProps.xml><?xml version="1.0" encoding="utf-8"?>
<p:presentationPr xmlns:a="http://schemas.openxmlformats.org/drawingml/2006/main" xmlns:r="http://schemas.openxmlformats.org/officeDocument/2006/relationships" xmlns:p="http://schemas.openxmlformats.org/presentationml/2006/main">
  <p:prnPr/>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AAFD9"/>
    <a:srgbClr val="222F63"/>
    <a:srgbClr val="98A0A8"/>
    <a:srgbClr val="FF6600"/>
    <a:srgbClr val="00A86B"/>
    <a:srgbClr val="5390D9"/>
    <a:srgbClr val="E8E8E8"/>
    <a:srgbClr val="336699"/>
    <a:srgbClr val="CAD0D7"/>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386" autoAdjust="0"/>
    <p:restoredTop sz="96247" autoAdjust="0"/>
  </p:normalViewPr>
  <p:slideViewPr>
    <p:cSldViewPr snapToObjects="1">
      <p:cViewPr varScale="1">
        <p:scale>
          <a:sx n="103" d="100"/>
          <a:sy n="103" d="100"/>
        </p:scale>
        <p:origin x="1614" y="102"/>
      </p:cViewPr>
      <p:guideLst>
        <p:guide orient="horz" pos="2803"/>
        <p:guide pos="24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 d="1"/>
        <a:sy n="1" d="1"/>
      </p:scale>
      <p:origin x="0" y="-3186"/>
    </p:cViewPr>
  </p:sorterViewPr>
  <p:notesViewPr>
    <p:cSldViewPr snapToObjects="1">
      <p:cViewPr varScale="1">
        <p:scale>
          <a:sx n="83" d="100"/>
          <a:sy n="83" d="100"/>
        </p:scale>
        <p:origin x="3810" y="72"/>
      </p:cViewPr>
      <p:guideLst>
        <p:guide orient="horz" pos="3123"/>
        <p:guide pos="2404"/>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handoutMaster" Target="handoutMasters/handoutMaster1.xml"/><Relationship Id="rId26" Type="http://schemas.openxmlformats.org/officeDocument/2006/relationships/font" Target="fonts/font8.fntdata"/><Relationship Id="rId39" Type="http://schemas.openxmlformats.org/officeDocument/2006/relationships/font" Target="fonts/font21.fntdata"/><Relationship Id="rId21" Type="http://schemas.openxmlformats.org/officeDocument/2006/relationships/font" Target="fonts/font3.fntdata"/><Relationship Id="rId34" Type="http://schemas.openxmlformats.org/officeDocument/2006/relationships/font" Target="fonts/font16.fntdata"/><Relationship Id="rId42"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font" Target="fonts/font19.fntdata"/><Relationship Id="rId40" Type="http://schemas.openxmlformats.org/officeDocument/2006/relationships/presProps" Target="presProps.xml"/><Relationship Id="rId45" Type="http://schemas.microsoft.com/office/2018/10/relationships/authors" Targe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font" Target="fonts/font18.fntdata"/><Relationship Id="rId10" Type="http://schemas.openxmlformats.org/officeDocument/2006/relationships/slide" Target="slides/slide8.xml"/><Relationship Id="rId19" Type="http://schemas.openxmlformats.org/officeDocument/2006/relationships/font" Target="fonts/font1.fntdata"/><Relationship Id="rId31" Type="http://schemas.openxmlformats.org/officeDocument/2006/relationships/font" Target="fonts/font13.fntdata"/><Relationship Id="rId44"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 Id="rId43" Type="http://schemas.openxmlformats.org/officeDocument/2006/relationships/tableStyles" Target="tableStyle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font" Target="fonts/font20.fntdata"/><Relationship Id="rId20" Type="http://schemas.openxmlformats.org/officeDocument/2006/relationships/font" Target="fonts/font2.fntdata"/><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kiko Sato" userId="551689112_tp_dropbox_plus" providerId="OAuth2" clId="{97E19252-5823-42AC-9D8A-BBBA2729E64D}"/>
    <pc:docChg chg="modSld">
      <pc:chgData name="Makiko Sato" userId="551689112_tp_dropbox_plus" providerId="OAuth2" clId="{97E19252-5823-42AC-9D8A-BBBA2729E64D}" dt="2026-03-05T00:48:31.798" v="46" actId="20577"/>
      <pc:docMkLst>
        <pc:docMk/>
      </pc:docMkLst>
      <pc:sldChg chg="modSp mod">
        <pc:chgData name="Makiko Sato" userId="551689112_tp_dropbox_plus" providerId="OAuth2" clId="{97E19252-5823-42AC-9D8A-BBBA2729E64D}" dt="2026-03-05T00:48:31.798" v="46" actId="20577"/>
        <pc:sldMkLst>
          <pc:docMk/>
          <pc:sldMk cId="427634370" sldId="587"/>
        </pc:sldMkLst>
        <pc:spChg chg="mod">
          <ac:chgData name="Makiko Sato" userId="551689112_tp_dropbox_plus" providerId="OAuth2" clId="{97E19252-5823-42AC-9D8A-BBBA2729E64D}" dt="2026-03-05T00:48:14.041" v="28" actId="20577"/>
          <ac:spMkLst>
            <pc:docMk/>
            <pc:sldMk cId="427634370" sldId="587"/>
            <ac:spMk id="7" creationId="{37D9986D-3842-86E0-0228-AC44467BF863}"/>
          </ac:spMkLst>
        </pc:spChg>
        <pc:spChg chg="mod">
          <ac:chgData name="Makiko Sato" userId="551689112_tp_dropbox_plus" providerId="OAuth2" clId="{97E19252-5823-42AC-9D8A-BBBA2729E64D}" dt="2026-03-05T00:48:31.798" v="46" actId="20577"/>
          <ac:spMkLst>
            <pc:docMk/>
            <pc:sldMk cId="427634370" sldId="587"/>
            <ac:spMk id="11" creationId="{A7D4800F-46BD-42A6-16B3-EA2F6349408C}"/>
          </ac:spMkLst>
        </pc:spChg>
        <pc:graphicFrameChg chg="modGraphic">
          <ac:chgData name="Makiko Sato" userId="551689112_tp_dropbox_plus" providerId="OAuth2" clId="{97E19252-5823-42AC-9D8A-BBBA2729E64D}" dt="2026-03-05T00:48:23.772" v="38" actId="20577"/>
          <ac:graphicFrameMkLst>
            <pc:docMk/>
            <pc:sldMk cId="427634370" sldId="587"/>
            <ac:graphicFrameMk id="8" creationId="{DC8F9C67-7F7A-88C8-16D1-4A1850A040BC}"/>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wopi.dropbox.com/wopi/files/oid_10422455545544519424/WOPIServiceId_TP_DROPBOX_PLUS/WOPIUserId_-/Oakland%20USD%20-%20Measure%20Y%20Series%202025.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stacked"/>
        <c:varyColors val="0"/>
        <c:ser>
          <c:idx val="0"/>
          <c:order val="0"/>
          <c:tx>
            <c:strRef>
              <c:f>'Tax Rate Chart'!$C$1</c:f>
              <c:strCache>
                <c:ptCount val="1"/>
                <c:pt idx="0">
                  <c:v>Actual Bond Rates</c:v>
                </c:pt>
              </c:strCache>
            </c:strRef>
          </c:tx>
          <c:spPr>
            <a:solidFill>
              <a:srgbClr val="98A0A8"/>
            </a:solidFill>
            <a:ln>
              <a:noFill/>
            </a:ln>
            <a:effectLst/>
          </c:spPr>
          <c:invertIfNegative val="0"/>
          <c:cat>
            <c:numRef>
              <c:f>'Tax Rate Chart'!$B$2:$B$41</c:f>
              <c:numCache>
                <c:formatCode>General</c:formatCode>
                <c:ptCount val="40"/>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pt idx="17">
                  <c:v>2026</c:v>
                </c:pt>
                <c:pt idx="18">
                  <c:v>2027</c:v>
                </c:pt>
                <c:pt idx="19">
                  <c:v>2028</c:v>
                </c:pt>
                <c:pt idx="20">
                  <c:v>2029</c:v>
                </c:pt>
                <c:pt idx="21">
                  <c:v>2030</c:v>
                </c:pt>
                <c:pt idx="22">
                  <c:v>2031</c:v>
                </c:pt>
                <c:pt idx="23">
                  <c:v>2032</c:v>
                </c:pt>
                <c:pt idx="24">
                  <c:v>2033</c:v>
                </c:pt>
                <c:pt idx="25">
                  <c:v>2034</c:v>
                </c:pt>
                <c:pt idx="26">
                  <c:v>2035</c:v>
                </c:pt>
                <c:pt idx="27">
                  <c:v>2036</c:v>
                </c:pt>
                <c:pt idx="28">
                  <c:v>2037</c:v>
                </c:pt>
                <c:pt idx="29">
                  <c:v>2038</c:v>
                </c:pt>
                <c:pt idx="30">
                  <c:v>2039</c:v>
                </c:pt>
                <c:pt idx="31">
                  <c:v>2040</c:v>
                </c:pt>
                <c:pt idx="32">
                  <c:v>2041</c:v>
                </c:pt>
                <c:pt idx="33">
                  <c:v>2042</c:v>
                </c:pt>
                <c:pt idx="34">
                  <c:v>2043</c:v>
                </c:pt>
                <c:pt idx="35">
                  <c:v>2044</c:v>
                </c:pt>
                <c:pt idx="36">
                  <c:v>2045</c:v>
                </c:pt>
                <c:pt idx="37">
                  <c:v>2046</c:v>
                </c:pt>
                <c:pt idx="38">
                  <c:v>2047</c:v>
                </c:pt>
                <c:pt idx="39">
                  <c:v>2048</c:v>
                </c:pt>
              </c:numCache>
            </c:numRef>
          </c:cat>
          <c:val>
            <c:numRef>
              <c:f>'Tax Rate Chart'!$C$2:$C$41</c:f>
              <c:numCache>
                <c:formatCode>"$"#,##0.00</c:formatCode>
                <c:ptCount val="40"/>
                <c:pt idx="0">
                  <c:v>83.5</c:v>
                </c:pt>
                <c:pt idx="1">
                  <c:v>125.9</c:v>
                </c:pt>
                <c:pt idx="2">
                  <c:v>126.7</c:v>
                </c:pt>
                <c:pt idx="3">
                  <c:v>130.5</c:v>
                </c:pt>
                <c:pt idx="4">
                  <c:v>138.4</c:v>
                </c:pt>
                <c:pt idx="5">
                  <c:v>178</c:v>
                </c:pt>
                <c:pt idx="6">
                  <c:v>174.5</c:v>
                </c:pt>
                <c:pt idx="7">
                  <c:v>153.9</c:v>
                </c:pt>
                <c:pt idx="8">
                  <c:v>138.4</c:v>
                </c:pt>
                <c:pt idx="9">
                  <c:v>101.5</c:v>
                </c:pt>
                <c:pt idx="10">
                  <c:v>117.6</c:v>
                </c:pt>
                <c:pt idx="11">
                  <c:v>116.8</c:v>
                </c:pt>
                <c:pt idx="12">
                  <c:v>108.4</c:v>
                </c:pt>
                <c:pt idx="13">
                  <c:v>120.2</c:v>
                </c:pt>
                <c:pt idx="14">
                  <c:v>102.6</c:v>
                </c:pt>
                <c:pt idx="15">
                  <c:v>99</c:v>
                </c:pt>
                <c:pt idx="16">
                  <c:v>81.3</c:v>
                </c:pt>
                <c:pt idx="17">
                  <c:v>90</c:v>
                </c:pt>
              </c:numCache>
            </c:numRef>
          </c:val>
          <c:extLst>
            <c:ext xmlns:c16="http://schemas.microsoft.com/office/drawing/2014/chart" uri="{C3380CC4-5D6E-409C-BE32-E72D297353CC}">
              <c16:uniqueId val="{00000000-0993-42D2-B11D-E86AC048C214}"/>
            </c:ext>
          </c:extLst>
        </c:ser>
        <c:ser>
          <c:idx val="1"/>
          <c:order val="1"/>
          <c:tx>
            <c:strRef>
              <c:f>'Tax Rate Chart'!$D$1</c:f>
              <c:strCache>
                <c:ptCount val="1"/>
                <c:pt idx="0">
                  <c:v>Prior Measures Tax Rate Estimate</c:v>
                </c:pt>
              </c:strCache>
            </c:strRef>
          </c:tx>
          <c:spPr>
            <a:solidFill>
              <a:srgbClr val="222F63"/>
            </a:solidFill>
            <a:ln>
              <a:noFill/>
            </a:ln>
            <a:effectLst/>
          </c:spPr>
          <c:invertIfNegative val="0"/>
          <c:cat>
            <c:numRef>
              <c:f>'Tax Rate Chart'!$B$2:$B$41</c:f>
              <c:numCache>
                <c:formatCode>General</c:formatCode>
                <c:ptCount val="40"/>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pt idx="17">
                  <c:v>2026</c:v>
                </c:pt>
                <c:pt idx="18">
                  <c:v>2027</c:v>
                </c:pt>
                <c:pt idx="19">
                  <c:v>2028</c:v>
                </c:pt>
                <c:pt idx="20">
                  <c:v>2029</c:v>
                </c:pt>
                <c:pt idx="21">
                  <c:v>2030</c:v>
                </c:pt>
                <c:pt idx="22">
                  <c:v>2031</c:v>
                </c:pt>
                <c:pt idx="23">
                  <c:v>2032</c:v>
                </c:pt>
                <c:pt idx="24">
                  <c:v>2033</c:v>
                </c:pt>
                <c:pt idx="25">
                  <c:v>2034</c:v>
                </c:pt>
                <c:pt idx="26">
                  <c:v>2035</c:v>
                </c:pt>
                <c:pt idx="27">
                  <c:v>2036</c:v>
                </c:pt>
                <c:pt idx="28">
                  <c:v>2037</c:v>
                </c:pt>
                <c:pt idx="29">
                  <c:v>2038</c:v>
                </c:pt>
                <c:pt idx="30">
                  <c:v>2039</c:v>
                </c:pt>
                <c:pt idx="31">
                  <c:v>2040</c:v>
                </c:pt>
                <c:pt idx="32">
                  <c:v>2041</c:v>
                </c:pt>
                <c:pt idx="33">
                  <c:v>2042</c:v>
                </c:pt>
                <c:pt idx="34">
                  <c:v>2043</c:v>
                </c:pt>
                <c:pt idx="35">
                  <c:v>2044</c:v>
                </c:pt>
                <c:pt idx="36">
                  <c:v>2045</c:v>
                </c:pt>
                <c:pt idx="37">
                  <c:v>2046</c:v>
                </c:pt>
                <c:pt idx="38">
                  <c:v>2047</c:v>
                </c:pt>
                <c:pt idx="39">
                  <c:v>2048</c:v>
                </c:pt>
              </c:numCache>
            </c:numRef>
          </c:cat>
          <c:val>
            <c:numRef>
              <c:f>'Tax Rate Chart'!$D$2:$D$41</c:f>
              <c:numCache>
                <c:formatCode>General</c:formatCode>
                <c:ptCount val="40"/>
                <c:pt idx="18" formatCode="&quot;$&quot;#,##0.00">
                  <c:v>61.432319411718161</c:v>
                </c:pt>
                <c:pt idx="19" formatCode="&quot;$&quot;#,##0.00">
                  <c:v>60.485451101291353</c:v>
                </c:pt>
                <c:pt idx="20" formatCode="&quot;$&quot;#,##0.00">
                  <c:v>59.388927845645959</c:v>
                </c:pt>
                <c:pt idx="21" formatCode="&quot;$&quot;#,##0.00">
                  <c:v>58.602183869087362</c:v>
                </c:pt>
                <c:pt idx="22" formatCode="&quot;$&quot;#,##0.00">
                  <c:v>63.009032548481905</c:v>
                </c:pt>
                <c:pt idx="23" formatCode="&quot;$&quot;#,##0.00">
                  <c:v>50.607658953456465</c:v>
                </c:pt>
                <c:pt idx="24" formatCode="&quot;$&quot;#,##0.00">
                  <c:v>48.769599828904809</c:v>
                </c:pt>
                <c:pt idx="25" formatCode="&quot;$&quot;#,##0.00">
                  <c:v>45.653399893255511</c:v>
                </c:pt>
                <c:pt idx="26" formatCode="&quot;$&quot;#,##0.00">
                  <c:v>30.94260270321238</c:v>
                </c:pt>
                <c:pt idx="27" formatCode="&quot;$&quot;#,##0.00">
                  <c:v>29.866371971661763</c:v>
                </c:pt>
                <c:pt idx="28" formatCode="&quot;$&quot;#,##0.00">
                  <c:v>29.10618005662208</c:v>
                </c:pt>
                <c:pt idx="29" formatCode="&quot;$&quot;#,##0.00">
                  <c:v>28.427792252640412</c:v>
                </c:pt>
                <c:pt idx="30" formatCode="&quot;$&quot;#,##0.00">
                  <c:v>20.811812914076274</c:v>
                </c:pt>
                <c:pt idx="31" formatCode="&quot;$&quot;#,##0.00">
                  <c:v>20.279800820152367</c:v>
                </c:pt>
              </c:numCache>
            </c:numRef>
          </c:val>
          <c:extLst>
            <c:ext xmlns:c16="http://schemas.microsoft.com/office/drawing/2014/chart" uri="{C3380CC4-5D6E-409C-BE32-E72D297353CC}">
              <c16:uniqueId val="{00000001-0993-42D2-B11D-E86AC048C214}"/>
            </c:ext>
          </c:extLst>
        </c:ser>
        <c:ser>
          <c:idx val="2"/>
          <c:order val="2"/>
          <c:tx>
            <c:strRef>
              <c:f>'Tax Rate Chart'!$E$1</c:f>
              <c:strCache>
                <c:ptCount val="1"/>
                <c:pt idx="0">
                  <c:v>Measure Y Tax Rate Estimate</c:v>
                </c:pt>
              </c:strCache>
            </c:strRef>
          </c:tx>
          <c:spPr>
            <a:solidFill>
              <a:srgbClr val="3AAFD9"/>
            </a:solidFill>
            <a:ln>
              <a:noFill/>
            </a:ln>
            <a:effectLst/>
          </c:spPr>
          <c:invertIfNegative val="0"/>
          <c:cat>
            <c:numRef>
              <c:f>'Tax Rate Chart'!$B$2:$B$41</c:f>
              <c:numCache>
                <c:formatCode>General</c:formatCode>
                <c:ptCount val="40"/>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pt idx="17">
                  <c:v>2026</c:v>
                </c:pt>
                <c:pt idx="18">
                  <c:v>2027</c:v>
                </c:pt>
                <c:pt idx="19">
                  <c:v>2028</c:v>
                </c:pt>
                <c:pt idx="20">
                  <c:v>2029</c:v>
                </c:pt>
                <c:pt idx="21">
                  <c:v>2030</c:v>
                </c:pt>
                <c:pt idx="22">
                  <c:v>2031</c:v>
                </c:pt>
                <c:pt idx="23">
                  <c:v>2032</c:v>
                </c:pt>
                <c:pt idx="24">
                  <c:v>2033</c:v>
                </c:pt>
                <c:pt idx="25">
                  <c:v>2034</c:v>
                </c:pt>
                <c:pt idx="26">
                  <c:v>2035</c:v>
                </c:pt>
                <c:pt idx="27">
                  <c:v>2036</c:v>
                </c:pt>
                <c:pt idx="28">
                  <c:v>2037</c:v>
                </c:pt>
                <c:pt idx="29">
                  <c:v>2038</c:v>
                </c:pt>
                <c:pt idx="30">
                  <c:v>2039</c:v>
                </c:pt>
                <c:pt idx="31">
                  <c:v>2040</c:v>
                </c:pt>
                <c:pt idx="32">
                  <c:v>2041</c:v>
                </c:pt>
                <c:pt idx="33">
                  <c:v>2042</c:v>
                </c:pt>
                <c:pt idx="34">
                  <c:v>2043</c:v>
                </c:pt>
                <c:pt idx="35">
                  <c:v>2044</c:v>
                </c:pt>
                <c:pt idx="36">
                  <c:v>2045</c:v>
                </c:pt>
                <c:pt idx="37">
                  <c:v>2046</c:v>
                </c:pt>
                <c:pt idx="38">
                  <c:v>2047</c:v>
                </c:pt>
                <c:pt idx="39">
                  <c:v>2048</c:v>
                </c:pt>
              </c:numCache>
            </c:numRef>
          </c:cat>
          <c:val>
            <c:numRef>
              <c:f>'Tax Rate Chart'!$E$2:$E$41</c:f>
              <c:numCache>
                <c:formatCode>General</c:formatCode>
                <c:ptCount val="40"/>
                <c:pt idx="18" formatCode="&quot;$&quot;#,##0.00">
                  <c:v>34.883899446953492</c:v>
                </c:pt>
                <c:pt idx="19" formatCode="&quot;$&quot;#,##0.00">
                  <c:v>36.424821170019463</c:v>
                </c:pt>
                <c:pt idx="20" formatCode="&quot;$&quot;#,##0.00">
                  <c:v>40.277339615459887</c:v>
                </c:pt>
                <c:pt idx="21" formatCode="&quot;$&quot;#,##0.00">
                  <c:v>37.883711808709528</c:v>
                </c:pt>
                <c:pt idx="22" formatCode="&quot;$&quot;#,##0.00">
                  <c:v>36.892139876012855</c:v>
                </c:pt>
                <c:pt idx="23" formatCode="&quot;$&quot;#,##0.00">
                  <c:v>43.785159259991829</c:v>
                </c:pt>
                <c:pt idx="24" formatCode="&quot;$&quot;#,##0.00">
                  <c:v>36.131495066547494</c:v>
                </c:pt>
                <c:pt idx="25" formatCode="&quot;$&quot;#,##0.00">
                  <c:v>41.492921793188884</c:v>
                </c:pt>
                <c:pt idx="26" formatCode="&quot;$&quot;#,##0.00">
                  <c:v>41.492317979904229</c:v>
                </c:pt>
                <c:pt idx="27" formatCode="&quot;$&quot;#,##0.00">
                  <c:v>41.629729183694216</c:v>
                </c:pt>
                <c:pt idx="28" formatCode="&quot;$&quot;#,##0.00">
                  <c:v>41.135100712067008</c:v>
                </c:pt>
                <c:pt idx="29" formatCode="&quot;$&quot;#,##0.00">
                  <c:v>40.754648546239686</c:v>
                </c:pt>
                <c:pt idx="30" formatCode="&quot;$&quot;#,##0.00">
                  <c:v>40.573581033073154</c:v>
                </c:pt>
                <c:pt idx="31" formatCode="&quot;$&quot;#,##0.00">
                  <c:v>40.211360535594203</c:v>
                </c:pt>
                <c:pt idx="32" formatCode="&quot;$&quot;#,##0.00">
                  <c:v>40.991784104467953</c:v>
                </c:pt>
                <c:pt idx="33" formatCode="&quot;$&quot;#,##0.00">
                  <c:v>42.534891392262992</c:v>
                </c:pt>
                <c:pt idx="34" formatCode="&quot;$&quot;#,##0.00">
                  <c:v>42.362898742337812</c:v>
                </c:pt>
                <c:pt idx="35" formatCode="&quot;$&quot;#,##0.00">
                  <c:v>40.801906055827565</c:v>
                </c:pt>
                <c:pt idx="36" formatCode="&quot;$&quot;#,##0.00">
                  <c:v>39.504319110471215</c:v>
                </c:pt>
                <c:pt idx="37" formatCode="&quot;$&quot;#,##0.00">
                  <c:v>38.483685094023144</c:v>
                </c:pt>
                <c:pt idx="38" formatCode="&quot;$&quot;#,##0.00">
                  <c:v>31.394674849910412</c:v>
                </c:pt>
                <c:pt idx="39" formatCode="&quot;$&quot;#,##0.00">
                  <c:v>31.723088288674283</c:v>
                </c:pt>
              </c:numCache>
            </c:numRef>
          </c:val>
          <c:extLst>
            <c:ext xmlns:c16="http://schemas.microsoft.com/office/drawing/2014/chart" uri="{C3380CC4-5D6E-409C-BE32-E72D297353CC}">
              <c16:uniqueId val="{00000002-0993-42D2-B11D-E86AC048C214}"/>
            </c:ext>
          </c:extLst>
        </c:ser>
        <c:dLbls>
          <c:showLegendKey val="0"/>
          <c:showVal val="0"/>
          <c:showCatName val="0"/>
          <c:showSerName val="0"/>
          <c:showPercent val="0"/>
          <c:showBubbleSize val="0"/>
        </c:dLbls>
        <c:gapWidth val="50"/>
        <c:overlap val="100"/>
        <c:axId val="325971711"/>
        <c:axId val="325973631"/>
      </c:barChart>
      <c:catAx>
        <c:axId val="32597171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en-US"/>
          </a:p>
        </c:txPr>
        <c:crossAx val="325973631"/>
        <c:crosses val="autoZero"/>
        <c:auto val="1"/>
        <c:lblAlgn val="ctr"/>
        <c:lblOffset val="100"/>
        <c:noMultiLvlLbl val="0"/>
      </c:catAx>
      <c:valAx>
        <c:axId val="325973631"/>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9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r>
                  <a:rPr lang="en-US" sz="900"/>
                  <a:t>Bond Rate per $100K in Assessed Value (AV)</a:t>
                </a:r>
              </a:p>
            </c:rich>
          </c:tx>
          <c:overlay val="0"/>
          <c:spPr>
            <a:noFill/>
            <a:ln>
              <a:noFill/>
            </a:ln>
            <a:effectLst/>
          </c:spPr>
          <c:txPr>
            <a:bodyPr rot="-5400000" spcFirstLastPara="1" vertOverflow="ellipsis" vert="horz" wrap="square" anchor="ctr" anchorCtr="1"/>
            <a:lstStyle/>
            <a:p>
              <a:pPr>
                <a:defRPr sz="9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en-US"/>
            </a:p>
          </c:txPr>
        </c:title>
        <c:numFmt formatCode="&quot;$&quot;#,##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en-US"/>
          </a:p>
        </c:txPr>
        <c:crossAx val="325971711"/>
        <c:crosses val="autoZero"/>
        <c:crossBetween val="between"/>
      </c:valAx>
      <c:spPr>
        <a:noFill/>
        <a:ln>
          <a:noFill/>
        </a:ln>
        <a:effectLst/>
      </c:spPr>
    </c:plotArea>
    <c:legend>
      <c:legendPos val="b"/>
      <c:layout>
        <c:manualLayout>
          <c:xMode val="edge"/>
          <c:yMode val="edge"/>
          <c:x val="1.9890678123988082E-2"/>
          <c:y val="0.90637662787838069"/>
          <c:w val="0.95018202860892664"/>
          <c:h val="6.8868347777554337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latin typeface="Roboto Light" panose="02000000000000000000" pitchFamily="2" charset="0"/>
          <a:ea typeface="Roboto Light" panose="02000000000000000000" pitchFamily="2" charset="0"/>
          <a:cs typeface="Roboto Light" panose="02000000000000000000" pitchFamily="2" charset="0"/>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3C2D5C-A56D-4423-9D76-E127254D0920}"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US"/>
        </a:p>
      </dgm:t>
    </dgm:pt>
    <dgm:pt modelId="{9FA14DD1-8A98-4A4A-9DBE-9C30E16DCE4F}">
      <dgm:prSet phldrT="[Text]" custT="1"/>
      <dgm:spPr>
        <a:solidFill>
          <a:srgbClr val="3AAFD9">
            <a:alpha val="75000"/>
          </a:srgbClr>
        </a:solidFill>
      </dgm:spPr>
      <dgm:t>
        <a:bodyPr/>
        <a:lstStyle/>
        <a:p>
          <a:r>
            <a:rPr lang="en-US" sz="1050" b="1" dirty="0">
              <a:latin typeface="Century Gothic" panose="020B0502020202020204" pitchFamily="34" charset="0"/>
            </a:rPr>
            <a:t>Successful Bond Measure</a:t>
          </a:r>
        </a:p>
      </dgm:t>
    </dgm:pt>
    <dgm:pt modelId="{2F4236AA-192F-4AE8-A789-E6F5517404EE}" type="parTrans" cxnId="{4F586CF9-C235-4B81-8287-E51B95FDE828}">
      <dgm:prSet/>
      <dgm:spPr/>
      <dgm:t>
        <a:bodyPr/>
        <a:lstStyle/>
        <a:p>
          <a:endParaRPr lang="en-US" sz="1050" b="1">
            <a:latin typeface="Century Gothic" panose="020B0502020202020204" pitchFamily="34" charset="0"/>
          </a:endParaRPr>
        </a:p>
      </dgm:t>
    </dgm:pt>
    <dgm:pt modelId="{7DE9655B-DD08-48F1-9B59-FDC997C383DD}" type="sibTrans" cxnId="{4F586CF9-C235-4B81-8287-E51B95FDE828}">
      <dgm:prSet custT="1"/>
      <dgm:spPr>
        <a:solidFill>
          <a:srgbClr val="3AAFD9"/>
        </a:solidFill>
      </dgm:spPr>
      <dgm:t>
        <a:bodyPr/>
        <a:lstStyle/>
        <a:p>
          <a:endParaRPr lang="en-US" sz="1050" b="1">
            <a:latin typeface="Century Gothic" panose="020B0502020202020204" pitchFamily="34" charset="0"/>
          </a:endParaRPr>
        </a:p>
      </dgm:t>
    </dgm:pt>
    <dgm:pt modelId="{270AB932-2A55-479D-9A6E-0872DE494307}">
      <dgm:prSet phldrT="[Text]" custT="1"/>
      <dgm:spPr>
        <a:solidFill>
          <a:srgbClr val="98A0A8">
            <a:alpha val="75000"/>
          </a:srgbClr>
        </a:solidFill>
      </dgm:spPr>
      <dgm:t>
        <a:bodyPr/>
        <a:lstStyle/>
        <a:p>
          <a:r>
            <a:rPr lang="en-US" sz="1050" b="1" dirty="0">
              <a:latin typeface="Century Gothic" panose="020B0502020202020204" pitchFamily="34" charset="0"/>
            </a:rPr>
            <a:t>Implement Responsible Bond Program</a:t>
          </a:r>
        </a:p>
      </dgm:t>
    </dgm:pt>
    <dgm:pt modelId="{14E4BBA5-ABBE-496B-B9F0-AC72E153E7C3}" type="parTrans" cxnId="{52B6E321-4C68-4657-B653-F1F3A2D4E468}">
      <dgm:prSet/>
      <dgm:spPr/>
      <dgm:t>
        <a:bodyPr/>
        <a:lstStyle/>
        <a:p>
          <a:endParaRPr lang="en-US" sz="1050" b="1">
            <a:latin typeface="Century Gothic" panose="020B0502020202020204" pitchFamily="34" charset="0"/>
          </a:endParaRPr>
        </a:p>
      </dgm:t>
    </dgm:pt>
    <dgm:pt modelId="{DBFF1A4B-34B7-4472-BB21-2ABFF1BA01FA}" type="sibTrans" cxnId="{52B6E321-4C68-4657-B653-F1F3A2D4E468}">
      <dgm:prSet custT="1"/>
      <dgm:spPr>
        <a:solidFill>
          <a:srgbClr val="98A0A8"/>
        </a:solidFill>
      </dgm:spPr>
      <dgm:t>
        <a:bodyPr/>
        <a:lstStyle/>
        <a:p>
          <a:endParaRPr lang="en-US" sz="1050" b="1">
            <a:latin typeface="Century Gothic" panose="020B0502020202020204" pitchFamily="34" charset="0"/>
          </a:endParaRPr>
        </a:p>
      </dgm:t>
    </dgm:pt>
    <dgm:pt modelId="{6F7765CC-5360-467D-A0DE-27CB47087D40}">
      <dgm:prSet phldrT="[Text]" custT="1"/>
      <dgm:spPr>
        <a:solidFill>
          <a:srgbClr val="222F63">
            <a:alpha val="75000"/>
          </a:srgbClr>
        </a:solidFill>
      </dgm:spPr>
      <dgm:t>
        <a:bodyPr/>
        <a:lstStyle/>
        <a:p>
          <a:r>
            <a:rPr lang="en-US" sz="1050" b="1" dirty="0">
              <a:latin typeface="Century Gothic" panose="020B0502020202020204" pitchFamily="34" charset="0"/>
            </a:rPr>
            <a:t>Maintain and Garner Community Trust and Support</a:t>
          </a:r>
        </a:p>
      </dgm:t>
    </dgm:pt>
    <dgm:pt modelId="{ABCFEE05-00C6-43FE-860E-9772B3E46921}" type="parTrans" cxnId="{033F9E6E-264D-4AF5-A43C-A5A1FD4A1991}">
      <dgm:prSet/>
      <dgm:spPr/>
      <dgm:t>
        <a:bodyPr/>
        <a:lstStyle/>
        <a:p>
          <a:endParaRPr lang="en-US" sz="1050" b="1">
            <a:latin typeface="Century Gothic" panose="020B0502020202020204" pitchFamily="34" charset="0"/>
          </a:endParaRPr>
        </a:p>
      </dgm:t>
    </dgm:pt>
    <dgm:pt modelId="{84CDD43E-F90C-48AC-BAC0-54FF0821BAEB}" type="sibTrans" cxnId="{033F9E6E-264D-4AF5-A43C-A5A1FD4A1991}">
      <dgm:prSet custT="1"/>
      <dgm:spPr>
        <a:solidFill>
          <a:srgbClr val="222F63"/>
        </a:solidFill>
      </dgm:spPr>
      <dgm:t>
        <a:bodyPr/>
        <a:lstStyle/>
        <a:p>
          <a:endParaRPr lang="en-US" sz="1050" b="1">
            <a:latin typeface="Century Gothic" panose="020B0502020202020204" pitchFamily="34" charset="0"/>
          </a:endParaRPr>
        </a:p>
      </dgm:t>
    </dgm:pt>
    <dgm:pt modelId="{DBC80EDB-F7AA-4497-9B08-DB6886213599}" type="pres">
      <dgm:prSet presAssocID="{423C2D5C-A56D-4423-9D76-E127254D0920}" presName="cycle" presStyleCnt="0">
        <dgm:presLayoutVars>
          <dgm:dir/>
          <dgm:resizeHandles val="exact"/>
        </dgm:presLayoutVars>
      </dgm:prSet>
      <dgm:spPr/>
    </dgm:pt>
    <dgm:pt modelId="{E8AC296E-5C06-44FD-B346-CAA9CC473DD9}" type="pres">
      <dgm:prSet presAssocID="{9FA14DD1-8A98-4A4A-9DBE-9C30E16DCE4F}" presName="node" presStyleLbl="node1" presStyleIdx="0" presStyleCnt="3">
        <dgm:presLayoutVars>
          <dgm:bulletEnabled val="1"/>
        </dgm:presLayoutVars>
      </dgm:prSet>
      <dgm:spPr/>
    </dgm:pt>
    <dgm:pt modelId="{188E23D3-5BD5-42B0-A4DA-AEBCB16E9DD3}" type="pres">
      <dgm:prSet presAssocID="{7DE9655B-DD08-48F1-9B59-FDC997C383DD}" presName="sibTrans" presStyleLbl="sibTrans2D1" presStyleIdx="0" presStyleCnt="3"/>
      <dgm:spPr/>
    </dgm:pt>
    <dgm:pt modelId="{FD3C85A3-F522-4739-975B-384DCA8F5F9C}" type="pres">
      <dgm:prSet presAssocID="{7DE9655B-DD08-48F1-9B59-FDC997C383DD}" presName="connectorText" presStyleLbl="sibTrans2D1" presStyleIdx="0" presStyleCnt="3"/>
      <dgm:spPr/>
    </dgm:pt>
    <dgm:pt modelId="{01DF90D5-0913-4BD7-80FD-8673DC476CA1}" type="pres">
      <dgm:prSet presAssocID="{270AB932-2A55-479D-9A6E-0872DE494307}" presName="node" presStyleLbl="node1" presStyleIdx="1" presStyleCnt="3">
        <dgm:presLayoutVars>
          <dgm:bulletEnabled val="1"/>
        </dgm:presLayoutVars>
      </dgm:prSet>
      <dgm:spPr/>
    </dgm:pt>
    <dgm:pt modelId="{485DCCC0-97E6-46EE-A600-605507B7139F}" type="pres">
      <dgm:prSet presAssocID="{DBFF1A4B-34B7-4472-BB21-2ABFF1BA01FA}" presName="sibTrans" presStyleLbl="sibTrans2D1" presStyleIdx="1" presStyleCnt="3"/>
      <dgm:spPr/>
    </dgm:pt>
    <dgm:pt modelId="{27233B8C-AFE7-4B4B-9A3C-396E36D3D8E9}" type="pres">
      <dgm:prSet presAssocID="{DBFF1A4B-34B7-4472-BB21-2ABFF1BA01FA}" presName="connectorText" presStyleLbl="sibTrans2D1" presStyleIdx="1" presStyleCnt="3"/>
      <dgm:spPr/>
    </dgm:pt>
    <dgm:pt modelId="{9B42258F-F375-4D0A-8F09-C055CC6E5225}" type="pres">
      <dgm:prSet presAssocID="{6F7765CC-5360-467D-A0DE-27CB47087D40}" presName="node" presStyleLbl="node1" presStyleIdx="2" presStyleCnt="3">
        <dgm:presLayoutVars>
          <dgm:bulletEnabled val="1"/>
        </dgm:presLayoutVars>
      </dgm:prSet>
      <dgm:spPr/>
    </dgm:pt>
    <dgm:pt modelId="{759EA9EE-7BCC-41CA-A4A9-8B9664E09B73}" type="pres">
      <dgm:prSet presAssocID="{84CDD43E-F90C-48AC-BAC0-54FF0821BAEB}" presName="sibTrans" presStyleLbl="sibTrans2D1" presStyleIdx="2" presStyleCnt="3"/>
      <dgm:spPr/>
    </dgm:pt>
    <dgm:pt modelId="{E95B864C-8412-4A6F-A8F6-ECB23D3855F9}" type="pres">
      <dgm:prSet presAssocID="{84CDD43E-F90C-48AC-BAC0-54FF0821BAEB}" presName="connectorText" presStyleLbl="sibTrans2D1" presStyleIdx="2" presStyleCnt="3"/>
      <dgm:spPr/>
    </dgm:pt>
  </dgm:ptLst>
  <dgm:cxnLst>
    <dgm:cxn modelId="{5375190D-F90E-401D-82E3-C3EF652692DD}" type="presOf" srcId="{423C2D5C-A56D-4423-9D76-E127254D0920}" destId="{DBC80EDB-F7AA-4497-9B08-DB6886213599}" srcOrd="0" destOrd="0" presId="urn:microsoft.com/office/officeart/2005/8/layout/cycle2"/>
    <dgm:cxn modelId="{F88BD012-993E-4E63-B8B1-FCA7BA43A83A}" type="presOf" srcId="{DBFF1A4B-34B7-4472-BB21-2ABFF1BA01FA}" destId="{485DCCC0-97E6-46EE-A600-605507B7139F}" srcOrd="0" destOrd="0" presId="urn:microsoft.com/office/officeart/2005/8/layout/cycle2"/>
    <dgm:cxn modelId="{52B6E321-4C68-4657-B653-F1F3A2D4E468}" srcId="{423C2D5C-A56D-4423-9D76-E127254D0920}" destId="{270AB932-2A55-479D-9A6E-0872DE494307}" srcOrd="1" destOrd="0" parTransId="{14E4BBA5-ABBE-496B-B9F0-AC72E153E7C3}" sibTransId="{DBFF1A4B-34B7-4472-BB21-2ABFF1BA01FA}"/>
    <dgm:cxn modelId="{E23FF735-AE80-400C-8E88-5C8E5D77AFE3}" type="presOf" srcId="{9FA14DD1-8A98-4A4A-9DBE-9C30E16DCE4F}" destId="{E8AC296E-5C06-44FD-B346-CAA9CC473DD9}" srcOrd="0" destOrd="0" presId="urn:microsoft.com/office/officeart/2005/8/layout/cycle2"/>
    <dgm:cxn modelId="{6BF99A36-3BAF-40DD-A713-9729CB101A4C}" type="presOf" srcId="{84CDD43E-F90C-48AC-BAC0-54FF0821BAEB}" destId="{759EA9EE-7BCC-41CA-A4A9-8B9664E09B73}" srcOrd="0" destOrd="0" presId="urn:microsoft.com/office/officeart/2005/8/layout/cycle2"/>
    <dgm:cxn modelId="{033F9E6E-264D-4AF5-A43C-A5A1FD4A1991}" srcId="{423C2D5C-A56D-4423-9D76-E127254D0920}" destId="{6F7765CC-5360-467D-A0DE-27CB47087D40}" srcOrd="2" destOrd="0" parTransId="{ABCFEE05-00C6-43FE-860E-9772B3E46921}" sibTransId="{84CDD43E-F90C-48AC-BAC0-54FF0821BAEB}"/>
    <dgm:cxn modelId="{5E72C851-DD40-41E9-90EC-A15E74F75FFD}" type="presOf" srcId="{6F7765CC-5360-467D-A0DE-27CB47087D40}" destId="{9B42258F-F375-4D0A-8F09-C055CC6E5225}" srcOrd="0" destOrd="0" presId="urn:microsoft.com/office/officeart/2005/8/layout/cycle2"/>
    <dgm:cxn modelId="{28AD4E72-1610-4E28-9522-969C01A1B02A}" type="presOf" srcId="{84CDD43E-F90C-48AC-BAC0-54FF0821BAEB}" destId="{E95B864C-8412-4A6F-A8F6-ECB23D3855F9}" srcOrd="1" destOrd="0" presId="urn:microsoft.com/office/officeart/2005/8/layout/cycle2"/>
    <dgm:cxn modelId="{BA920082-F756-403C-B080-AA048F8E1393}" type="presOf" srcId="{7DE9655B-DD08-48F1-9B59-FDC997C383DD}" destId="{188E23D3-5BD5-42B0-A4DA-AEBCB16E9DD3}" srcOrd="0" destOrd="0" presId="urn:microsoft.com/office/officeart/2005/8/layout/cycle2"/>
    <dgm:cxn modelId="{0031B095-5358-4DF3-9AED-FA971C51D950}" type="presOf" srcId="{270AB932-2A55-479D-9A6E-0872DE494307}" destId="{01DF90D5-0913-4BD7-80FD-8673DC476CA1}" srcOrd="0" destOrd="0" presId="urn:microsoft.com/office/officeart/2005/8/layout/cycle2"/>
    <dgm:cxn modelId="{3B960599-F47B-46B5-8A7C-25CF13186030}" type="presOf" srcId="{DBFF1A4B-34B7-4472-BB21-2ABFF1BA01FA}" destId="{27233B8C-AFE7-4B4B-9A3C-396E36D3D8E9}" srcOrd="1" destOrd="0" presId="urn:microsoft.com/office/officeart/2005/8/layout/cycle2"/>
    <dgm:cxn modelId="{C0553BD8-946D-4ADA-AD02-597AAB84D05A}" type="presOf" srcId="{7DE9655B-DD08-48F1-9B59-FDC997C383DD}" destId="{FD3C85A3-F522-4739-975B-384DCA8F5F9C}" srcOrd="1" destOrd="0" presId="urn:microsoft.com/office/officeart/2005/8/layout/cycle2"/>
    <dgm:cxn modelId="{4F586CF9-C235-4B81-8287-E51B95FDE828}" srcId="{423C2D5C-A56D-4423-9D76-E127254D0920}" destId="{9FA14DD1-8A98-4A4A-9DBE-9C30E16DCE4F}" srcOrd="0" destOrd="0" parTransId="{2F4236AA-192F-4AE8-A789-E6F5517404EE}" sibTransId="{7DE9655B-DD08-48F1-9B59-FDC997C383DD}"/>
    <dgm:cxn modelId="{C6C1BC88-D120-4E4D-B99D-97130325E2D1}" type="presParOf" srcId="{DBC80EDB-F7AA-4497-9B08-DB6886213599}" destId="{E8AC296E-5C06-44FD-B346-CAA9CC473DD9}" srcOrd="0" destOrd="0" presId="urn:microsoft.com/office/officeart/2005/8/layout/cycle2"/>
    <dgm:cxn modelId="{BA176901-20F0-48F5-A327-F8662118170F}" type="presParOf" srcId="{DBC80EDB-F7AA-4497-9B08-DB6886213599}" destId="{188E23D3-5BD5-42B0-A4DA-AEBCB16E9DD3}" srcOrd="1" destOrd="0" presId="urn:microsoft.com/office/officeart/2005/8/layout/cycle2"/>
    <dgm:cxn modelId="{8EB21530-0686-4868-A872-8EF9657F4A25}" type="presParOf" srcId="{188E23D3-5BD5-42B0-A4DA-AEBCB16E9DD3}" destId="{FD3C85A3-F522-4739-975B-384DCA8F5F9C}" srcOrd="0" destOrd="0" presId="urn:microsoft.com/office/officeart/2005/8/layout/cycle2"/>
    <dgm:cxn modelId="{8B1118D7-F70B-4186-9800-734F7EA87F33}" type="presParOf" srcId="{DBC80EDB-F7AA-4497-9B08-DB6886213599}" destId="{01DF90D5-0913-4BD7-80FD-8673DC476CA1}" srcOrd="2" destOrd="0" presId="urn:microsoft.com/office/officeart/2005/8/layout/cycle2"/>
    <dgm:cxn modelId="{6061D52B-2236-47B9-869A-1ACCEC55794E}" type="presParOf" srcId="{DBC80EDB-F7AA-4497-9B08-DB6886213599}" destId="{485DCCC0-97E6-46EE-A600-605507B7139F}" srcOrd="3" destOrd="0" presId="urn:microsoft.com/office/officeart/2005/8/layout/cycle2"/>
    <dgm:cxn modelId="{DCDEA349-5D85-4292-A44C-46735D40CEA5}" type="presParOf" srcId="{485DCCC0-97E6-46EE-A600-605507B7139F}" destId="{27233B8C-AFE7-4B4B-9A3C-396E36D3D8E9}" srcOrd="0" destOrd="0" presId="urn:microsoft.com/office/officeart/2005/8/layout/cycle2"/>
    <dgm:cxn modelId="{DA2EDBDA-B7E9-45A7-9522-E1A9AA7AE04F}" type="presParOf" srcId="{DBC80EDB-F7AA-4497-9B08-DB6886213599}" destId="{9B42258F-F375-4D0A-8F09-C055CC6E5225}" srcOrd="4" destOrd="0" presId="urn:microsoft.com/office/officeart/2005/8/layout/cycle2"/>
    <dgm:cxn modelId="{652559EF-1A25-46E3-941B-88992223D88A}" type="presParOf" srcId="{DBC80EDB-F7AA-4497-9B08-DB6886213599}" destId="{759EA9EE-7BCC-41CA-A4A9-8B9664E09B73}" srcOrd="5" destOrd="0" presId="urn:microsoft.com/office/officeart/2005/8/layout/cycle2"/>
    <dgm:cxn modelId="{6CFE5369-D187-43B4-B35A-88EA133C9124}" type="presParOf" srcId="{759EA9EE-7BCC-41CA-A4A9-8B9664E09B73}" destId="{E95B864C-8412-4A6F-A8F6-ECB23D3855F9}"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AC296E-5C06-44FD-B346-CAA9CC473DD9}">
      <dsp:nvSpPr>
        <dsp:cNvPr id="0" name=""/>
        <dsp:cNvSpPr/>
      </dsp:nvSpPr>
      <dsp:spPr>
        <a:xfrm>
          <a:off x="1029705" y="15097"/>
          <a:ext cx="1369591" cy="1369591"/>
        </a:xfrm>
        <a:prstGeom prst="ellipse">
          <a:avLst/>
        </a:prstGeom>
        <a:solidFill>
          <a:srgbClr val="3AAFD9">
            <a:alpha val="75000"/>
          </a:srgb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US" sz="1050" b="1" kern="1200" dirty="0">
              <a:latin typeface="Century Gothic" panose="020B0502020202020204" pitchFamily="34" charset="0"/>
            </a:rPr>
            <a:t>Successful Bond Measure</a:t>
          </a:r>
        </a:p>
      </dsp:txBody>
      <dsp:txXfrm>
        <a:off x="1230277" y="215669"/>
        <a:ext cx="968447" cy="968447"/>
      </dsp:txXfrm>
    </dsp:sp>
    <dsp:sp modelId="{188E23D3-5BD5-42B0-A4DA-AEBCB16E9DD3}">
      <dsp:nvSpPr>
        <dsp:cNvPr id="0" name=""/>
        <dsp:cNvSpPr/>
      </dsp:nvSpPr>
      <dsp:spPr>
        <a:xfrm rot="3600000">
          <a:off x="2041406" y="1351038"/>
          <a:ext cx="364940" cy="462237"/>
        </a:xfrm>
        <a:prstGeom prst="rightArrow">
          <a:avLst>
            <a:gd name="adj1" fmla="val 60000"/>
            <a:gd name="adj2" fmla="val 50000"/>
          </a:avLst>
        </a:prstGeom>
        <a:solidFill>
          <a:srgbClr val="3AAFD9"/>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66725">
            <a:lnSpc>
              <a:spcPct val="90000"/>
            </a:lnSpc>
            <a:spcBef>
              <a:spcPct val="0"/>
            </a:spcBef>
            <a:spcAft>
              <a:spcPct val="35000"/>
            </a:spcAft>
            <a:buNone/>
          </a:pPr>
          <a:endParaRPr lang="en-US" sz="1050" b="1" kern="1200">
            <a:latin typeface="Century Gothic" panose="020B0502020202020204" pitchFamily="34" charset="0"/>
          </a:endParaRPr>
        </a:p>
      </dsp:txBody>
      <dsp:txXfrm>
        <a:off x="2068777" y="1396078"/>
        <a:ext cx="255458" cy="277343"/>
      </dsp:txXfrm>
    </dsp:sp>
    <dsp:sp modelId="{01DF90D5-0913-4BD7-80FD-8673DC476CA1}">
      <dsp:nvSpPr>
        <dsp:cNvPr id="0" name=""/>
        <dsp:cNvSpPr/>
      </dsp:nvSpPr>
      <dsp:spPr>
        <a:xfrm>
          <a:off x="2058784" y="1797514"/>
          <a:ext cx="1369591" cy="1369591"/>
        </a:xfrm>
        <a:prstGeom prst="ellipse">
          <a:avLst/>
        </a:prstGeom>
        <a:solidFill>
          <a:srgbClr val="98A0A8">
            <a:alpha val="75000"/>
          </a:srgb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US" sz="1050" b="1" kern="1200" dirty="0">
              <a:latin typeface="Century Gothic" panose="020B0502020202020204" pitchFamily="34" charset="0"/>
            </a:rPr>
            <a:t>Implement Responsible Bond Program</a:t>
          </a:r>
        </a:p>
      </dsp:txBody>
      <dsp:txXfrm>
        <a:off x="2259356" y="1998086"/>
        <a:ext cx="968447" cy="968447"/>
      </dsp:txXfrm>
    </dsp:sp>
    <dsp:sp modelId="{485DCCC0-97E6-46EE-A600-605507B7139F}">
      <dsp:nvSpPr>
        <dsp:cNvPr id="0" name=""/>
        <dsp:cNvSpPr/>
      </dsp:nvSpPr>
      <dsp:spPr>
        <a:xfrm rot="10800000">
          <a:off x="1542359" y="2251191"/>
          <a:ext cx="364940" cy="462237"/>
        </a:xfrm>
        <a:prstGeom prst="rightArrow">
          <a:avLst>
            <a:gd name="adj1" fmla="val 60000"/>
            <a:gd name="adj2" fmla="val 50000"/>
          </a:avLst>
        </a:prstGeom>
        <a:solidFill>
          <a:srgbClr val="98A0A8"/>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66725">
            <a:lnSpc>
              <a:spcPct val="90000"/>
            </a:lnSpc>
            <a:spcBef>
              <a:spcPct val="0"/>
            </a:spcBef>
            <a:spcAft>
              <a:spcPct val="35000"/>
            </a:spcAft>
            <a:buNone/>
          </a:pPr>
          <a:endParaRPr lang="en-US" sz="1050" b="1" kern="1200">
            <a:latin typeface="Century Gothic" panose="020B0502020202020204" pitchFamily="34" charset="0"/>
          </a:endParaRPr>
        </a:p>
      </dsp:txBody>
      <dsp:txXfrm rot="10800000">
        <a:off x="1651841" y="2343638"/>
        <a:ext cx="255458" cy="277343"/>
      </dsp:txXfrm>
    </dsp:sp>
    <dsp:sp modelId="{9B42258F-F375-4D0A-8F09-C055CC6E5225}">
      <dsp:nvSpPr>
        <dsp:cNvPr id="0" name=""/>
        <dsp:cNvSpPr/>
      </dsp:nvSpPr>
      <dsp:spPr>
        <a:xfrm>
          <a:off x="626" y="1797514"/>
          <a:ext cx="1369591" cy="1369591"/>
        </a:xfrm>
        <a:prstGeom prst="ellipse">
          <a:avLst/>
        </a:prstGeom>
        <a:solidFill>
          <a:srgbClr val="222F63">
            <a:alpha val="75000"/>
          </a:srgbClr>
        </a:solidFill>
        <a:ln w="11429" cap="flat" cmpd="sng" algn="ctr">
          <a:solidFill>
            <a:schemeClr val="lt1">
              <a:hueOff val="0"/>
              <a:satOff val="0"/>
              <a:lumOff val="0"/>
              <a:alphaOff val="0"/>
            </a:schemeClr>
          </a:solidFill>
          <a:prstDash val="sysDash"/>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66725">
            <a:lnSpc>
              <a:spcPct val="90000"/>
            </a:lnSpc>
            <a:spcBef>
              <a:spcPct val="0"/>
            </a:spcBef>
            <a:spcAft>
              <a:spcPct val="35000"/>
            </a:spcAft>
            <a:buNone/>
          </a:pPr>
          <a:r>
            <a:rPr lang="en-US" sz="1050" b="1" kern="1200" dirty="0">
              <a:latin typeface="Century Gothic" panose="020B0502020202020204" pitchFamily="34" charset="0"/>
            </a:rPr>
            <a:t>Maintain and Garner Community Trust and Support</a:t>
          </a:r>
        </a:p>
      </dsp:txBody>
      <dsp:txXfrm>
        <a:off x="201198" y="1998086"/>
        <a:ext cx="968447" cy="968447"/>
      </dsp:txXfrm>
    </dsp:sp>
    <dsp:sp modelId="{759EA9EE-7BCC-41CA-A4A9-8B9664E09B73}">
      <dsp:nvSpPr>
        <dsp:cNvPr id="0" name=""/>
        <dsp:cNvSpPr/>
      </dsp:nvSpPr>
      <dsp:spPr>
        <a:xfrm rot="18000000">
          <a:off x="1012327" y="1368927"/>
          <a:ext cx="364940" cy="462237"/>
        </a:xfrm>
        <a:prstGeom prst="rightArrow">
          <a:avLst>
            <a:gd name="adj1" fmla="val 60000"/>
            <a:gd name="adj2" fmla="val 50000"/>
          </a:avLst>
        </a:prstGeom>
        <a:solidFill>
          <a:srgbClr val="222F63"/>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66725">
            <a:lnSpc>
              <a:spcPct val="90000"/>
            </a:lnSpc>
            <a:spcBef>
              <a:spcPct val="0"/>
            </a:spcBef>
            <a:spcAft>
              <a:spcPct val="35000"/>
            </a:spcAft>
            <a:buNone/>
          </a:pPr>
          <a:endParaRPr lang="en-US" sz="1050" b="1" kern="1200">
            <a:latin typeface="Century Gothic" panose="020B0502020202020204" pitchFamily="34" charset="0"/>
          </a:endParaRPr>
        </a:p>
      </dsp:txBody>
      <dsp:txXfrm>
        <a:off x="1039698" y="1508781"/>
        <a:ext cx="255458" cy="277343"/>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1"/>
            <a:ext cx="3170257" cy="479399"/>
          </a:xfrm>
          <a:prstGeom prst="rect">
            <a:avLst/>
          </a:prstGeom>
        </p:spPr>
        <p:txBody>
          <a:bodyPr vert="horz" lIns="95688" tIns="47844" rIns="95688" bIns="47844" rtlCol="0"/>
          <a:lstStyle>
            <a:lvl1pPr algn="l">
              <a:defRPr sz="1200">
                <a:latin typeface="Arial" pitchFamily="34" charset="0"/>
              </a:defRPr>
            </a:lvl1pPr>
          </a:lstStyle>
          <a:p>
            <a:pPr>
              <a:defRPr/>
            </a:pPr>
            <a:endParaRPr lang="en-US" dirty="0"/>
          </a:p>
        </p:txBody>
      </p:sp>
      <p:sp>
        <p:nvSpPr>
          <p:cNvPr id="3" name="Date Placeholder 2"/>
          <p:cNvSpPr>
            <a:spLocks noGrp="1"/>
          </p:cNvSpPr>
          <p:nvPr>
            <p:ph type="dt" sz="quarter" idx="1"/>
          </p:nvPr>
        </p:nvSpPr>
        <p:spPr>
          <a:xfrm>
            <a:off x="4143275" y="1"/>
            <a:ext cx="3170257" cy="479399"/>
          </a:xfrm>
          <a:prstGeom prst="rect">
            <a:avLst/>
          </a:prstGeom>
        </p:spPr>
        <p:txBody>
          <a:bodyPr vert="horz" lIns="95688" tIns="47844" rIns="95688" bIns="47844" rtlCol="0"/>
          <a:lstStyle>
            <a:lvl1pPr algn="r">
              <a:defRPr sz="1200">
                <a:latin typeface="Arial" pitchFamily="34" charset="0"/>
              </a:defRPr>
            </a:lvl1pPr>
          </a:lstStyle>
          <a:p>
            <a:pPr>
              <a:defRPr/>
            </a:pPr>
            <a:fld id="{88E57F2E-0083-40B2-B602-12B204F842C9}" type="datetimeFigureOut">
              <a:rPr lang="en-US"/>
              <a:pPr>
                <a:defRPr/>
              </a:pPr>
              <a:t>3/4/2026</a:t>
            </a:fld>
            <a:endParaRPr lang="en-US" dirty="0"/>
          </a:p>
        </p:txBody>
      </p:sp>
      <p:sp>
        <p:nvSpPr>
          <p:cNvPr id="4" name="Footer Placeholder 3"/>
          <p:cNvSpPr>
            <a:spLocks noGrp="1"/>
          </p:cNvSpPr>
          <p:nvPr>
            <p:ph type="ftr" sz="quarter" idx="2"/>
          </p:nvPr>
        </p:nvSpPr>
        <p:spPr>
          <a:xfrm>
            <a:off x="5" y="9120155"/>
            <a:ext cx="3170257" cy="479399"/>
          </a:xfrm>
          <a:prstGeom prst="rect">
            <a:avLst/>
          </a:prstGeom>
        </p:spPr>
        <p:txBody>
          <a:bodyPr vert="horz" lIns="95688" tIns="47844" rIns="95688" bIns="47844" rtlCol="0" anchor="b"/>
          <a:lstStyle>
            <a:lvl1pPr algn="l">
              <a:defRPr sz="1200">
                <a:latin typeface="Arial" pitchFamily="34" charset="0"/>
              </a:defRPr>
            </a:lvl1pPr>
          </a:lstStyle>
          <a:p>
            <a:pPr>
              <a:defRPr/>
            </a:pPr>
            <a:endParaRPr lang="en-US" dirty="0"/>
          </a:p>
        </p:txBody>
      </p:sp>
      <p:sp>
        <p:nvSpPr>
          <p:cNvPr id="5" name="Slide Number Placeholder 4"/>
          <p:cNvSpPr>
            <a:spLocks noGrp="1"/>
          </p:cNvSpPr>
          <p:nvPr>
            <p:ph type="sldNum" sz="quarter" idx="3"/>
          </p:nvPr>
        </p:nvSpPr>
        <p:spPr>
          <a:xfrm>
            <a:off x="4143275" y="9120155"/>
            <a:ext cx="3170257" cy="479399"/>
          </a:xfrm>
          <a:prstGeom prst="rect">
            <a:avLst/>
          </a:prstGeom>
        </p:spPr>
        <p:txBody>
          <a:bodyPr vert="horz" lIns="95688" tIns="47844" rIns="95688" bIns="47844" rtlCol="0" anchor="b"/>
          <a:lstStyle>
            <a:lvl1pPr algn="r">
              <a:defRPr sz="1200">
                <a:latin typeface="Arial" pitchFamily="34" charset="0"/>
              </a:defRPr>
            </a:lvl1pPr>
          </a:lstStyle>
          <a:p>
            <a:pPr>
              <a:defRPr/>
            </a:pPr>
            <a:fld id="{059BB1B6-4F67-4F17-9898-A928ABB14D01}" type="slidenum">
              <a:rPr lang="en-US"/>
              <a:pPr>
                <a:defRPr/>
              </a:pPr>
              <a:t>‹#›</a:t>
            </a:fld>
            <a:endParaRPr lang="en-US" dirty="0"/>
          </a:p>
        </p:txBody>
      </p:sp>
    </p:spTree>
    <p:extLst>
      <p:ext uri="{BB962C8B-B14F-4D97-AF65-F5344CB8AC3E}">
        <p14:creationId xmlns:p14="http://schemas.microsoft.com/office/powerpoint/2010/main" val="32758588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5" y="1"/>
            <a:ext cx="3170257" cy="479399"/>
          </a:xfrm>
          <a:prstGeom prst="rect">
            <a:avLst/>
          </a:prstGeom>
          <a:noFill/>
          <a:ln w="9525">
            <a:noFill/>
            <a:miter lim="800000"/>
            <a:headEnd/>
            <a:tailEnd/>
          </a:ln>
          <a:effectLst/>
        </p:spPr>
        <p:txBody>
          <a:bodyPr vert="horz" wrap="square" lIns="96578" tIns="48289" rIns="96578" bIns="48289" numCol="1" anchor="t" anchorCtr="0" compatLnSpc="1">
            <a:prstTxWarp prst="textNoShape">
              <a:avLst/>
            </a:prstTxWarp>
          </a:bodyPr>
          <a:lstStyle>
            <a:lvl1pPr>
              <a:defRPr sz="1200">
                <a:latin typeface="Arial" charset="0"/>
              </a:defRPr>
            </a:lvl1pPr>
          </a:lstStyle>
          <a:p>
            <a:pPr>
              <a:defRPr/>
            </a:pPr>
            <a:endParaRPr lang="en-US" dirty="0"/>
          </a:p>
        </p:txBody>
      </p:sp>
      <p:sp>
        <p:nvSpPr>
          <p:cNvPr id="3075" name="Rectangle 3"/>
          <p:cNvSpPr>
            <a:spLocks noGrp="1" noChangeArrowheads="1"/>
          </p:cNvSpPr>
          <p:nvPr>
            <p:ph type="dt" idx="1"/>
          </p:nvPr>
        </p:nvSpPr>
        <p:spPr bwMode="auto">
          <a:xfrm>
            <a:off x="4143275" y="1"/>
            <a:ext cx="3170257" cy="479399"/>
          </a:xfrm>
          <a:prstGeom prst="rect">
            <a:avLst/>
          </a:prstGeom>
          <a:noFill/>
          <a:ln w="9525">
            <a:noFill/>
            <a:miter lim="800000"/>
            <a:headEnd/>
            <a:tailEnd/>
          </a:ln>
          <a:effectLst/>
        </p:spPr>
        <p:txBody>
          <a:bodyPr vert="horz" wrap="square" lIns="96578" tIns="48289" rIns="96578" bIns="48289" numCol="1" anchor="t" anchorCtr="0" compatLnSpc="1">
            <a:prstTxWarp prst="textNoShape">
              <a:avLst/>
            </a:prstTxWarp>
          </a:bodyPr>
          <a:lstStyle>
            <a:lvl1pPr algn="r">
              <a:defRPr sz="1200">
                <a:latin typeface="Arial" charset="0"/>
              </a:defRPr>
            </a:lvl1pPr>
          </a:lstStyle>
          <a:p>
            <a:pPr>
              <a:defRPr/>
            </a:pPr>
            <a:endParaRPr lang="en-US" dirty="0"/>
          </a:p>
        </p:txBody>
      </p:sp>
      <p:sp>
        <p:nvSpPr>
          <p:cNvPr id="26628" name="Rectangle 4"/>
          <p:cNvSpPr>
            <a:spLocks noGrp="1" noRot="1" noChangeAspect="1" noChangeArrowheads="1" noTextEdit="1"/>
          </p:cNvSpPr>
          <p:nvPr>
            <p:ph type="sldImg" idx="2"/>
          </p:nvPr>
        </p:nvSpPr>
        <p:spPr bwMode="auto">
          <a:xfrm>
            <a:off x="1257300" y="720725"/>
            <a:ext cx="4800600" cy="3600450"/>
          </a:xfrm>
          <a:prstGeom prst="rect">
            <a:avLst/>
          </a:prstGeom>
          <a:noFill/>
          <a:ln w="9525">
            <a:solidFill>
              <a:srgbClr val="000000"/>
            </a:solidFill>
            <a:miter lim="800000"/>
            <a:headEnd/>
            <a:tailEnd/>
          </a:ln>
        </p:spPr>
      </p:sp>
      <p:sp>
        <p:nvSpPr>
          <p:cNvPr id="3077" name="Rectangle 5"/>
          <p:cNvSpPr>
            <a:spLocks noGrp="1" noChangeArrowheads="1"/>
          </p:cNvSpPr>
          <p:nvPr>
            <p:ph type="body" sz="quarter" idx="3"/>
          </p:nvPr>
        </p:nvSpPr>
        <p:spPr bwMode="auto">
          <a:xfrm>
            <a:off x="731857" y="4560907"/>
            <a:ext cx="5851490" cy="4319547"/>
          </a:xfrm>
          <a:prstGeom prst="rect">
            <a:avLst/>
          </a:prstGeom>
          <a:noFill/>
          <a:ln w="9525">
            <a:noFill/>
            <a:miter lim="800000"/>
            <a:headEnd/>
            <a:tailEnd/>
          </a:ln>
          <a:effectLst/>
        </p:spPr>
        <p:txBody>
          <a:bodyPr vert="horz" wrap="square" lIns="96578" tIns="48289" rIns="96578" bIns="4828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p:cNvSpPr>
            <a:spLocks noGrp="1" noChangeArrowheads="1"/>
          </p:cNvSpPr>
          <p:nvPr>
            <p:ph type="ftr" sz="quarter" idx="4"/>
          </p:nvPr>
        </p:nvSpPr>
        <p:spPr bwMode="auto">
          <a:xfrm>
            <a:off x="5" y="9120155"/>
            <a:ext cx="3170257" cy="479399"/>
          </a:xfrm>
          <a:prstGeom prst="rect">
            <a:avLst/>
          </a:prstGeom>
          <a:noFill/>
          <a:ln w="9525">
            <a:noFill/>
            <a:miter lim="800000"/>
            <a:headEnd/>
            <a:tailEnd/>
          </a:ln>
          <a:effectLst/>
        </p:spPr>
        <p:txBody>
          <a:bodyPr vert="horz" wrap="square" lIns="96578" tIns="48289" rIns="96578" bIns="48289" numCol="1" anchor="b" anchorCtr="0" compatLnSpc="1">
            <a:prstTxWarp prst="textNoShape">
              <a:avLst/>
            </a:prstTxWarp>
          </a:bodyPr>
          <a:lstStyle>
            <a:lvl1pPr>
              <a:defRPr sz="1200">
                <a:latin typeface="Arial" charset="0"/>
              </a:defRPr>
            </a:lvl1pPr>
          </a:lstStyle>
          <a:p>
            <a:pPr>
              <a:defRPr/>
            </a:pPr>
            <a:endParaRPr lang="en-US" dirty="0"/>
          </a:p>
        </p:txBody>
      </p:sp>
      <p:sp>
        <p:nvSpPr>
          <p:cNvPr id="3079" name="Rectangle 7"/>
          <p:cNvSpPr>
            <a:spLocks noGrp="1" noChangeArrowheads="1"/>
          </p:cNvSpPr>
          <p:nvPr>
            <p:ph type="sldNum" sz="quarter" idx="5"/>
          </p:nvPr>
        </p:nvSpPr>
        <p:spPr bwMode="auto">
          <a:xfrm>
            <a:off x="4143275" y="9120155"/>
            <a:ext cx="3170257" cy="479399"/>
          </a:xfrm>
          <a:prstGeom prst="rect">
            <a:avLst/>
          </a:prstGeom>
          <a:noFill/>
          <a:ln w="9525">
            <a:noFill/>
            <a:miter lim="800000"/>
            <a:headEnd/>
            <a:tailEnd/>
          </a:ln>
          <a:effectLst/>
        </p:spPr>
        <p:txBody>
          <a:bodyPr vert="horz" wrap="square" lIns="96578" tIns="48289" rIns="96578" bIns="48289" numCol="1" anchor="b" anchorCtr="0" compatLnSpc="1">
            <a:prstTxWarp prst="textNoShape">
              <a:avLst/>
            </a:prstTxWarp>
          </a:bodyPr>
          <a:lstStyle>
            <a:lvl1pPr algn="r">
              <a:defRPr sz="1200">
                <a:latin typeface="Arial" charset="0"/>
              </a:defRPr>
            </a:lvl1pPr>
          </a:lstStyle>
          <a:p>
            <a:pPr>
              <a:defRPr/>
            </a:pPr>
            <a:fld id="{684D3197-72E4-45F5-BAB8-403C05DB2986}" type="slidenum">
              <a:rPr lang="en-US"/>
              <a:pPr>
                <a:defRPr/>
              </a:pPr>
              <a:t>‹#›</a:t>
            </a:fld>
            <a:endParaRPr lang="en-US" dirty="0"/>
          </a:p>
        </p:txBody>
      </p:sp>
    </p:spTree>
    <p:extLst>
      <p:ext uri="{BB962C8B-B14F-4D97-AF65-F5344CB8AC3E}">
        <p14:creationId xmlns:p14="http://schemas.microsoft.com/office/powerpoint/2010/main" val="22652031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https://www.ousd.org/select-a-school/elementary-school</a:t>
            </a:r>
          </a:p>
        </p:txBody>
      </p:sp>
      <p:sp>
        <p:nvSpPr>
          <p:cNvPr id="4" name="Slide Number Placeholder 3"/>
          <p:cNvSpPr>
            <a:spLocks noGrp="1"/>
          </p:cNvSpPr>
          <p:nvPr>
            <p:ph type="sldNum" sz="quarter" idx="5"/>
          </p:nvPr>
        </p:nvSpPr>
        <p:spPr/>
        <p:txBody>
          <a:bodyPr/>
          <a:lstStyle/>
          <a:p>
            <a:pPr>
              <a:defRPr/>
            </a:pPr>
            <a:fld id="{684D3197-72E4-45F5-BAB8-403C05DB2986}" type="slidenum">
              <a:rPr lang="en-US" smtClean="0"/>
              <a:pPr>
                <a:defRPr/>
              </a:pPr>
              <a:t>0</a:t>
            </a:fld>
            <a:endParaRPr lang="en-US" dirty="0"/>
          </a:p>
        </p:txBody>
      </p:sp>
    </p:spTree>
    <p:extLst>
      <p:ext uri="{BB962C8B-B14F-4D97-AF65-F5344CB8AC3E}">
        <p14:creationId xmlns:p14="http://schemas.microsoft.com/office/powerpoint/2010/main" val="1234764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45ADF969-E2F0-004F-AE3A-5EBE8F4702C7}" type="slidenum">
              <a:rPr lang="en-US"/>
              <a:pPr/>
              <a:t>13</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17068287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ab Slies">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C4650CC0-63E3-816D-35BC-A373748BA001}"/>
              </a:ext>
            </a:extLst>
          </p:cNvPr>
          <p:cNvSpPr txBox="1">
            <a:spLocks/>
          </p:cNvSpPr>
          <p:nvPr userDrawn="1"/>
        </p:nvSpPr>
        <p:spPr>
          <a:xfrm>
            <a:off x="3733800" y="6224863"/>
            <a:ext cx="5184648" cy="350837"/>
          </a:xfrm>
          <a:prstGeom prst="rect">
            <a:avLst/>
          </a:prstGeom>
        </p:spPr>
        <p:txBody>
          <a:bodyPr>
            <a:norm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lgn="r" fontAlgn="auto">
              <a:buNone/>
            </a:pPr>
            <a:fld id="{98E4FE32-D8F6-7C4B-B2DD-E301B0396E39}" type="slidenum">
              <a:rPr lang="en-US" sz="900" b="0" i="0" smtClean="0">
                <a:solidFill>
                  <a:srgbClr val="848F8D"/>
                </a:solidFill>
                <a:latin typeface="Roboto Light" panose="02000000000000000000" pitchFamily="2" charset="0"/>
                <a:ea typeface="Roboto Light" panose="02000000000000000000" pitchFamily="2" charset="0"/>
                <a:cs typeface="Helvetica Neue" panose="02000503000000020004" pitchFamily="2" charset="0"/>
              </a:rPr>
              <a:t>‹#›</a:t>
            </a:fld>
            <a:endParaRPr lang="en-US" sz="700" b="0" i="0" dirty="0">
              <a:solidFill>
                <a:srgbClr val="848F8D"/>
              </a:solidFill>
              <a:latin typeface="Roboto Light" panose="02000000000000000000" pitchFamily="2" charset="0"/>
              <a:ea typeface="Roboto Light" panose="02000000000000000000" pitchFamily="2" charset="0"/>
              <a:cs typeface="Helvetica Neue" panose="02000503000000020004" pitchFamily="2" charset="0"/>
            </a:endParaRPr>
          </a:p>
        </p:txBody>
      </p:sp>
      <p:sp>
        <p:nvSpPr>
          <p:cNvPr id="3" name="Text Placeholder 2">
            <a:extLst>
              <a:ext uri="{FF2B5EF4-FFF2-40B4-BE49-F238E27FC236}">
                <a16:creationId xmlns:a16="http://schemas.microsoft.com/office/drawing/2014/main" id="{BFA1BFD4-8083-33DE-674F-42771E463E77}"/>
              </a:ext>
            </a:extLst>
          </p:cNvPr>
          <p:cNvSpPr txBox="1">
            <a:spLocks/>
          </p:cNvSpPr>
          <p:nvPr userDrawn="1"/>
        </p:nvSpPr>
        <p:spPr>
          <a:xfrm>
            <a:off x="3733800" y="168933"/>
            <a:ext cx="5184648" cy="350837"/>
          </a:xfrm>
          <a:prstGeom prst="rect">
            <a:avLst/>
          </a:prstGeom>
        </p:spPr>
        <p:txBody>
          <a:bodyPr>
            <a:norm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lgn="r" fontAlgn="auto">
              <a:buNone/>
            </a:pPr>
            <a:r>
              <a:rPr lang="en-US" sz="1100" dirty="0">
                <a:solidFill>
                  <a:srgbClr val="222F63"/>
                </a:solidFill>
                <a:latin typeface="Roboto Light" panose="02000000000000000000" pitchFamily="2" charset="0"/>
                <a:ea typeface="Roboto Light" panose="02000000000000000000" pitchFamily="2" charset="0"/>
                <a:cs typeface="Helvetica Neue" panose="02000503000000020004" pitchFamily="2" charset="0"/>
              </a:rPr>
              <a:t>OAKLAND UNIFIED SCHOOL DISTRICT</a:t>
            </a:r>
            <a:endParaRPr lang="en-US" sz="1000" dirty="0">
              <a:solidFill>
                <a:srgbClr val="222F63"/>
              </a:solidFill>
              <a:latin typeface="Roboto Light" panose="02000000000000000000" pitchFamily="2" charset="0"/>
              <a:ea typeface="Roboto Light" panose="02000000000000000000" pitchFamily="2" charset="0"/>
              <a:cs typeface="Helvetica Neue" panose="02000503000000020004" pitchFamily="2" charset="0"/>
            </a:endParaRPr>
          </a:p>
        </p:txBody>
      </p:sp>
      <p:pic>
        <p:nvPicPr>
          <p:cNvPr id="5" name="Picture 4">
            <a:extLst>
              <a:ext uri="{FF2B5EF4-FFF2-40B4-BE49-F238E27FC236}">
                <a16:creationId xmlns:a16="http://schemas.microsoft.com/office/drawing/2014/main" id="{51FBE1F1-9190-E85D-143B-55E6A619EC99}"/>
              </a:ext>
            </a:extLst>
          </p:cNvPr>
          <p:cNvPicPr>
            <a:picLocks noChangeAspect="1"/>
          </p:cNvPicPr>
          <p:nvPr userDrawn="1"/>
        </p:nvPicPr>
        <p:blipFill>
          <a:blip r:embed="rId2"/>
          <a:srcRect t="9768" b="29854"/>
          <a:stretch>
            <a:fillRect/>
          </a:stretch>
        </p:blipFill>
        <p:spPr>
          <a:xfrm>
            <a:off x="225552" y="6301380"/>
            <a:ext cx="1857951" cy="274320"/>
          </a:xfrm>
          <a:prstGeom prst="rect">
            <a:avLst/>
          </a:prstGeom>
        </p:spPr>
      </p:pic>
    </p:spTree>
    <p:extLst>
      <p:ext uri="{BB962C8B-B14F-4D97-AF65-F5344CB8AC3E}">
        <p14:creationId xmlns:p14="http://schemas.microsoft.com/office/powerpoint/2010/main" val="18605991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Text, and 2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12775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Content, and 2 Content">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Content Slides">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863011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5CFFF5E-7028-5BBC-D69A-2888A7F14C5C}"/>
              </a:ext>
            </a:extLst>
          </p:cNvPr>
          <p:cNvSpPr>
            <a:spLocks noGrp="1"/>
          </p:cNvSpPr>
          <p:nvPr>
            <p:ph type="dt" sz="half" idx="10"/>
          </p:nvPr>
        </p:nvSpPr>
        <p:spPr>
          <a:xfrm>
            <a:off x="628650" y="6356351"/>
            <a:ext cx="2057400" cy="36512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82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a:t>September 15, 2025</a:t>
            </a:r>
            <a:endParaRPr lang="en-US" dirty="0"/>
          </a:p>
        </p:txBody>
      </p:sp>
      <p:sp>
        <p:nvSpPr>
          <p:cNvPr id="8" name="Picture Placeholder 7">
            <a:extLst>
              <a:ext uri="{FF2B5EF4-FFF2-40B4-BE49-F238E27FC236}">
                <a16:creationId xmlns:a16="http://schemas.microsoft.com/office/drawing/2014/main" id="{EF0EE2D2-A6E8-D354-947E-88682F597713}"/>
              </a:ext>
            </a:extLst>
          </p:cNvPr>
          <p:cNvSpPr>
            <a:spLocks noGrp="1"/>
          </p:cNvSpPr>
          <p:nvPr>
            <p:ph type="pic" sz="quarter" idx="13"/>
          </p:nvPr>
        </p:nvSpPr>
        <p:spPr>
          <a:xfrm>
            <a:off x="628650" y="1825625"/>
            <a:ext cx="7886700" cy="326888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rgbClr val="595959"/>
                </a:solidFill>
                <a:latin typeface="NeueHaasGroteskDisp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rgbClr val="595959"/>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rgbClr val="595959"/>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Hexagon 8">
            <a:extLst>
              <a:ext uri="{FF2B5EF4-FFF2-40B4-BE49-F238E27FC236}">
                <a16:creationId xmlns:a16="http://schemas.microsoft.com/office/drawing/2014/main" id="{4CB7DFFB-FE0A-F306-8155-6A8D01686AF4}"/>
              </a:ext>
            </a:extLst>
          </p:cNvPr>
          <p:cNvSpPr/>
          <p:nvPr userDrawn="1"/>
        </p:nvSpPr>
        <p:spPr>
          <a:xfrm>
            <a:off x="1930637" y="2614994"/>
            <a:ext cx="1765530" cy="1566475"/>
          </a:xfrm>
          <a:prstGeom prst="hexagon">
            <a:avLst/>
          </a:prstGeom>
          <a:noFill/>
          <a:ln w="28575">
            <a:solidFill>
              <a:srgbClr val="676767">
                <a:alpha val="2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Picture Placeholder 10">
            <a:extLst>
              <a:ext uri="{FF2B5EF4-FFF2-40B4-BE49-F238E27FC236}">
                <a16:creationId xmlns:a16="http://schemas.microsoft.com/office/drawing/2014/main" id="{760AFF84-6CA7-1206-E072-DB53FD2C5B52}"/>
              </a:ext>
            </a:extLst>
          </p:cNvPr>
          <p:cNvSpPr>
            <a:spLocks noGrp="1"/>
          </p:cNvSpPr>
          <p:nvPr>
            <p:ph type="pic" sz="quarter" idx="14"/>
          </p:nvPr>
        </p:nvSpPr>
        <p:spPr>
          <a:xfrm>
            <a:off x="628650" y="1825625"/>
            <a:ext cx="7886700" cy="326888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rgbClr val="595959"/>
                </a:solidFill>
                <a:latin typeface="NeueHaasGroteskDisp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rgbClr val="595959"/>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rgbClr val="595959"/>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Placeholder 1">
            <a:extLst>
              <a:ext uri="{FF2B5EF4-FFF2-40B4-BE49-F238E27FC236}">
                <a16:creationId xmlns:a16="http://schemas.microsoft.com/office/drawing/2014/main" id="{76704D2B-B0B4-9098-CFC6-D37069D4B4FE}"/>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rgbClr val="101B43"/>
                </a:solidFill>
                <a:latin typeface="NeueHaasGroteskDisp Pro" panose="020B0504020202020204" pitchFamily="34" charset="77"/>
                <a:ea typeface="+mj-ea"/>
                <a:cs typeface="+mj-cs"/>
              </a:defRPr>
            </a:lvl1pPr>
          </a:lstStyle>
          <a:p>
            <a:r>
              <a:rPr lang="en-US" dirty="0"/>
              <a:t>Click to edit Master title style</a:t>
            </a:r>
          </a:p>
        </p:txBody>
      </p:sp>
      <p:sp>
        <p:nvSpPr>
          <p:cNvPr id="2" name="Text Placeholder 2">
            <a:extLst>
              <a:ext uri="{FF2B5EF4-FFF2-40B4-BE49-F238E27FC236}">
                <a16:creationId xmlns:a16="http://schemas.microsoft.com/office/drawing/2014/main" id="{D3DEF928-80AC-DC3F-F97F-9DB26475C9EA}"/>
              </a:ext>
            </a:extLst>
          </p:cNvPr>
          <p:cNvSpPr>
            <a:spLocks noGrp="1"/>
          </p:cNvSpPr>
          <p:nvPr>
            <p:ph idx="1" hasCustomPrompt="1"/>
          </p:nvPr>
        </p:nvSpPr>
        <p:spPr>
          <a:xfrm>
            <a:off x="628650" y="1825625"/>
            <a:ext cx="7886700" cy="326888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rgbClr val="595959"/>
                </a:solidFill>
                <a:latin typeface="NeueHaasGroteskDisp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rgbClr val="595959"/>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rgbClr val="595959"/>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C702DB32-DA70-8A91-8F92-26FADDA77C7C}"/>
              </a:ext>
            </a:extLst>
          </p:cNvPr>
          <p:cNvPicPr>
            <a:picLocks noChangeAspect="1"/>
          </p:cNvPicPr>
          <p:nvPr userDrawn="1"/>
        </p:nvPicPr>
        <p:blipFill>
          <a:blip r:embed="rId2"/>
          <a:stretch>
            <a:fillRect/>
          </a:stretch>
        </p:blipFill>
        <p:spPr>
          <a:xfrm>
            <a:off x="6182701" y="6263339"/>
            <a:ext cx="2552310" cy="245414"/>
          </a:xfrm>
          <a:prstGeom prst="rect">
            <a:avLst/>
          </a:prstGeom>
        </p:spPr>
      </p:pic>
      <p:sp>
        <p:nvSpPr>
          <p:cNvPr id="17" name="Picture Placeholder 7">
            <a:extLst>
              <a:ext uri="{FF2B5EF4-FFF2-40B4-BE49-F238E27FC236}">
                <a16:creationId xmlns:a16="http://schemas.microsoft.com/office/drawing/2014/main" id="{E27DDDB0-4358-B7A2-FEAE-129E2601A1A8}"/>
              </a:ext>
            </a:extLst>
          </p:cNvPr>
          <p:cNvSpPr>
            <a:spLocks noGrp="1"/>
          </p:cNvSpPr>
          <p:nvPr>
            <p:ph type="pic" sz="quarter" idx="15"/>
          </p:nvPr>
        </p:nvSpPr>
        <p:spPr>
          <a:xfrm>
            <a:off x="628650" y="1825625"/>
            <a:ext cx="7886700" cy="326888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rgbClr val="595959"/>
                </a:solidFill>
                <a:latin typeface="NeueHaasGroteskDisp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rgbClr val="595959"/>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rgbClr val="595959"/>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Hexagon 17">
            <a:extLst>
              <a:ext uri="{FF2B5EF4-FFF2-40B4-BE49-F238E27FC236}">
                <a16:creationId xmlns:a16="http://schemas.microsoft.com/office/drawing/2014/main" id="{618DB28F-B7FE-55C0-F4CA-4A20F45B34C5}"/>
              </a:ext>
            </a:extLst>
          </p:cNvPr>
          <p:cNvSpPr>
            <a:spLocks noGrp="1" noRot="1" noMove="1" noResize="1" noEditPoints="1" noAdjustHandles="1" noChangeArrowheads="1" noChangeShapeType="1"/>
          </p:cNvSpPr>
          <p:nvPr userDrawn="1"/>
        </p:nvSpPr>
        <p:spPr>
          <a:xfrm>
            <a:off x="6330598" y="1828606"/>
            <a:ext cx="1765530" cy="1566475"/>
          </a:xfrm>
          <a:prstGeom prst="hexagon">
            <a:avLst/>
          </a:prstGeom>
          <a:noFill/>
          <a:ln w="28575">
            <a:solidFill>
              <a:srgbClr val="676767">
                <a:alpha val="2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Hexagon 18">
            <a:extLst>
              <a:ext uri="{FF2B5EF4-FFF2-40B4-BE49-F238E27FC236}">
                <a16:creationId xmlns:a16="http://schemas.microsoft.com/office/drawing/2014/main" id="{F796AA58-3050-F7A6-129A-768301DC8284}"/>
              </a:ext>
            </a:extLst>
          </p:cNvPr>
          <p:cNvSpPr>
            <a:spLocks noGrp="1" noRot="1" noMove="1" noResize="1" noEditPoints="1" noAdjustHandles="1" noChangeArrowheads="1" noChangeShapeType="1"/>
          </p:cNvSpPr>
          <p:nvPr userDrawn="1"/>
        </p:nvSpPr>
        <p:spPr>
          <a:xfrm>
            <a:off x="7781441" y="4351167"/>
            <a:ext cx="1765530" cy="1566475"/>
          </a:xfrm>
          <a:prstGeom prst="hexagon">
            <a:avLst/>
          </a:prstGeom>
          <a:noFill/>
          <a:ln w="28575">
            <a:solidFill>
              <a:srgbClr val="676767">
                <a:alpha val="2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0" name="Hexagon 19">
            <a:extLst>
              <a:ext uri="{FF2B5EF4-FFF2-40B4-BE49-F238E27FC236}">
                <a16:creationId xmlns:a16="http://schemas.microsoft.com/office/drawing/2014/main" id="{9841C542-21F9-BB51-2202-8EAF51FF3D9D}"/>
              </a:ext>
            </a:extLst>
          </p:cNvPr>
          <p:cNvSpPr>
            <a:spLocks noGrp="1" noRot="1" noMove="1" noResize="1" noEditPoints="1" noAdjustHandles="1" noChangeArrowheads="1" noChangeShapeType="1"/>
          </p:cNvSpPr>
          <p:nvPr userDrawn="1"/>
        </p:nvSpPr>
        <p:spPr>
          <a:xfrm>
            <a:off x="4856039" y="4351167"/>
            <a:ext cx="1765530" cy="1566475"/>
          </a:xfrm>
          <a:prstGeom prst="hexagon">
            <a:avLst/>
          </a:prstGeom>
          <a:solidFill>
            <a:srgbClr val="5C93CE">
              <a:alpha val="18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1" name="Hexagon 20">
            <a:extLst>
              <a:ext uri="{FF2B5EF4-FFF2-40B4-BE49-F238E27FC236}">
                <a16:creationId xmlns:a16="http://schemas.microsoft.com/office/drawing/2014/main" id="{9F875806-78EE-379F-DE72-C60E5B928C67}"/>
              </a:ext>
            </a:extLst>
          </p:cNvPr>
          <p:cNvSpPr>
            <a:spLocks noGrp="1" noRot="1" noMove="1" noResize="1" noEditPoints="1" noAdjustHandles="1" noChangeArrowheads="1" noChangeShapeType="1"/>
          </p:cNvSpPr>
          <p:nvPr userDrawn="1"/>
        </p:nvSpPr>
        <p:spPr>
          <a:xfrm>
            <a:off x="7781441" y="2653367"/>
            <a:ext cx="1765530" cy="1566475"/>
          </a:xfrm>
          <a:prstGeom prst="hexagon">
            <a:avLst/>
          </a:prstGeom>
          <a:solidFill>
            <a:srgbClr val="5C93CE">
              <a:alpha val="18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3" name="Hexagon 22">
            <a:extLst>
              <a:ext uri="{FF2B5EF4-FFF2-40B4-BE49-F238E27FC236}">
                <a16:creationId xmlns:a16="http://schemas.microsoft.com/office/drawing/2014/main" id="{422488F6-81DF-02D4-727D-89573A52A8AC}"/>
              </a:ext>
            </a:extLst>
          </p:cNvPr>
          <p:cNvSpPr>
            <a:spLocks noGrp="1" noRot="1" noMove="1" noResize="1" noEditPoints="1" noAdjustHandles="1" noChangeArrowheads="1" noChangeShapeType="1"/>
          </p:cNvSpPr>
          <p:nvPr userDrawn="1"/>
        </p:nvSpPr>
        <p:spPr>
          <a:xfrm>
            <a:off x="3383491" y="2225126"/>
            <a:ext cx="822535" cy="729798"/>
          </a:xfrm>
          <a:prstGeom prst="hexagon">
            <a:avLst/>
          </a:prstGeom>
          <a:solidFill>
            <a:srgbClr val="101B43"/>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4" name="Hexagon 23">
            <a:extLst>
              <a:ext uri="{FF2B5EF4-FFF2-40B4-BE49-F238E27FC236}">
                <a16:creationId xmlns:a16="http://schemas.microsoft.com/office/drawing/2014/main" id="{9970554A-05CE-7499-7D12-9F2EBF77C92A}"/>
              </a:ext>
            </a:extLst>
          </p:cNvPr>
          <p:cNvSpPr>
            <a:spLocks noGrp="1" noRot="1" noMove="1" noResize="1" noEditPoints="1" noAdjustHandles="1" noChangeArrowheads="1" noChangeShapeType="1"/>
          </p:cNvSpPr>
          <p:nvPr userDrawn="1"/>
        </p:nvSpPr>
        <p:spPr>
          <a:xfrm>
            <a:off x="2631831" y="4331920"/>
            <a:ext cx="822535" cy="729798"/>
          </a:xfrm>
          <a:prstGeom prst="hexagon">
            <a:avLst/>
          </a:prstGeom>
          <a:solidFill>
            <a:srgbClr val="101B43"/>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Hexagon 24">
            <a:extLst>
              <a:ext uri="{FF2B5EF4-FFF2-40B4-BE49-F238E27FC236}">
                <a16:creationId xmlns:a16="http://schemas.microsoft.com/office/drawing/2014/main" id="{0ED6AD19-3135-58DB-BB5F-8D270F96D8CF}"/>
              </a:ext>
            </a:extLst>
          </p:cNvPr>
          <p:cNvSpPr>
            <a:spLocks noGrp="1" noRot="1" noMove="1" noResize="1" noEditPoints="1" noAdjustHandles="1" noChangeArrowheads="1" noChangeShapeType="1"/>
          </p:cNvSpPr>
          <p:nvPr userDrawn="1"/>
        </p:nvSpPr>
        <p:spPr>
          <a:xfrm>
            <a:off x="1201850" y="2626072"/>
            <a:ext cx="822535" cy="729798"/>
          </a:xfrm>
          <a:prstGeom prst="hexagon">
            <a:avLst/>
          </a:prstGeom>
          <a:solidFill>
            <a:srgbClr val="2F638F"/>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7" name="Hexagon 26">
            <a:extLst>
              <a:ext uri="{FF2B5EF4-FFF2-40B4-BE49-F238E27FC236}">
                <a16:creationId xmlns:a16="http://schemas.microsoft.com/office/drawing/2014/main" id="{D33CAC94-0A23-B478-4773-1B31FA4BA7EC}"/>
              </a:ext>
            </a:extLst>
          </p:cNvPr>
          <p:cNvSpPr>
            <a:spLocks noGrp="1" noRot="1" noMove="1" noResize="1" noEditPoints="1" noAdjustHandles="1" noChangeArrowheads="1" noChangeShapeType="1"/>
          </p:cNvSpPr>
          <p:nvPr userDrawn="1"/>
        </p:nvSpPr>
        <p:spPr>
          <a:xfrm>
            <a:off x="8010872" y="1857907"/>
            <a:ext cx="822535" cy="729798"/>
          </a:xfrm>
          <a:prstGeom prst="hexagon">
            <a:avLst/>
          </a:prstGeom>
          <a:solidFill>
            <a:srgbClr val="2F638F"/>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3958292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4_Title Slide">
    <p:bg>
      <p:bgPr>
        <a:solidFill>
          <a:schemeClr val="bg1">
            <a:alpha val="65000"/>
          </a:schemeClr>
        </a:solidFill>
        <a:effectLst/>
      </p:bgPr>
    </p:bg>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F40907CD-E6A6-35E4-84D6-8596B736A1B3}"/>
              </a:ext>
            </a:extLst>
          </p:cNvPr>
          <p:cNvSpPr>
            <a:spLocks noGrp="1"/>
          </p:cNvSpPr>
          <p:nvPr>
            <p:ph type="dt" sz="half" idx="10"/>
          </p:nvPr>
        </p:nvSpPr>
        <p:spPr>
          <a:xfrm>
            <a:off x="6841864" y="6243642"/>
            <a:ext cx="1893147" cy="365125"/>
          </a:xfrm>
        </p:spPr>
        <p:txBody>
          <a:bodyPr/>
          <a:lstStyle>
            <a:lvl1pPr algn="r">
              <a:defRPr>
                <a:solidFill>
                  <a:srgbClr val="595959"/>
                </a:solidFill>
                <a:latin typeface="Roboto" panose="02000000000000000000" pitchFamily="2" charset="0"/>
                <a:ea typeface="Roboto" panose="02000000000000000000" pitchFamily="2" charset="0"/>
              </a:defRPr>
            </a:lvl1pPr>
          </a:lstStyle>
          <a:p>
            <a:fld id="{E478CA97-3246-344F-AC05-DC15A29845E3}" type="slidenum">
              <a:rPr lang="en-US" smtClean="0"/>
              <a:pPr/>
              <a:t>‹#›</a:t>
            </a:fld>
            <a:endParaRPr lang="en-US" dirty="0"/>
          </a:p>
        </p:txBody>
      </p:sp>
      <p:sp>
        <p:nvSpPr>
          <p:cNvPr id="2" name="Hexagon 1">
            <a:extLst>
              <a:ext uri="{FF2B5EF4-FFF2-40B4-BE49-F238E27FC236}">
                <a16:creationId xmlns:a16="http://schemas.microsoft.com/office/drawing/2014/main" id="{CC8C788E-5840-A35B-41E1-A08B9DE8DA02}"/>
              </a:ext>
            </a:extLst>
          </p:cNvPr>
          <p:cNvSpPr>
            <a:spLocks/>
          </p:cNvSpPr>
          <p:nvPr userDrawn="1"/>
        </p:nvSpPr>
        <p:spPr>
          <a:xfrm>
            <a:off x="6573831" y="990476"/>
            <a:ext cx="2074433" cy="1840550"/>
          </a:xfrm>
          <a:prstGeom prst="hexagon">
            <a:avLst/>
          </a:prstGeom>
          <a:noFill/>
          <a:ln w="28575">
            <a:solidFill>
              <a:srgbClr val="676767">
                <a:alpha val="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3" name="Hexagon 2">
            <a:extLst>
              <a:ext uri="{FF2B5EF4-FFF2-40B4-BE49-F238E27FC236}">
                <a16:creationId xmlns:a16="http://schemas.microsoft.com/office/drawing/2014/main" id="{C66A54F0-CF89-003B-E6EA-E920862D824A}"/>
              </a:ext>
            </a:extLst>
          </p:cNvPr>
          <p:cNvSpPr>
            <a:spLocks/>
          </p:cNvSpPr>
          <p:nvPr userDrawn="1"/>
        </p:nvSpPr>
        <p:spPr>
          <a:xfrm>
            <a:off x="8306328" y="3954393"/>
            <a:ext cx="2074433" cy="1840550"/>
          </a:xfrm>
          <a:prstGeom prst="hexagon">
            <a:avLst/>
          </a:prstGeom>
          <a:noFill/>
          <a:ln w="28575">
            <a:solidFill>
              <a:srgbClr val="676767">
                <a:alpha val="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4" name="Hexagon 3">
            <a:extLst>
              <a:ext uri="{FF2B5EF4-FFF2-40B4-BE49-F238E27FC236}">
                <a16:creationId xmlns:a16="http://schemas.microsoft.com/office/drawing/2014/main" id="{16F8A104-2301-C286-8939-699A2680F52F}"/>
              </a:ext>
            </a:extLst>
          </p:cNvPr>
          <p:cNvSpPr>
            <a:spLocks/>
          </p:cNvSpPr>
          <p:nvPr userDrawn="1"/>
        </p:nvSpPr>
        <p:spPr>
          <a:xfrm>
            <a:off x="6573831" y="2964613"/>
            <a:ext cx="2074433" cy="1840550"/>
          </a:xfrm>
          <a:prstGeom prst="hexagon">
            <a:avLst/>
          </a:prstGeom>
          <a:solidFill>
            <a:srgbClr val="5C93CE">
              <a:alpha val="6974"/>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5" name="Hexagon 4">
            <a:extLst>
              <a:ext uri="{FF2B5EF4-FFF2-40B4-BE49-F238E27FC236}">
                <a16:creationId xmlns:a16="http://schemas.microsoft.com/office/drawing/2014/main" id="{6D5EE01E-F903-1D12-39F7-50B48586BBCC}"/>
              </a:ext>
            </a:extLst>
          </p:cNvPr>
          <p:cNvSpPr>
            <a:spLocks/>
          </p:cNvSpPr>
          <p:nvPr userDrawn="1"/>
        </p:nvSpPr>
        <p:spPr>
          <a:xfrm>
            <a:off x="8306328" y="1959540"/>
            <a:ext cx="2074433" cy="1840550"/>
          </a:xfrm>
          <a:prstGeom prst="hexagon">
            <a:avLst/>
          </a:prstGeom>
          <a:solidFill>
            <a:srgbClr val="5C93CE">
              <a:alpha val="18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7" name="Hexagon 6">
            <a:extLst>
              <a:ext uri="{FF2B5EF4-FFF2-40B4-BE49-F238E27FC236}">
                <a16:creationId xmlns:a16="http://schemas.microsoft.com/office/drawing/2014/main" id="{04A08833-6B0B-A4B0-1C01-2D98CDA26CDE}"/>
              </a:ext>
            </a:extLst>
          </p:cNvPr>
          <p:cNvSpPr>
            <a:spLocks/>
          </p:cNvSpPr>
          <p:nvPr userDrawn="1"/>
        </p:nvSpPr>
        <p:spPr>
          <a:xfrm>
            <a:off x="8575901" y="968468"/>
            <a:ext cx="966448" cy="857486"/>
          </a:xfrm>
          <a:prstGeom prst="hexagon">
            <a:avLst/>
          </a:prstGeom>
          <a:solidFill>
            <a:srgbClr val="2F638F">
              <a:alpha val="51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8" name="Hexagon 7">
            <a:extLst>
              <a:ext uri="{FF2B5EF4-FFF2-40B4-BE49-F238E27FC236}">
                <a16:creationId xmlns:a16="http://schemas.microsoft.com/office/drawing/2014/main" id="{2BB87B49-2CE1-427B-189B-FCA8732611AB}"/>
              </a:ext>
            </a:extLst>
          </p:cNvPr>
          <p:cNvSpPr>
            <a:spLocks/>
          </p:cNvSpPr>
          <p:nvPr userDrawn="1"/>
        </p:nvSpPr>
        <p:spPr>
          <a:xfrm>
            <a:off x="5928767" y="2451072"/>
            <a:ext cx="966448" cy="857486"/>
          </a:xfrm>
          <a:prstGeom prst="hexagon">
            <a:avLst/>
          </a:prstGeom>
          <a:solidFill>
            <a:srgbClr val="13213C">
              <a:alpha val="6908"/>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9" name="Hexagon 8">
            <a:extLst>
              <a:ext uri="{FF2B5EF4-FFF2-40B4-BE49-F238E27FC236}">
                <a16:creationId xmlns:a16="http://schemas.microsoft.com/office/drawing/2014/main" id="{037C1F5C-C361-0A0A-D358-573F51E95F30}"/>
              </a:ext>
            </a:extLst>
          </p:cNvPr>
          <p:cNvSpPr>
            <a:spLocks/>
          </p:cNvSpPr>
          <p:nvPr userDrawn="1"/>
        </p:nvSpPr>
        <p:spPr>
          <a:xfrm>
            <a:off x="5196113" y="4102389"/>
            <a:ext cx="1740828" cy="1544557"/>
          </a:xfrm>
          <a:prstGeom prst="hexagon">
            <a:avLst/>
          </a:prstGeom>
          <a:solidFill>
            <a:srgbClr val="2F638F">
              <a:alpha val="23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rgbClr val="5C93CE">
                  <a:alpha val="16699"/>
                </a:srgbClr>
              </a:solidFill>
            </a:endParaRPr>
          </a:p>
        </p:txBody>
      </p:sp>
      <p:pic>
        <p:nvPicPr>
          <p:cNvPr id="11" name="Picture 10">
            <a:extLst>
              <a:ext uri="{FF2B5EF4-FFF2-40B4-BE49-F238E27FC236}">
                <a16:creationId xmlns:a16="http://schemas.microsoft.com/office/drawing/2014/main" id="{A3716946-0F06-5049-9613-3A4743AF5746}"/>
              </a:ext>
            </a:extLst>
          </p:cNvPr>
          <p:cNvPicPr>
            <a:picLocks noChangeAspect="1"/>
          </p:cNvPicPr>
          <p:nvPr userDrawn="1"/>
        </p:nvPicPr>
        <p:blipFill>
          <a:blip r:embed="rId2"/>
          <a:srcRect t="9768" b="29854"/>
          <a:stretch>
            <a:fillRect/>
          </a:stretch>
        </p:blipFill>
        <p:spPr>
          <a:xfrm>
            <a:off x="225552" y="6301380"/>
            <a:ext cx="1857951" cy="274320"/>
          </a:xfrm>
          <a:prstGeom prst="rect">
            <a:avLst/>
          </a:prstGeom>
        </p:spPr>
      </p:pic>
    </p:spTree>
    <p:extLst>
      <p:ext uri="{BB962C8B-B14F-4D97-AF65-F5344CB8AC3E}">
        <p14:creationId xmlns:p14="http://schemas.microsoft.com/office/powerpoint/2010/main" val="172998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5CFFF5E-7028-5BBC-D69A-2888A7F14C5C}"/>
              </a:ext>
            </a:extLst>
          </p:cNvPr>
          <p:cNvSpPr>
            <a:spLocks noGrp="1"/>
          </p:cNvSpPr>
          <p:nvPr>
            <p:ph type="dt" sz="half" idx="10"/>
          </p:nvPr>
        </p:nvSpPr>
        <p:spPr>
          <a:xfrm>
            <a:off x="408989" y="6143628"/>
            <a:ext cx="1893147" cy="365125"/>
          </a:xfrm>
        </p:spPr>
        <p:txBody>
          <a:bodyPr/>
          <a:lstStyle>
            <a:lvl1pPr>
              <a:defRPr>
                <a:solidFill>
                  <a:srgbClr val="595959"/>
                </a:solidFill>
                <a:latin typeface="Roboto" panose="02000000000000000000" pitchFamily="2" charset="0"/>
                <a:ea typeface="Roboto" panose="02000000000000000000" pitchFamily="2" charset="0"/>
              </a:defRPr>
            </a:lvl1pPr>
          </a:lstStyle>
          <a:p>
            <a:r>
              <a:rPr lang="en-US" dirty="0"/>
              <a:t>September 15, 2025</a:t>
            </a:r>
          </a:p>
        </p:txBody>
      </p:sp>
      <p:sp>
        <p:nvSpPr>
          <p:cNvPr id="8" name="Picture Placeholder 7">
            <a:extLst>
              <a:ext uri="{FF2B5EF4-FFF2-40B4-BE49-F238E27FC236}">
                <a16:creationId xmlns:a16="http://schemas.microsoft.com/office/drawing/2014/main" id="{EF0EE2D2-A6E8-D354-947E-88682F597713}"/>
              </a:ext>
            </a:extLst>
          </p:cNvPr>
          <p:cNvSpPr>
            <a:spLocks noGrp="1"/>
          </p:cNvSpPr>
          <p:nvPr>
            <p:ph type="pic" sz="quarter" idx="13"/>
          </p:nvPr>
        </p:nvSpPr>
        <p:spPr>
          <a:xfrm>
            <a:off x="3381174" y="3511941"/>
            <a:ext cx="1767882" cy="1566558"/>
          </a:xfrm>
          <a:prstGeom prst="hexagon">
            <a:avLst/>
          </a:prstGeom>
        </p:spPr>
        <p:txBody>
          <a:bodyPr/>
          <a:lstStyle/>
          <a:p>
            <a:endParaRPr lang="en-US"/>
          </a:p>
        </p:txBody>
      </p:sp>
      <p:sp>
        <p:nvSpPr>
          <p:cNvPr id="9" name="Hexagon 8">
            <a:extLst>
              <a:ext uri="{FF2B5EF4-FFF2-40B4-BE49-F238E27FC236}">
                <a16:creationId xmlns:a16="http://schemas.microsoft.com/office/drawing/2014/main" id="{4CB7DFFB-FE0A-F306-8155-6A8D01686AF4}"/>
              </a:ext>
            </a:extLst>
          </p:cNvPr>
          <p:cNvSpPr/>
          <p:nvPr userDrawn="1"/>
        </p:nvSpPr>
        <p:spPr>
          <a:xfrm>
            <a:off x="1930637" y="2614994"/>
            <a:ext cx="1765530" cy="1566475"/>
          </a:xfrm>
          <a:prstGeom prst="hexagon">
            <a:avLst/>
          </a:prstGeom>
          <a:noFill/>
          <a:ln w="28575">
            <a:solidFill>
              <a:srgbClr val="676767">
                <a:alpha val="2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Picture Placeholder 10">
            <a:extLst>
              <a:ext uri="{FF2B5EF4-FFF2-40B4-BE49-F238E27FC236}">
                <a16:creationId xmlns:a16="http://schemas.microsoft.com/office/drawing/2014/main" id="{760AFF84-6CA7-1206-E072-DB53FD2C5B52}"/>
              </a:ext>
            </a:extLst>
          </p:cNvPr>
          <p:cNvSpPr>
            <a:spLocks noGrp="1"/>
          </p:cNvSpPr>
          <p:nvPr>
            <p:ph type="pic" sz="quarter" idx="14"/>
          </p:nvPr>
        </p:nvSpPr>
        <p:spPr>
          <a:xfrm>
            <a:off x="408989" y="4989509"/>
            <a:ext cx="1893147" cy="1006475"/>
          </a:xfrm>
        </p:spPr>
        <p:txBody>
          <a:bodyPr/>
          <a:lstStyle/>
          <a:p>
            <a:endParaRPr lang="en-US"/>
          </a:p>
        </p:txBody>
      </p:sp>
      <p:sp>
        <p:nvSpPr>
          <p:cNvPr id="15" name="Title Placeholder 1">
            <a:extLst>
              <a:ext uri="{FF2B5EF4-FFF2-40B4-BE49-F238E27FC236}">
                <a16:creationId xmlns:a16="http://schemas.microsoft.com/office/drawing/2014/main" id="{76704D2B-B0B4-9098-CFC6-D37069D4B4FE}"/>
              </a:ext>
            </a:extLst>
          </p:cNvPr>
          <p:cNvSpPr>
            <a:spLocks noGrp="1"/>
          </p:cNvSpPr>
          <p:nvPr>
            <p:ph type="title"/>
          </p:nvPr>
        </p:nvSpPr>
        <p:spPr>
          <a:xfrm>
            <a:off x="408989" y="545174"/>
            <a:ext cx="7886700" cy="588962"/>
          </a:xfrm>
          <a:prstGeom prst="rect">
            <a:avLst/>
          </a:prstGeom>
        </p:spPr>
        <p:txBody>
          <a:bodyPr vert="horz" lIns="91440" tIns="45720" rIns="91440" bIns="45720" rtlCol="0" anchor="ctr">
            <a:normAutofit/>
          </a:bodyPr>
          <a:lstStyle>
            <a:lvl1pPr>
              <a:defRPr>
                <a:solidFill>
                  <a:srgbClr val="101B43"/>
                </a:solidFill>
              </a:defRPr>
            </a:lvl1pPr>
          </a:lstStyle>
          <a:p>
            <a:r>
              <a:rPr lang="en-US" dirty="0"/>
              <a:t>Click to edit Master title style</a:t>
            </a:r>
          </a:p>
        </p:txBody>
      </p:sp>
      <p:sp>
        <p:nvSpPr>
          <p:cNvPr id="2" name="Text Placeholder 2">
            <a:extLst>
              <a:ext uri="{FF2B5EF4-FFF2-40B4-BE49-F238E27FC236}">
                <a16:creationId xmlns:a16="http://schemas.microsoft.com/office/drawing/2014/main" id="{D3DEF928-80AC-DC3F-F97F-9DB26475C9EA}"/>
              </a:ext>
            </a:extLst>
          </p:cNvPr>
          <p:cNvSpPr>
            <a:spLocks noGrp="1"/>
          </p:cNvSpPr>
          <p:nvPr>
            <p:ph idx="1" hasCustomPrompt="1"/>
          </p:nvPr>
        </p:nvSpPr>
        <p:spPr>
          <a:xfrm>
            <a:off x="408989" y="1351386"/>
            <a:ext cx="8326022" cy="441115"/>
          </a:xfrm>
          <a:prstGeom prst="rect">
            <a:avLst/>
          </a:prstGeom>
        </p:spPr>
        <p:txBody>
          <a:bodyPr vert="horz" lIns="91440" tIns="45720" rIns="91440" bIns="45720" rtlCol="0">
            <a:normAutofit/>
          </a:bodyPr>
          <a:lstStyle/>
          <a:p>
            <a:pPr lvl="0"/>
            <a:r>
              <a:rPr lang="en-US" dirty="0"/>
              <a:t>Click to edit Master text styles</a:t>
            </a:r>
          </a:p>
        </p:txBody>
      </p:sp>
      <p:sp>
        <p:nvSpPr>
          <p:cNvPr id="17" name="Picture Placeholder 7">
            <a:extLst>
              <a:ext uri="{FF2B5EF4-FFF2-40B4-BE49-F238E27FC236}">
                <a16:creationId xmlns:a16="http://schemas.microsoft.com/office/drawing/2014/main" id="{E27DDDB0-4358-B7A2-FEAE-129E2601A1A8}"/>
              </a:ext>
            </a:extLst>
          </p:cNvPr>
          <p:cNvSpPr>
            <a:spLocks noGrp="1"/>
          </p:cNvSpPr>
          <p:nvPr>
            <p:ph type="pic" sz="quarter" idx="15"/>
          </p:nvPr>
        </p:nvSpPr>
        <p:spPr>
          <a:xfrm>
            <a:off x="4856039" y="2653367"/>
            <a:ext cx="1765530" cy="1566475"/>
          </a:xfrm>
          <a:prstGeom prst="hexagon">
            <a:avLst/>
          </a:prstGeom>
        </p:spPr>
        <p:txBody>
          <a:bodyPr/>
          <a:lstStyle/>
          <a:p>
            <a:endParaRPr lang="en-US"/>
          </a:p>
        </p:txBody>
      </p:sp>
      <p:sp>
        <p:nvSpPr>
          <p:cNvPr id="18" name="Hexagon 17">
            <a:extLst>
              <a:ext uri="{FF2B5EF4-FFF2-40B4-BE49-F238E27FC236}">
                <a16:creationId xmlns:a16="http://schemas.microsoft.com/office/drawing/2014/main" id="{618DB28F-B7FE-55C0-F4CA-4A20F45B34C5}"/>
              </a:ext>
            </a:extLst>
          </p:cNvPr>
          <p:cNvSpPr>
            <a:spLocks noGrp="1" noRot="1" noMove="1" noResize="1" noEditPoints="1" noAdjustHandles="1" noChangeArrowheads="1" noChangeShapeType="1"/>
          </p:cNvSpPr>
          <p:nvPr userDrawn="1"/>
        </p:nvSpPr>
        <p:spPr>
          <a:xfrm>
            <a:off x="6330598" y="1828606"/>
            <a:ext cx="1765530" cy="1566475"/>
          </a:xfrm>
          <a:prstGeom prst="hexagon">
            <a:avLst/>
          </a:prstGeom>
          <a:noFill/>
          <a:ln w="28575">
            <a:solidFill>
              <a:srgbClr val="676767">
                <a:alpha val="2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9" name="Hexagon 18">
            <a:extLst>
              <a:ext uri="{FF2B5EF4-FFF2-40B4-BE49-F238E27FC236}">
                <a16:creationId xmlns:a16="http://schemas.microsoft.com/office/drawing/2014/main" id="{F796AA58-3050-F7A6-129A-768301DC8284}"/>
              </a:ext>
            </a:extLst>
          </p:cNvPr>
          <p:cNvSpPr>
            <a:spLocks noGrp="1" noRot="1" noMove="1" noResize="1" noEditPoints="1" noAdjustHandles="1" noChangeArrowheads="1" noChangeShapeType="1"/>
          </p:cNvSpPr>
          <p:nvPr userDrawn="1"/>
        </p:nvSpPr>
        <p:spPr>
          <a:xfrm>
            <a:off x="7781441" y="4351167"/>
            <a:ext cx="1765530" cy="1566475"/>
          </a:xfrm>
          <a:prstGeom prst="hexagon">
            <a:avLst/>
          </a:prstGeom>
          <a:noFill/>
          <a:ln w="28575">
            <a:solidFill>
              <a:srgbClr val="676767">
                <a:alpha val="2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0" name="Hexagon 19">
            <a:extLst>
              <a:ext uri="{FF2B5EF4-FFF2-40B4-BE49-F238E27FC236}">
                <a16:creationId xmlns:a16="http://schemas.microsoft.com/office/drawing/2014/main" id="{9841C542-21F9-BB51-2202-8EAF51FF3D9D}"/>
              </a:ext>
            </a:extLst>
          </p:cNvPr>
          <p:cNvSpPr>
            <a:spLocks noGrp="1" noRot="1" noMove="1" noResize="1" noEditPoints="1" noAdjustHandles="1" noChangeArrowheads="1" noChangeShapeType="1"/>
          </p:cNvSpPr>
          <p:nvPr userDrawn="1"/>
        </p:nvSpPr>
        <p:spPr>
          <a:xfrm>
            <a:off x="4856039" y="4351167"/>
            <a:ext cx="1765530" cy="1566475"/>
          </a:xfrm>
          <a:prstGeom prst="hexagon">
            <a:avLst/>
          </a:prstGeom>
          <a:solidFill>
            <a:srgbClr val="5C93CE">
              <a:alpha val="18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1" name="Hexagon 20">
            <a:extLst>
              <a:ext uri="{FF2B5EF4-FFF2-40B4-BE49-F238E27FC236}">
                <a16:creationId xmlns:a16="http://schemas.microsoft.com/office/drawing/2014/main" id="{9F875806-78EE-379F-DE72-C60E5B928C67}"/>
              </a:ext>
            </a:extLst>
          </p:cNvPr>
          <p:cNvSpPr>
            <a:spLocks noGrp="1" noRot="1" noMove="1" noResize="1" noEditPoints="1" noAdjustHandles="1" noChangeArrowheads="1" noChangeShapeType="1"/>
          </p:cNvSpPr>
          <p:nvPr userDrawn="1"/>
        </p:nvSpPr>
        <p:spPr>
          <a:xfrm>
            <a:off x="7781441" y="2653367"/>
            <a:ext cx="1765530" cy="1566475"/>
          </a:xfrm>
          <a:prstGeom prst="hexagon">
            <a:avLst/>
          </a:prstGeom>
          <a:solidFill>
            <a:srgbClr val="5C93CE">
              <a:alpha val="18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3" name="Hexagon 22">
            <a:extLst>
              <a:ext uri="{FF2B5EF4-FFF2-40B4-BE49-F238E27FC236}">
                <a16:creationId xmlns:a16="http://schemas.microsoft.com/office/drawing/2014/main" id="{422488F6-81DF-02D4-727D-89573A52A8AC}"/>
              </a:ext>
            </a:extLst>
          </p:cNvPr>
          <p:cNvSpPr>
            <a:spLocks noGrp="1" noRot="1" noMove="1" noResize="1" noEditPoints="1" noAdjustHandles="1" noChangeArrowheads="1" noChangeShapeType="1"/>
          </p:cNvSpPr>
          <p:nvPr userDrawn="1"/>
        </p:nvSpPr>
        <p:spPr>
          <a:xfrm>
            <a:off x="3383491" y="2225126"/>
            <a:ext cx="822535" cy="729798"/>
          </a:xfrm>
          <a:prstGeom prst="hexagon">
            <a:avLst/>
          </a:prstGeom>
          <a:solidFill>
            <a:srgbClr val="222F63"/>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4" name="Hexagon 23">
            <a:extLst>
              <a:ext uri="{FF2B5EF4-FFF2-40B4-BE49-F238E27FC236}">
                <a16:creationId xmlns:a16="http://schemas.microsoft.com/office/drawing/2014/main" id="{9970554A-05CE-7499-7D12-9F2EBF77C92A}"/>
              </a:ext>
            </a:extLst>
          </p:cNvPr>
          <p:cNvSpPr>
            <a:spLocks noGrp="1" noRot="1" noMove="1" noResize="1" noEditPoints="1" noAdjustHandles="1" noChangeArrowheads="1" noChangeShapeType="1"/>
          </p:cNvSpPr>
          <p:nvPr userDrawn="1"/>
        </p:nvSpPr>
        <p:spPr>
          <a:xfrm>
            <a:off x="2631831" y="4331920"/>
            <a:ext cx="822535" cy="729798"/>
          </a:xfrm>
          <a:prstGeom prst="hexagon">
            <a:avLst/>
          </a:prstGeom>
          <a:solidFill>
            <a:srgbClr val="222F63"/>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5" name="Hexagon 24">
            <a:extLst>
              <a:ext uri="{FF2B5EF4-FFF2-40B4-BE49-F238E27FC236}">
                <a16:creationId xmlns:a16="http://schemas.microsoft.com/office/drawing/2014/main" id="{0ED6AD19-3135-58DB-BB5F-8D270F96D8CF}"/>
              </a:ext>
            </a:extLst>
          </p:cNvPr>
          <p:cNvSpPr>
            <a:spLocks noGrp="1" noRot="1" noMove="1" noResize="1" noEditPoints="1" noAdjustHandles="1" noChangeArrowheads="1" noChangeShapeType="1"/>
          </p:cNvSpPr>
          <p:nvPr userDrawn="1"/>
        </p:nvSpPr>
        <p:spPr>
          <a:xfrm>
            <a:off x="1201850" y="2626072"/>
            <a:ext cx="822535" cy="729798"/>
          </a:xfrm>
          <a:prstGeom prst="hexagon">
            <a:avLst/>
          </a:prstGeom>
          <a:solidFill>
            <a:srgbClr val="2F638F"/>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7" name="Hexagon 26">
            <a:extLst>
              <a:ext uri="{FF2B5EF4-FFF2-40B4-BE49-F238E27FC236}">
                <a16:creationId xmlns:a16="http://schemas.microsoft.com/office/drawing/2014/main" id="{D33CAC94-0A23-B478-4773-1B31FA4BA7EC}"/>
              </a:ext>
            </a:extLst>
          </p:cNvPr>
          <p:cNvSpPr>
            <a:spLocks noGrp="1" noRot="1" noMove="1" noResize="1" noEditPoints="1" noAdjustHandles="1" noChangeArrowheads="1" noChangeShapeType="1"/>
          </p:cNvSpPr>
          <p:nvPr userDrawn="1"/>
        </p:nvSpPr>
        <p:spPr>
          <a:xfrm>
            <a:off x="8010872" y="1857907"/>
            <a:ext cx="822535" cy="729798"/>
          </a:xfrm>
          <a:prstGeom prst="hexagon">
            <a:avLst/>
          </a:prstGeom>
          <a:solidFill>
            <a:srgbClr val="2F638F"/>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Tree>
    <p:extLst>
      <p:ext uri="{BB962C8B-B14F-4D97-AF65-F5344CB8AC3E}">
        <p14:creationId xmlns:p14="http://schemas.microsoft.com/office/powerpoint/2010/main" val="2189390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Title Slide">
    <p:bg>
      <p:bgPr>
        <a:solidFill>
          <a:schemeClr val="bg1">
            <a:alpha val="65000"/>
          </a:schemeClr>
        </a:solidFill>
        <a:effectLst/>
      </p:bgPr>
    </p:bg>
    <p:spTree>
      <p:nvGrpSpPr>
        <p:cNvPr id="1" name=""/>
        <p:cNvGrpSpPr/>
        <p:nvPr/>
      </p:nvGrpSpPr>
      <p:grpSpPr>
        <a:xfrm>
          <a:off x="0" y="0"/>
          <a:ext cx="0" cy="0"/>
          <a:chOff x="0" y="0"/>
          <a:chExt cx="0" cy="0"/>
        </a:xfrm>
      </p:grpSpPr>
      <p:sp>
        <p:nvSpPr>
          <p:cNvPr id="10" name="Date Placeholder 3">
            <a:extLst>
              <a:ext uri="{FF2B5EF4-FFF2-40B4-BE49-F238E27FC236}">
                <a16:creationId xmlns:a16="http://schemas.microsoft.com/office/drawing/2014/main" id="{F40907CD-E6A6-35E4-84D6-8596B736A1B3}"/>
              </a:ext>
            </a:extLst>
          </p:cNvPr>
          <p:cNvSpPr>
            <a:spLocks noGrp="1"/>
          </p:cNvSpPr>
          <p:nvPr>
            <p:ph type="dt" sz="half" idx="10"/>
          </p:nvPr>
        </p:nvSpPr>
        <p:spPr>
          <a:xfrm>
            <a:off x="6841864" y="6243642"/>
            <a:ext cx="1893147" cy="365125"/>
          </a:xfrm>
        </p:spPr>
        <p:txBody>
          <a:bodyPr/>
          <a:lstStyle>
            <a:lvl1pPr algn="r">
              <a:defRPr>
                <a:solidFill>
                  <a:srgbClr val="595959"/>
                </a:solidFill>
                <a:latin typeface="Roboto" panose="02000000000000000000" pitchFamily="2" charset="0"/>
                <a:ea typeface="Roboto" panose="02000000000000000000" pitchFamily="2" charset="0"/>
              </a:defRPr>
            </a:lvl1pPr>
          </a:lstStyle>
          <a:p>
            <a:fld id="{E478CA97-3246-344F-AC05-DC15A29845E3}" type="slidenum">
              <a:rPr lang="en-US" smtClean="0"/>
              <a:pPr/>
              <a:t>‹#›</a:t>
            </a:fld>
            <a:endParaRPr lang="en-US" dirty="0"/>
          </a:p>
        </p:txBody>
      </p:sp>
      <p:sp>
        <p:nvSpPr>
          <p:cNvPr id="2" name="Hexagon 1">
            <a:extLst>
              <a:ext uri="{FF2B5EF4-FFF2-40B4-BE49-F238E27FC236}">
                <a16:creationId xmlns:a16="http://schemas.microsoft.com/office/drawing/2014/main" id="{CC8C788E-5840-A35B-41E1-A08B9DE8DA02}"/>
              </a:ext>
            </a:extLst>
          </p:cNvPr>
          <p:cNvSpPr>
            <a:spLocks/>
          </p:cNvSpPr>
          <p:nvPr userDrawn="1"/>
        </p:nvSpPr>
        <p:spPr>
          <a:xfrm>
            <a:off x="6573831" y="990476"/>
            <a:ext cx="2074433" cy="1840550"/>
          </a:xfrm>
          <a:prstGeom prst="hexagon">
            <a:avLst/>
          </a:prstGeom>
          <a:noFill/>
          <a:ln w="28575">
            <a:solidFill>
              <a:srgbClr val="676767">
                <a:alpha val="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3" name="Hexagon 2">
            <a:extLst>
              <a:ext uri="{FF2B5EF4-FFF2-40B4-BE49-F238E27FC236}">
                <a16:creationId xmlns:a16="http://schemas.microsoft.com/office/drawing/2014/main" id="{C66A54F0-CF89-003B-E6EA-E920862D824A}"/>
              </a:ext>
            </a:extLst>
          </p:cNvPr>
          <p:cNvSpPr>
            <a:spLocks/>
          </p:cNvSpPr>
          <p:nvPr userDrawn="1"/>
        </p:nvSpPr>
        <p:spPr>
          <a:xfrm>
            <a:off x="8306328" y="3954393"/>
            <a:ext cx="2074433" cy="1840550"/>
          </a:xfrm>
          <a:prstGeom prst="hexagon">
            <a:avLst/>
          </a:prstGeom>
          <a:noFill/>
          <a:ln w="28575">
            <a:solidFill>
              <a:srgbClr val="676767">
                <a:alpha val="5000"/>
              </a:srgb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4" name="Hexagon 3">
            <a:extLst>
              <a:ext uri="{FF2B5EF4-FFF2-40B4-BE49-F238E27FC236}">
                <a16:creationId xmlns:a16="http://schemas.microsoft.com/office/drawing/2014/main" id="{16F8A104-2301-C286-8939-699A2680F52F}"/>
              </a:ext>
            </a:extLst>
          </p:cNvPr>
          <p:cNvSpPr>
            <a:spLocks/>
          </p:cNvSpPr>
          <p:nvPr userDrawn="1"/>
        </p:nvSpPr>
        <p:spPr>
          <a:xfrm>
            <a:off x="6573831" y="2964613"/>
            <a:ext cx="2074433" cy="1840550"/>
          </a:xfrm>
          <a:prstGeom prst="hexagon">
            <a:avLst/>
          </a:prstGeom>
          <a:solidFill>
            <a:srgbClr val="5C93CE">
              <a:alpha val="6974"/>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5" name="Hexagon 4">
            <a:extLst>
              <a:ext uri="{FF2B5EF4-FFF2-40B4-BE49-F238E27FC236}">
                <a16:creationId xmlns:a16="http://schemas.microsoft.com/office/drawing/2014/main" id="{6D5EE01E-F903-1D12-39F7-50B48586BBCC}"/>
              </a:ext>
            </a:extLst>
          </p:cNvPr>
          <p:cNvSpPr>
            <a:spLocks/>
          </p:cNvSpPr>
          <p:nvPr userDrawn="1"/>
        </p:nvSpPr>
        <p:spPr>
          <a:xfrm>
            <a:off x="8306328" y="1959540"/>
            <a:ext cx="2074433" cy="1840550"/>
          </a:xfrm>
          <a:prstGeom prst="hexagon">
            <a:avLst/>
          </a:prstGeom>
          <a:solidFill>
            <a:srgbClr val="5C93CE">
              <a:alpha val="18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7" name="Hexagon 6">
            <a:extLst>
              <a:ext uri="{FF2B5EF4-FFF2-40B4-BE49-F238E27FC236}">
                <a16:creationId xmlns:a16="http://schemas.microsoft.com/office/drawing/2014/main" id="{04A08833-6B0B-A4B0-1C01-2D98CDA26CDE}"/>
              </a:ext>
            </a:extLst>
          </p:cNvPr>
          <p:cNvSpPr>
            <a:spLocks/>
          </p:cNvSpPr>
          <p:nvPr userDrawn="1"/>
        </p:nvSpPr>
        <p:spPr>
          <a:xfrm>
            <a:off x="8575901" y="968468"/>
            <a:ext cx="966448" cy="857486"/>
          </a:xfrm>
          <a:prstGeom prst="hexagon">
            <a:avLst/>
          </a:prstGeom>
          <a:solidFill>
            <a:srgbClr val="2F638F">
              <a:alpha val="51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8" name="Hexagon 7">
            <a:extLst>
              <a:ext uri="{FF2B5EF4-FFF2-40B4-BE49-F238E27FC236}">
                <a16:creationId xmlns:a16="http://schemas.microsoft.com/office/drawing/2014/main" id="{2BB87B49-2CE1-427B-189B-FCA8732611AB}"/>
              </a:ext>
            </a:extLst>
          </p:cNvPr>
          <p:cNvSpPr>
            <a:spLocks/>
          </p:cNvSpPr>
          <p:nvPr userDrawn="1"/>
        </p:nvSpPr>
        <p:spPr>
          <a:xfrm>
            <a:off x="5928767" y="2451072"/>
            <a:ext cx="966448" cy="857486"/>
          </a:xfrm>
          <a:prstGeom prst="hexagon">
            <a:avLst/>
          </a:prstGeom>
          <a:solidFill>
            <a:srgbClr val="13213C">
              <a:alpha val="6908"/>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lt1">
                  <a:alpha val="16699"/>
                </a:schemeClr>
              </a:solidFill>
            </a:endParaRPr>
          </a:p>
        </p:txBody>
      </p:sp>
      <p:sp>
        <p:nvSpPr>
          <p:cNvPr id="9" name="Hexagon 8">
            <a:extLst>
              <a:ext uri="{FF2B5EF4-FFF2-40B4-BE49-F238E27FC236}">
                <a16:creationId xmlns:a16="http://schemas.microsoft.com/office/drawing/2014/main" id="{037C1F5C-C361-0A0A-D358-573F51E95F30}"/>
              </a:ext>
            </a:extLst>
          </p:cNvPr>
          <p:cNvSpPr>
            <a:spLocks/>
          </p:cNvSpPr>
          <p:nvPr userDrawn="1"/>
        </p:nvSpPr>
        <p:spPr>
          <a:xfrm>
            <a:off x="5196113" y="4102389"/>
            <a:ext cx="1740828" cy="1544557"/>
          </a:xfrm>
          <a:prstGeom prst="hexagon">
            <a:avLst/>
          </a:prstGeom>
          <a:solidFill>
            <a:srgbClr val="2F638F">
              <a:alpha val="23000"/>
            </a:srgbClr>
          </a:solidFill>
          <a:ln w="28575">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solidFill>
                <a:srgbClr val="5C93CE">
                  <a:alpha val="16699"/>
                </a:srgbClr>
              </a:solidFill>
            </a:endParaRPr>
          </a:p>
        </p:txBody>
      </p:sp>
      <p:pic>
        <p:nvPicPr>
          <p:cNvPr id="11" name="Picture 10">
            <a:extLst>
              <a:ext uri="{FF2B5EF4-FFF2-40B4-BE49-F238E27FC236}">
                <a16:creationId xmlns:a16="http://schemas.microsoft.com/office/drawing/2014/main" id="{A3716946-0F06-5049-9613-3A4743AF5746}"/>
              </a:ext>
            </a:extLst>
          </p:cNvPr>
          <p:cNvPicPr>
            <a:picLocks noChangeAspect="1"/>
          </p:cNvPicPr>
          <p:nvPr userDrawn="1"/>
        </p:nvPicPr>
        <p:blipFill>
          <a:blip r:embed="rId2"/>
          <a:srcRect t="9768" b="29854"/>
          <a:stretch>
            <a:fillRect/>
          </a:stretch>
        </p:blipFill>
        <p:spPr>
          <a:xfrm>
            <a:off x="225552" y="6301380"/>
            <a:ext cx="1857951" cy="274320"/>
          </a:xfrm>
          <a:prstGeom prst="rect">
            <a:avLst/>
          </a:prstGeom>
        </p:spPr>
      </p:pic>
    </p:spTree>
    <p:extLst>
      <p:ext uri="{BB962C8B-B14F-4D97-AF65-F5344CB8AC3E}">
        <p14:creationId xmlns:p14="http://schemas.microsoft.com/office/powerpoint/2010/main" val="3218330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Text Placeholder 2">
            <a:extLst>
              <a:ext uri="{FF2B5EF4-FFF2-40B4-BE49-F238E27FC236}">
                <a16:creationId xmlns:a16="http://schemas.microsoft.com/office/drawing/2014/main" id="{1FF0B7CE-5D0B-394B-BD16-BD5B4692E249}"/>
              </a:ext>
            </a:extLst>
          </p:cNvPr>
          <p:cNvSpPr txBox="1">
            <a:spLocks/>
          </p:cNvSpPr>
          <p:nvPr userDrawn="1"/>
        </p:nvSpPr>
        <p:spPr>
          <a:xfrm>
            <a:off x="3733800" y="6224863"/>
            <a:ext cx="5184648" cy="350837"/>
          </a:xfrm>
          <a:prstGeom prst="rect">
            <a:avLst/>
          </a:prstGeom>
        </p:spPr>
        <p:txBody>
          <a:bodyPr>
            <a:norm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lgn="r" fontAlgn="auto">
              <a:buNone/>
            </a:pPr>
            <a:fld id="{98E4FE32-D8F6-7C4B-B2DD-E301B0396E39}" type="slidenum">
              <a:rPr lang="en-US" sz="900" b="0" i="0" smtClean="0">
                <a:solidFill>
                  <a:srgbClr val="848F8D"/>
                </a:solidFill>
                <a:latin typeface="Roboto Light" panose="02000000000000000000" pitchFamily="2" charset="0"/>
                <a:ea typeface="Roboto Light" panose="02000000000000000000" pitchFamily="2" charset="0"/>
                <a:cs typeface="Helvetica Neue" panose="02000503000000020004" pitchFamily="2" charset="0"/>
              </a:rPr>
              <a:t>‹#›</a:t>
            </a:fld>
            <a:endParaRPr lang="en-US" sz="700" b="0" i="0" dirty="0">
              <a:solidFill>
                <a:srgbClr val="848F8D"/>
              </a:solidFill>
              <a:latin typeface="Roboto Light" panose="02000000000000000000" pitchFamily="2" charset="0"/>
              <a:ea typeface="Roboto Light" panose="02000000000000000000" pitchFamily="2" charset="0"/>
              <a:cs typeface="Helvetica Neue" panose="02000503000000020004" pitchFamily="2" charset="0"/>
            </a:endParaRPr>
          </a:p>
        </p:txBody>
      </p:sp>
      <p:sp>
        <p:nvSpPr>
          <p:cNvPr id="2" name="Text Placeholder 2">
            <a:extLst>
              <a:ext uri="{FF2B5EF4-FFF2-40B4-BE49-F238E27FC236}">
                <a16:creationId xmlns:a16="http://schemas.microsoft.com/office/drawing/2014/main" id="{3CBF07D2-8C26-EFF7-B081-10358C57DB25}"/>
              </a:ext>
            </a:extLst>
          </p:cNvPr>
          <p:cNvSpPr txBox="1">
            <a:spLocks/>
          </p:cNvSpPr>
          <p:nvPr userDrawn="1"/>
        </p:nvSpPr>
        <p:spPr>
          <a:xfrm>
            <a:off x="3733800" y="168933"/>
            <a:ext cx="5184648" cy="350837"/>
          </a:xfrm>
          <a:prstGeom prst="rect">
            <a:avLst/>
          </a:prstGeom>
        </p:spPr>
        <p:txBody>
          <a:bodyPr>
            <a:norm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lgn="r" fontAlgn="auto">
              <a:buNone/>
            </a:pPr>
            <a:r>
              <a:rPr lang="en-US" sz="1100" dirty="0">
                <a:solidFill>
                  <a:srgbClr val="222F63"/>
                </a:solidFill>
                <a:latin typeface="Roboto Light" panose="02000000000000000000" pitchFamily="2" charset="0"/>
                <a:ea typeface="Roboto Light" panose="02000000000000000000" pitchFamily="2" charset="0"/>
                <a:cs typeface="Helvetica Neue" panose="02000503000000020004" pitchFamily="2" charset="0"/>
              </a:rPr>
              <a:t>OAKLAND UNIFIED SCHOOL DISTRICT</a:t>
            </a:r>
            <a:endParaRPr lang="en-US" sz="1000" dirty="0">
              <a:solidFill>
                <a:srgbClr val="222F63"/>
              </a:solidFill>
              <a:latin typeface="Roboto Light" panose="02000000000000000000" pitchFamily="2" charset="0"/>
              <a:ea typeface="Roboto Light" panose="02000000000000000000" pitchFamily="2" charset="0"/>
              <a:cs typeface="Helvetica Neue" panose="02000503000000020004" pitchFamily="2" charset="0"/>
            </a:endParaRPr>
          </a:p>
        </p:txBody>
      </p:sp>
      <p:pic>
        <p:nvPicPr>
          <p:cNvPr id="3" name="Picture 2">
            <a:extLst>
              <a:ext uri="{FF2B5EF4-FFF2-40B4-BE49-F238E27FC236}">
                <a16:creationId xmlns:a16="http://schemas.microsoft.com/office/drawing/2014/main" id="{93D05317-F482-29C0-5726-FF53700CD528}"/>
              </a:ext>
            </a:extLst>
          </p:cNvPr>
          <p:cNvPicPr>
            <a:picLocks noChangeAspect="1"/>
          </p:cNvPicPr>
          <p:nvPr userDrawn="1"/>
        </p:nvPicPr>
        <p:blipFill>
          <a:blip r:embed="rId8"/>
          <a:srcRect t="9768" b="29854"/>
          <a:stretch>
            <a:fillRect/>
          </a:stretch>
        </p:blipFill>
        <p:spPr>
          <a:xfrm>
            <a:off x="225552" y="6301380"/>
            <a:ext cx="1857951" cy="274320"/>
          </a:xfrm>
          <a:prstGeom prst="rect">
            <a:avLst/>
          </a:prstGeom>
        </p:spPr>
      </p:pic>
    </p:spTree>
  </p:cSld>
  <p:clrMap bg1="lt1" tx1="dk1" bg2="lt2" tx2="dk2" accent1="accent1" accent2="accent2" accent3="accent3" accent4="accent4" accent5="accent5" accent6="accent6" hlink="hlink" folHlink="folHlink"/>
  <p:sldLayoutIdLst>
    <p:sldLayoutId id="2147484259" r:id="rId1"/>
    <p:sldLayoutId id="2147484260" r:id="rId2"/>
    <p:sldLayoutId id="2147484261" r:id="rId3"/>
    <p:sldLayoutId id="2147484262" r:id="rId4"/>
    <p:sldLayoutId id="2147484263" r:id="rId5"/>
    <p:sldLayoutId id="2147484266" r:id="rId6"/>
  </p:sldLayoutIdLst>
  <p:hf hdr="0" ftr="0" dt="0"/>
  <p:txStyles>
    <p:title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p:titleStyle>
    <p:body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28650" y="1825625"/>
            <a:ext cx="7886700" cy="3268889"/>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r>
              <a:rPr lang="en-US" dirty="0"/>
              <a:t>September 15, 2025</a:t>
            </a: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0" i="0">
                <a:solidFill>
                  <a:schemeClr val="tx1">
                    <a:tint val="82000"/>
                  </a:schemeClr>
                </a:solidFill>
                <a:latin typeface="Roboto" panose="02000000000000000000" pitchFamily="2" charset="0"/>
                <a:ea typeface="Roboto" panose="02000000000000000000" pitchFamily="2" charset="0"/>
              </a:defRPr>
            </a:lvl1pPr>
          </a:lstStyle>
          <a:p>
            <a:fld id="{EC90030F-3769-DC46-95CE-81D546C3B1D2}" type="slidenum">
              <a:rPr lang="en-US" smtClean="0"/>
              <a:pPr/>
              <a:t>‹#›</a:t>
            </a:fld>
            <a:endParaRPr lang="en-US" dirty="0"/>
          </a:p>
        </p:txBody>
      </p:sp>
    </p:spTree>
    <p:extLst>
      <p:ext uri="{BB962C8B-B14F-4D97-AF65-F5344CB8AC3E}">
        <p14:creationId xmlns:p14="http://schemas.microsoft.com/office/powerpoint/2010/main" val="959894077"/>
      </p:ext>
    </p:extLst>
  </p:cSld>
  <p:clrMap bg1="lt1" tx1="dk1" bg2="lt2" tx2="dk2" accent1="accent1" accent2="accent2" accent3="accent3" accent4="accent4" accent5="accent5" accent6="accent6" hlink="hlink" folHlink="folHlink"/>
  <p:sldLayoutIdLst>
    <p:sldLayoutId id="2147484265" r:id="rId1"/>
    <p:sldLayoutId id="2147484267" r:id="rId2"/>
  </p:sldLayoutIdLst>
  <p:txStyles>
    <p:titleStyle>
      <a:lvl1pPr algn="l" defTabSz="914400" rtl="0" eaLnBrk="1" latinLnBrk="0" hangingPunct="1">
        <a:lnSpc>
          <a:spcPct val="90000"/>
        </a:lnSpc>
        <a:spcBef>
          <a:spcPct val="0"/>
        </a:spcBef>
        <a:buNone/>
        <a:defRPr sz="4400" b="1" i="0" kern="1200">
          <a:solidFill>
            <a:srgbClr val="101B43"/>
          </a:solidFill>
          <a:latin typeface="NeueHaasGroteskDisp Pro" panose="020B050402020202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0" i="0" kern="1200">
          <a:solidFill>
            <a:srgbClr val="595959"/>
          </a:solidFill>
          <a:latin typeface="NeueHaasGroteskDisp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rgbClr val="595959"/>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rgbClr val="595959"/>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emf"/><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3.sv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sv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Placeholder 34">
            <a:extLst>
              <a:ext uri="{FF2B5EF4-FFF2-40B4-BE49-F238E27FC236}">
                <a16:creationId xmlns:a16="http://schemas.microsoft.com/office/drawing/2014/main" id="{83D6066D-D211-5ED0-E0EC-97E23493405A}"/>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12383" r="12383"/>
          <a:stretch/>
        </p:blipFill>
        <p:spPr>
          <a:xfrm>
            <a:off x="3381174" y="3511941"/>
            <a:ext cx="1767882" cy="1566558"/>
          </a:xfrm>
        </p:spPr>
      </p:pic>
      <p:sp>
        <p:nvSpPr>
          <p:cNvPr id="4" name="Title 3">
            <a:extLst>
              <a:ext uri="{FF2B5EF4-FFF2-40B4-BE49-F238E27FC236}">
                <a16:creationId xmlns:a16="http://schemas.microsoft.com/office/drawing/2014/main" id="{584D21EE-449E-333A-23FA-721CD5B4B431}"/>
              </a:ext>
            </a:extLst>
          </p:cNvPr>
          <p:cNvSpPr>
            <a:spLocks noGrp="1"/>
          </p:cNvSpPr>
          <p:nvPr>
            <p:ph type="title"/>
          </p:nvPr>
        </p:nvSpPr>
        <p:spPr>
          <a:xfrm>
            <a:off x="408989" y="545173"/>
            <a:ext cx="7886700" cy="1037885"/>
          </a:xfrm>
        </p:spPr>
        <p:txBody>
          <a:bodyPr>
            <a:normAutofit fontScale="90000"/>
          </a:bodyPr>
          <a:lstStyle/>
          <a:p>
            <a:r>
              <a:rPr lang="en-US" sz="3100" b="0" dirty="0">
                <a:solidFill>
                  <a:srgbClr val="222F63"/>
                </a:solidFill>
              </a:rPr>
              <a:t>OAKLAND UNIFIED SCHOOL DISTRICT</a:t>
            </a:r>
            <a:br>
              <a:rPr lang="en-US" sz="3100" dirty="0">
                <a:solidFill>
                  <a:srgbClr val="222F63"/>
                </a:solidFill>
              </a:rPr>
            </a:br>
            <a:r>
              <a:rPr lang="en-US" dirty="0">
                <a:solidFill>
                  <a:srgbClr val="222F63"/>
                </a:solidFill>
              </a:rPr>
              <a:t>Bond Program Update</a:t>
            </a:r>
            <a:endParaRPr lang="en-US" b="0" dirty="0">
              <a:solidFill>
                <a:srgbClr val="222F63"/>
              </a:solidFill>
            </a:endParaRPr>
          </a:p>
        </p:txBody>
      </p:sp>
      <p:pic>
        <p:nvPicPr>
          <p:cNvPr id="33" name="Picture Placeholder 32">
            <a:extLst>
              <a:ext uri="{FF2B5EF4-FFF2-40B4-BE49-F238E27FC236}">
                <a16:creationId xmlns:a16="http://schemas.microsoft.com/office/drawing/2014/main" id="{FBA90498-E4A7-DB93-A551-B1282E931AEA}"/>
              </a:ext>
            </a:extLst>
          </p:cNvPr>
          <p:cNvPicPr>
            <a:picLocks noGrp="1" noChangeAspect="1"/>
          </p:cNvPicPr>
          <p:nvPr>
            <p:ph type="pic" sz="quarter" idx="15"/>
          </p:nvPr>
        </p:nvPicPr>
        <p:blipFill>
          <a:blip r:embed="rId4">
            <a:extLst>
              <a:ext uri="{28A0092B-C50C-407E-A947-70E740481C1C}">
                <a14:useLocalDpi xmlns:a14="http://schemas.microsoft.com/office/drawing/2010/main" val="0"/>
              </a:ext>
            </a:extLst>
          </a:blip>
          <a:srcRect l="18862" r="24784"/>
          <a:stretch>
            <a:fillRect/>
          </a:stretch>
        </p:blipFill>
        <p:spPr>
          <a:xfrm>
            <a:off x="4856039" y="2653367"/>
            <a:ext cx="1765530" cy="1566475"/>
          </a:xfrm>
        </p:spPr>
      </p:pic>
      <p:sp>
        <p:nvSpPr>
          <p:cNvPr id="31" name="TextBox 30">
            <a:extLst>
              <a:ext uri="{FF2B5EF4-FFF2-40B4-BE49-F238E27FC236}">
                <a16:creationId xmlns:a16="http://schemas.microsoft.com/office/drawing/2014/main" id="{1DDDFC3B-6E97-096B-E2B7-A823B4B7091A}"/>
              </a:ext>
            </a:extLst>
          </p:cNvPr>
          <p:cNvSpPr txBox="1"/>
          <p:nvPr/>
        </p:nvSpPr>
        <p:spPr>
          <a:xfrm>
            <a:off x="304800" y="6148807"/>
            <a:ext cx="4572000" cy="307777"/>
          </a:xfrm>
          <a:prstGeom prst="rect">
            <a:avLst/>
          </a:prstGeom>
          <a:noFill/>
        </p:spPr>
        <p:txBody>
          <a:bodyPr wrap="square">
            <a:spAutoFit/>
          </a:bodyPr>
          <a:lstStyle/>
          <a:p>
            <a:pPr fontAlgn="auto">
              <a:spcAft>
                <a:spcPts val="0"/>
              </a:spcAft>
            </a:pPr>
            <a:r>
              <a:rPr lang="en-US" sz="1400">
                <a:solidFill>
                  <a:srgbClr val="222F63"/>
                </a:solidFill>
                <a:latin typeface="Roboto Light" panose="02000000000000000000" pitchFamily="2" charset="0"/>
                <a:ea typeface="Roboto Light" panose="02000000000000000000" pitchFamily="2" charset="0"/>
                <a:cs typeface="Helvetica Neue" panose="02000503000000020004" pitchFamily="2" charset="0"/>
              </a:rPr>
              <a:t>March </a:t>
            </a:r>
            <a:r>
              <a:rPr lang="en-US" sz="1400" dirty="0">
                <a:solidFill>
                  <a:srgbClr val="222F63"/>
                </a:solidFill>
                <a:latin typeface="Roboto Light" panose="02000000000000000000" pitchFamily="2" charset="0"/>
                <a:ea typeface="Roboto Light" panose="02000000000000000000" pitchFamily="2" charset="0"/>
                <a:cs typeface="Helvetica Neue" panose="02000503000000020004" pitchFamily="2" charset="0"/>
              </a:rPr>
              <a:t>2026</a:t>
            </a:r>
          </a:p>
        </p:txBody>
      </p:sp>
      <p:pic>
        <p:nvPicPr>
          <p:cNvPr id="2" name="Picture 1">
            <a:extLst>
              <a:ext uri="{FF2B5EF4-FFF2-40B4-BE49-F238E27FC236}">
                <a16:creationId xmlns:a16="http://schemas.microsoft.com/office/drawing/2014/main" id="{2AA116DA-93C7-4C8C-8AA0-12A484A5645B}"/>
              </a:ext>
            </a:extLst>
          </p:cNvPr>
          <p:cNvPicPr>
            <a:picLocks noChangeAspect="1"/>
          </p:cNvPicPr>
          <p:nvPr/>
        </p:nvPicPr>
        <p:blipFill>
          <a:blip r:embed="rId5"/>
          <a:stretch>
            <a:fillRect/>
          </a:stretch>
        </p:blipFill>
        <p:spPr>
          <a:xfrm>
            <a:off x="152400" y="5334000"/>
            <a:ext cx="2874293" cy="731520"/>
          </a:xfrm>
          <a:prstGeom prst="rect">
            <a:avLst/>
          </a:prstGeom>
        </p:spPr>
      </p:pic>
      <p:pic>
        <p:nvPicPr>
          <p:cNvPr id="3" name="Picture 2">
            <a:extLst>
              <a:ext uri="{FF2B5EF4-FFF2-40B4-BE49-F238E27FC236}">
                <a16:creationId xmlns:a16="http://schemas.microsoft.com/office/drawing/2014/main" id="{5BA13294-3E7E-645C-44DE-5B0497B53AB5}"/>
              </a:ext>
            </a:extLst>
          </p:cNvPr>
          <p:cNvPicPr>
            <a:picLocks noChangeAspect="1"/>
          </p:cNvPicPr>
          <p:nvPr/>
        </p:nvPicPr>
        <p:blipFill>
          <a:blip r:embed="rId6"/>
          <a:srcRect t="9768" b="29854"/>
          <a:stretch>
            <a:fillRect/>
          </a:stretch>
        </p:blipFill>
        <p:spPr>
          <a:xfrm>
            <a:off x="6621569" y="6182264"/>
            <a:ext cx="1857951" cy="274320"/>
          </a:xfrm>
          <a:prstGeom prst="rect">
            <a:avLst/>
          </a:prstGeom>
        </p:spPr>
      </p:pic>
    </p:spTree>
    <p:extLst>
      <p:ext uri="{BB962C8B-B14F-4D97-AF65-F5344CB8AC3E}">
        <p14:creationId xmlns:p14="http://schemas.microsoft.com/office/powerpoint/2010/main" val="719714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D015A-0019-4DE1-5C12-56C2096FA67F}"/>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8A98C877-0621-1046-38F4-7413B1F5EB3E}"/>
              </a:ext>
            </a:extLst>
          </p:cNvPr>
          <p:cNvSpPr txBox="1">
            <a:spLocks/>
          </p:cNvSpPr>
          <p:nvPr/>
        </p:nvSpPr>
        <p:spPr>
          <a:xfrm>
            <a:off x="408989" y="2871785"/>
            <a:ext cx="7886700" cy="4672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b="0" i="0" kern="1200">
                <a:solidFill>
                  <a:srgbClr val="595959"/>
                </a:solidFill>
                <a:latin typeface="NeueHaasGroteskDisp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rgbClr val="595959"/>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rgbClr val="595959"/>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474448"/>
                </a:solidFill>
              </a:rPr>
              <a:t> </a:t>
            </a:r>
          </a:p>
        </p:txBody>
      </p:sp>
      <p:sp>
        <p:nvSpPr>
          <p:cNvPr id="4" name="Title Placeholder 1">
            <a:extLst>
              <a:ext uri="{FF2B5EF4-FFF2-40B4-BE49-F238E27FC236}">
                <a16:creationId xmlns:a16="http://schemas.microsoft.com/office/drawing/2014/main" id="{873A7B99-8EB9-41A9-79D5-1E612CBE1C77}"/>
              </a:ext>
            </a:extLst>
          </p:cNvPr>
          <p:cNvSpPr txBox="1">
            <a:spLocks/>
          </p:cNvSpPr>
          <p:nvPr/>
        </p:nvSpPr>
        <p:spPr>
          <a:xfrm>
            <a:off x="408989" y="2962870"/>
            <a:ext cx="7886700" cy="1200329"/>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b="1" i="0" kern="1200">
                <a:solidFill>
                  <a:srgbClr val="101B43"/>
                </a:solidFill>
                <a:latin typeface="NeueHaasGroteskDisp Pro" panose="020B0504020202020204" pitchFamily="34" charset="77"/>
                <a:ea typeface="+mj-ea"/>
                <a:cs typeface="+mj-cs"/>
              </a:defRPr>
            </a:lvl1pPr>
          </a:lstStyle>
          <a:p>
            <a:r>
              <a:rPr lang="en-US" sz="4000" dirty="0"/>
              <a:t>BACKGROUND | </a:t>
            </a:r>
          </a:p>
          <a:p>
            <a:r>
              <a:rPr lang="en-US" sz="4000" dirty="0"/>
              <a:t>BONDS 101</a:t>
            </a:r>
          </a:p>
        </p:txBody>
      </p:sp>
    </p:spTree>
    <p:extLst>
      <p:ext uri="{BB962C8B-B14F-4D97-AF65-F5344CB8AC3E}">
        <p14:creationId xmlns:p14="http://schemas.microsoft.com/office/powerpoint/2010/main" val="42030053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7E910-7A9A-01CD-9414-1C926CFF9E2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0504D76A-0389-16DD-1989-61B798484726}"/>
              </a:ext>
            </a:extLst>
          </p:cNvPr>
          <p:cNvSpPr txBox="1">
            <a:spLocks noChangeArrowheads="1"/>
          </p:cNvSpPr>
          <p:nvPr/>
        </p:nvSpPr>
        <p:spPr bwMode="auto">
          <a:xfrm>
            <a:off x="392061" y="1029949"/>
            <a:ext cx="4366405" cy="523220"/>
          </a:xfrm>
          <a:prstGeom prst="rect">
            <a:avLst/>
          </a:prstGeom>
          <a:noFill/>
          <a:ln>
            <a:miter lim="800000"/>
            <a:headEnd/>
            <a:tailEnd/>
          </a:ln>
        </p:spPr>
        <p:txBody>
          <a:bodyPr vert="horz" wrap="square" lIns="91440" tIns="45720" rIns="91440" bIns="45720" numCol="1" anchor="b" anchorCtr="0" compatLnSpc="1">
            <a:prstTxWarp prst="textNoShape">
              <a:avLst/>
            </a:prstTxWarp>
            <a:spAutoFit/>
          </a:bodyPr>
          <a:lst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a:lstStyle>
          <a:p>
            <a:pPr fontAlgn="auto">
              <a:spcAft>
                <a:spcPts val="0"/>
              </a:spcAft>
            </a:pPr>
            <a:r>
              <a:rPr lang="en-US" sz="2800" b="1" dirty="0">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rPr>
              <a:t>General Obligation Bonds</a:t>
            </a:r>
          </a:p>
        </p:txBody>
      </p:sp>
      <p:sp>
        <p:nvSpPr>
          <p:cNvPr id="5" name="Text Placeholder 2">
            <a:extLst>
              <a:ext uri="{FF2B5EF4-FFF2-40B4-BE49-F238E27FC236}">
                <a16:creationId xmlns:a16="http://schemas.microsoft.com/office/drawing/2014/main" id="{FA373178-2122-CA71-EE39-0A261E199104}"/>
              </a:ext>
            </a:extLst>
          </p:cNvPr>
          <p:cNvSpPr txBox="1">
            <a:spLocks/>
          </p:cNvSpPr>
          <p:nvPr/>
        </p:nvSpPr>
        <p:spPr>
          <a:xfrm>
            <a:off x="422042" y="1493344"/>
            <a:ext cx="3514297" cy="400110"/>
          </a:xfrm>
          <a:prstGeom prst="rect">
            <a:avLst/>
          </a:prstGeom>
        </p:spPr>
        <p:txBody>
          <a:bodyPr wrap="square">
            <a:sp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None/>
            </a:pPr>
            <a:r>
              <a:rPr lang="en-US" sz="2000" dirty="0">
                <a:solidFill>
                  <a:srgbClr val="FF6600"/>
                </a:solidFill>
                <a:latin typeface="NeueHaasGroteskDisp Pro" panose="020B0504020202020204" pitchFamily="34" charset="77"/>
              </a:rPr>
              <a:t>Long-Term Financing Tool</a:t>
            </a:r>
          </a:p>
        </p:txBody>
      </p:sp>
      <p:sp>
        <p:nvSpPr>
          <p:cNvPr id="7" name="Text Box 6">
            <a:extLst>
              <a:ext uri="{FF2B5EF4-FFF2-40B4-BE49-F238E27FC236}">
                <a16:creationId xmlns:a16="http://schemas.microsoft.com/office/drawing/2014/main" id="{C4C6A7CB-00B1-07FB-1093-F1E418394059}"/>
              </a:ext>
            </a:extLst>
          </p:cNvPr>
          <p:cNvSpPr txBox="1">
            <a:spLocks noChangeArrowheads="1"/>
          </p:cNvSpPr>
          <p:nvPr/>
        </p:nvSpPr>
        <p:spPr bwMode="auto">
          <a:xfrm>
            <a:off x="5001769" y="1071602"/>
            <a:ext cx="3814891" cy="584775"/>
          </a:xfrm>
          <a:prstGeom prst="rect">
            <a:avLst/>
          </a:prstGeom>
          <a:noFill/>
          <a:ln w="9525">
            <a:noFill/>
            <a:miter lim="800000"/>
            <a:headEnd/>
            <a:tailEnd/>
          </a:ln>
        </p:spPr>
        <p:txBody>
          <a:bodyPr wrap="square">
            <a:prstTxWarp prst="textNoShape">
              <a:avLst/>
            </a:prstTxWarp>
            <a:spAutoFit/>
          </a:bodyPr>
          <a:lstStyle/>
          <a:p>
            <a:pPr>
              <a:spcBef>
                <a:spcPts val="600"/>
              </a:spcBef>
              <a:buClr>
                <a:srgbClr val="0070C0"/>
              </a:buClr>
            </a:pPr>
            <a:r>
              <a:rPr lang="en-US" sz="16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Bond repayment terms align with useful life of projects</a:t>
            </a:r>
          </a:p>
        </p:txBody>
      </p:sp>
      <p:sp>
        <p:nvSpPr>
          <p:cNvPr id="8" name="TextBox 7">
            <a:extLst>
              <a:ext uri="{FF2B5EF4-FFF2-40B4-BE49-F238E27FC236}">
                <a16:creationId xmlns:a16="http://schemas.microsoft.com/office/drawing/2014/main" id="{C63B5053-E79F-0325-9007-BCD7E0C9487E}"/>
              </a:ext>
            </a:extLst>
          </p:cNvPr>
          <p:cNvSpPr txBox="1"/>
          <p:nvPr/>
        </p:nvSpPr>
        <p:spPr>
          <a:xfrm>
            <a:off x="417560" y="2057400"/>
            <a:ext cx="8292769" cy="1107996"/>
          </a:xfrm>
          <a:prstGeom prst="rect">
            <a:avLst/>
          </a:prstGeom>
          <a:noFill/>
        </p:spPr>
        <p:txBody>
          <a:bodyPr wrap="square">
            <a:spAutoFit/>
          </a:bodyPr>
          <a:lstStyle/>
          <a:p>
            <a:pPr marL="285750" indent="-285750">
              <a:spcBef>
                <a:spcPts val="600"/>
              </a:spcBef>
              <a:buClr>
                <a:srgbClr val="FF6600"/>
              </a:buClr>
              <a:buFont typeface="Arial" panose="020B0604020202020204" pitchFamily="34" charset="0"/>
              <a:buChar char="•"/>
            </a:pPr>
            <a:r>
              <a:rPr lang="en-US" sz="1400" dirty="0">
                <a:solidFill>
                  <a:schemeClr val="tx1">
                    <a:lumMod val="85000"/>
                    <a:lumOff val="15000"/>
                  </a:schemeClr>
                </a:solidFill>
                <a:latin typeface="Roboto Black" panose="02000000000000000000" pitchFamily="2" charset="0"/>
                <a:ea typeface="Roboto Black" panose="02000000000000000000" pitchFamily="2" charset="0"/>
                <a:cs typeface="Roboto Black" panose="02000000000000000000" pitchFamily="2" charset="0"/>
              </a:rPr>
              <a:t>General Obligation Bonds</a:t>
            </a:r>
          </a:p>
          <a:p>
            <a:pPr marL="742950" lvl="1" indent="-285750">
              <a:spcBef>
                <a:spcPts val="600"/>
              </a:spcBef>
              <a:buClr>
                <a:srgbClr val="222F63"/>
              </a:buClr>
              <a:buFont typeface="Wingdings" panose="05000000000000000000" pitchFamily="2" charset="2"/>
              <a:buChar char="ü"/>
            </a:pPr>
            <a:r>
              <a:rPr lang="en-US" sz="1400" dirty="0">
                <a:solidFill>
                  <a:schemeClr val="tx1">
                    <a:lumMod val="85000"/>
                    <a:lumOff val="15000"/>
                  </a:schemeClr>
                </a:solidFill>
                <a:latin typeface="Roboto Light" panose="02000000000000000000" pitchFamily="2" charset="0"/>
                <a:ea typeface="Roboto Light" panose="02000000000000000000" pitchFamily="2" charset="0"/>
              </a:rPr>
              <a:t>Voter approved long-term debt instruments</a:t>
            </a:r>
          </a:p>
          <a:p>
            <a:pPr marL="742950" lvl="1" indent="-285750">
              <a:spcBef>
                <a:spcPts val="600"/>
              </a:spcBef>
              <a:buClr>
                <a:srgbClr val="222F63"/>
              </a:buClr>
              <a:buFont typeface="Wingdings" panose="05000000000000000000" pitchFamily="2" charset="2"/>
              <a:buChar char="ü"/>
            </a:pPr>
            <a:r>
              <a:rPr lang="en-US" sz="1400" dirty="0">
                <a:solidFill>
                  <a:schemeClr val="tx1">
                    <a:lumMod val="85000"/>
                    <a:lumOff val="15000"/>
                  </a:schemeClr>
                </a:solidFill>
                <a:latin typeface="Roboto Light" panose="02000000000000000000" pitchFamily="2" charset="0"/>
                <a:ea typeface="Roboto Light" panose="02000000000000000000" pitchFamily="2" charset="0"/>
              </a:rPr>
              <a:t>Paid back by the legal obligation to levy and collect property taxes sufficient to pay annual debt service on the bonds </a:t>
            </a:r>
          </a:p>
        </p:txBody>
      </p:sp>
      <p:sp>
        <p:nvSpPr>
          <p:cNvPr id="10" name="Rounded Rectangle 9">
            <a:extLst>
              <a:ext uri="{FF2B5EF4-FFF2-40B4-BE49-F238E27FC236}">
                <a16:creationId xmlns:a16="http://schemas.microsoft.com/office/drawing/2014/main" id="{E736BC70-E137-C73C-27D9-69E4591DB47B}"/>
              </a:ext>
            </a:extLst>
          </p:cNvPr>
          <p:cNvSpPr/>
          <p:nvPr/>
        </p:nvSpPr>
        <p:spPr>
          <a:xfrm>
            <a:off x="408301" y="563202"/>
            <a:ext cx="2368966" cy="338528"/>
          </a:xfrm>
          <a:prstGeom prst="round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AD0D7"/>
              </a:solidFill>
            </a:endParaRPr>
          </a:p>
        </p:txBody>
      </p:sp>
      <p:sp>
        <p:nvSpPr>
          <p:cNvPr id="11" name="TextBox 10">
            <a:extLst>
              <a:ext uri="{FF2B5EF4-FFF2-40B4-BE49-F238E27FC236}">
                <a16:creationId xmlns:a16="http://schemas.microsoft.com/office/drawing/2014/main" id="{4A6FF23E-3287-5AE8-1279-192A31FBCA19}"/>
              </a:ext>
            </a:extLst>
          </p:cNvPr>
          <p:cNvSpPr txBox="1"/>
          <p:nvPr/>
        </p:nvSpPr>
        <p:spPr>
          <a:xfrm>
            <a:off x="523891" y="593966"/>
            <a:ext cx="2253375" cy="276999"/>
          </a:xfrm>
          <a:prstGeom prst="rect">
            <a:avLst/>
          </a:prstGeom>
          <a:noFill/>
        </p:spPr>
        <p:txBody>
          <a:bodyPr wrap="square">
            <a:spAutoFit/>
          </a:bodyPr>
          <a:lstStyle/>
          <a:p>
            <a:r>
              <a:rPr lang="en-US" sz="1200" dirty="0">
                <a:solidFill>
                  <a:srgbClr val="222F63"/>
                </a:solidFill>
                <a:latin typeface="Roboto" panose="02000000000000000000" pitchFamily="2" charset="0"/>
                <a:ea typeface="Roboto" panose="02000000000000000000" pitchFamily="2" charset="0"/>
                <a:cs typeface="Helvetica Neue" panose="02000503000000020004" pitchFamily="2" charset="0"/>
              </a:rPr>
              <a:t>BACKGROUND | BONDS 101</a:t>
            </a:r>
          </a:p>
        </p:txBody>
      </p:sp>
      <p:pic>
        <p:nvPicPr>
          <p:cNvPr id="2" name="Graphic 2" descr="Money">
            <a:extLst>
              <a:ext uri="{FF2B5EF4-FFF2-40B4-BE49-F238E27FC236}">
                <a16:creationId xmlns:a16="http://schemas.microsoft.com/office/drawing/2014/main" id="{0608CA6D-4908-4D40-A4DE-A38B631A79E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572871" y="3449519"/>
            <a:ext cx="457200" cy="457200"/>
          </a:xfrm>
          <a:prstGeom prst="rect">
            <a:avLst/>
          </a:prstGeom>
        </p:spPr>
      </p:pic>
      <p:pic>
        <p:nvPicPr>
          <p:cNvPr id="3" name="Graphic 9" descr="Money">
            <a:extLst>
              <a:ext uri="{FF2B5EF4-FFF2-40B4-BE49-F238E27FC236}">
                <a16:creationId xmlns:a16="http://schemas.microsoft.com/office/drawing/2014/main" id="{A03C97ED-60CF-4087-9D8E-4BE4614E226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554238" y="3459643"/>
            <a:ext cx="457200" cy="457200"/>
          </a:xfrm>
          <a:prstGeom prst="rect">
            <a:avLst/>
          </a:prstGeom>
        </p:spPr>
      </p:pic>
      <p:pic>
        <p:nvPicPr>
          <p:cNvPr id="6" name="Graphic 10" descr="Money">
            <a:extLst>
              <a:ext uri="{FF2B5EF4-FFF2-40B4-BE49-F238E27FC236}">
                <a16:creationId xmlns:a16="http://schemas.microsoft.com/office/drawing/2014/main" id="{EBF5B0AE-5F76-49E1-A197-5FA5DEADC16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544569" y="3471824"/>
            <a:ext cx="457200" cy="457200"/>
          </a:xfrm>
          <a:prstGeom prst="rect">
            <a:avLst/>
          </a:prstGeom>
        </p:spPr>
      </p:pic>
      <p:pic>
        <p:nvPicPr>
          <p:cNvPr id="9" name="Graphic 11" descr="Money">
            <a:extLst>
              <a:ext uri="{FF2B5EF4-FFF2-40B4-BE49-F238E27FC236}">
                <a16:creationId xmlns:a16="http://schemas.microsoft.com/office/drawing/2014/main" id="{C44E7438-B15F-49F7-B746-915DB06FF27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34900" y="3471824"/>
            <a:ext cx="457200" cy="457200"/>
          </a:xfrm>
          <a:prstGeom prst="rect">
            <a:avLst/>
          </a:prstGeom>
        </p:spPr>
      </p:pic>
      <p:pic>
        <p:nvPicPr>
          <p:cNvPr id="12" name="Graphic 7" descr="Schoolhouse">
            <a:extLst>
              <a:ext uri="{FF2B5EF4-FFF2-40B4-BE49-F238E27FC236}">
                <a16:creationId xmlns:a16="http://schemas.microsoft.com/office/drawing/2014/main" id="{22D9DD87-5F53-479F-B71F-31511B1B03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80827" y="5257800"/>
            <a:ext cx="1097280" cy="1097280"/>
          </a:xfrm>
          <a:prstGeom prst="rect">
            <a:avLst/>
          </a:prstGeom>
        </p:spPr>
      </p:pic>
      <p:pic>
        <p:nvPicPr>
          <p:cNvPr id="13" name="Graphic 14" descr="Money">
            <a:extLst>
              <a:ext uri="{FF2B5EF4-FFF2-40B4-BE49-F238E27FC236}">
                <a16:creationId xmlns:a16="http://schemas.microsoft.com/office/drawing/2014/main" id="{C42F4B13-B3FE-4E18-8566-8D4A9B8EB157}"/>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2267" y="4326531"/>
            <a:ext cx="914400" cy="914400"/>
          </a:xfrm>
          <a:prstGeom prst="rect">
            <a:avLst/>
          </a:prstGeom>
        </p:spPr>
      </p:pic>
      <p:pic>
        <p:nvPicPr>
          <p:cNvPr id="14" name="Graphic 16" descr="Money">
            <a:extLst>
              <a:ext uri="{FF2B5EF4-FFF2-40B4-BE49-F238E27FC236}">
                <a16:creationId xmlns:a16="http://schemas.microsoft.com/office/drawing/2014/main" id="{531CCA8D-D7D5-4DFB-98E7-5DD134D1EF0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506597" y="3459643"/>
            <a:ext cx="457200" cy="457200"/>
          </a:xfrm>
          <a:prstGeom prst="rect">
            <a:avLst/>
          </a:prstGeom>
        </p:spPr>
      </p:pic>
      <p:cxnSp>
        <p:nvCxnSpPr>
          <p:cNvPr id="15" name="Straight Arrow Connector 14">
            <a:extLst>
              <a:ext uri="{FF2B5EF4-FFF2-40B4-BE49-F238E27FC236}">
                <a16:creationId xmlns:a16="http://schemas.microsoft.com/office/drawing/2014/main" id="{2867690B-93AB-4856-B7FE-25EFC3E3C7B4}"/>
              </a:ext>
            </a:extLst>
          </p:cNvPr>
          <p:cNvCxnSpPr/>
          <p:nvPr/>
        </p:nvCxnSpPr>
        <p:spPr>
          <a:xfrm>
            <a:off x="687594" y="4157624"/>
            <a:ext cx="7728473" cy="0"/>
          </a:xfrm>
          <a:prstGeom prst="straightConnector1">
            <a:avLst/>
          </a:prstGeom>
          <a:ln w="44450">
            <a:solidFill>
              <a:srgbClr val="98A0A8"/>
            </a:solidFill>
            <a:headEnd type="triangle"/>
            <a:tailEnd type="triangle"/>
          </a:ln>
        </p:spPr>
        <p:style>
          <a:lnRef idx="1">
            <a:schemeClr val="dk1"/>
          </a:lnRef>
          <a:fillRef idx="0">
            <a:schemeClr val="dk1"/>
          </a:fillRef>
          <a:effectRef idx="0">
            <a:schemeClr val="dk1"/>
          </a:effectRef>
          <a:fontRef idx="minor">
            <a:schemeClr val="tx1"/>
          </a:fontRef>
        </p:style>
      </p:cxnSp>
      <p:sp>
        <p:nvSpPr>
          <p:cNvPr id="16" name="TextBox 18">
            <a:extLst>
              <a:ext uri="{FF2B5EF4-FFF2-40B4-BE49-F238E27FC236}">
                <a16:creationId xmlns:a16="http://schemas.microsoft.com/office/drawing/2014/main" id="{F66276BD-434E-45C3-9E02-C990131C15FC}"/>
              </a:ext>
            </a:extLst>
          </p:cNvPr>
          <p:cNvSpPr txBox="1"/>
          <p:nvPr/>
        </p:nvSpPr>
        <p:spPr>
          <a:xfrm>
            <a:off x="912229" y="3416509"/>
            <a:ext cx="914400" cy="523220"/>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US" sz="1400" dirty="0">
                <a:latin typeface="Roboto Medium" panose="02000000000000000000" pitchFamily="2" charset="0"/>
                <a:ea typeface="Roboto Medium" panose="02000000000000000000" pitchFamily="2" charset="0"/>
                <a:cs typeface="Roboto Medium" panose="02000000000000000000" pitchFamily="2" charset="0"/>
              </a:rPr>
              <a:t>Bonds Issued</a:t>
            </a:r>
          </a:p>
        </p:txBody>
      </p:sp>
      <p:sp>
        <p:nvSpPr>
          <p:cNvPr id="17" name="TextBox 20">
            <a:extLst>
              <a:ext uri="{FF2B5EF4-FFF2-40B4-BE49-F238E27FC236}">
                <a16:creationId xmlns:a16="http://schemas.microsoft.com/office/drawing/2014/main" id="{B32383C5-49F3-48EA-A38D-0F149DA38832}"/>
              </a:ext>
            </a:extLst>
          </p:cNvPr>
          <p:cNvSpPr txBox="1"/>
          <p:nvPr/>
        </p:nvSpPr>
        <p:spPr>
          <a:xfrm>
            <a:off x="2395997" y="3136960"/>
            <a:ext cx="5791469" cy="307777"/>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US" sz="1400" dirty="0">
                <a:latin typeface="Roboto Medium" panose="02000000000000000000" pitchFamily="2" charset="0"/>
                <a:ea typeface="Roboto Medium" panose="02000000000000000000" pitchFamily="2" charset="0"/>
                <a:cs typeface="Roboto Medium" panose="02000000000000000000" pitchFamily="2" charset="0"/>
              </a:rPr>
              <a:t>Bonds Repaid By </a:t>
            </a:r>
            <a:r>
              <a:rPr lang="en-US" sz="1400" i="1" dirty="0">
                <a:latin typeface="Roboto Medium" panose="02000000000000000000" pitchFamily="2" charset="0"/>
                <a:ea typeface="Roboto Medium" panose="02000000000000000000" pitchFamily="2" charset="0"/>
                <a:cs typeface="Roboto Medium" panose="02000000000000000000" pitchFamily="2" charset="0"/>
              </a:rPr>
              <a:t>Taxpayers</a:t>
            </a:r>
            <a:r>
              <a:rPr lang="en-US" sz="1400" dirty="0">
                <a:latin typeface="Roboto Medium" panose="02000000000000000000" pitchFamily="2" charset="0"/>
                <a:ea typeface="Roboto Medium" panose="02000000000000000000" pitchFamily="2" charset="0"/>
                <a:cs typeface="Roboto Medium" panose="02000000000000000000" pitchFamily="2" charset="0"/>
              </a:rPr>
              <a:t> Over 25-30 years</a:t>
            </a:r>
          </a:p>
        </p:txBody>
      </p:sp>
      <p:pic>
        <p:nvPicPr>
          <p:cNvPr id="18" name="Graphic 22" descr="Money">
            <a:extLst>
              <a:ext uri="{FF2B5EF4-FFF2-40B4-BE49-F238E27FC236}">
                <a16:creationId xmlns:a16="http://schemas.microsoft.com/office/drawing/2014/main" id="{8471BD79-BDDB-4BEB-9593-D97F2D60746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25230" y="3459643"/>
            <a:ext cx="457200" cy="457200"/>
          </a:xfrm>
          <a:prstGeom prst="rect">
            <a:avLst/>
          </a:prstGeom>
        </p:spPr>
      </p:pic>
      <p:sp>
        <p:nvSpPr>
          <p:cNvPr id="19" name="TextBox 23">
            <a:extLst>
              <a:ext uri="{FF2B5EF4-FFF2-40B4-BE49-F238E27FC236}">
                <a16:creationId xmlns:a16="http://schemas.microsoft.com/office/drawing/2014/main" id="{4327C2DB-E61A-4B01-9A2E-8AB4E85E34A3}"/>
              </a:ext>
            </a:extLst>
          </p:cNvPr>
          <p:cNvSpPr txBox="1"/>
          <p:nvPr/>
        </p:nvSpPr>
        <p:spPr>
          <a:xfrm>
            <a:off x="2142952" y="4954620"/>
            <a:ext cx="1996282" cy="738664"/>
          </a:xfrm>
          <a:prstGeom prst="rect">
            <a:avLst/>
          </a:prstGeom>
          <a:noFill/>
        </p:spPr>
        <p:txBody>
          <a:bodyPr wrap="square" rtlCol="0">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US" sz="1400" dirty="0">
                <a:latin typeface="Roboto Medium" panose="02000000000000000000" pitchFamily="2" charset="0"/>
                <a:ea typeface="Roboto Medium" panose="02000000000000000000" pitchFamily="2" charset="0"/>
                <a:cs typeface="Roboto Medium" panose="02000000000000000000" pitchFamily="2" charset="0"/>
              </a:rPr>
              <a:t>District uses bond proceeds for capital improvements*</a:t>
            </a:r>
          </a:p>
        </p:txBody>
      </p:sp>
      <p:cxnSp>
        <p:nvCxnSpPr>
          <p:cNvPr id="20" name="Straight Arrow Connector 19">
            <a:extLst>
              <a:ext uri="{FF2B5EF4-FFF2-40B4-BE49-F238E27FC236}">
                <a16:creationId xmlns:a16="http://schemas.microsoft.com/office/drawing/2014/main" id="{29B809AB-0438-40AB-9F48-D3DC6156825B}"/>
              </a:ext>
            </a:extLst>
          </p:cNvPr>
          <p:cNvCxnSpPr/>
          <p:nvPr/>
        </p:nvCxnSpPr>
        <p:spPr>
          <a:xfrm flipV="1">
            <a:off x="2777267" y="3906719"/>
            <a:ext cx="0" cy="250905"/>
          </a:xfrm>
          <a:prstGeom prst="straightConnector1">
            <a:avLst/>
          </a:prstGeom>
          <a:ln>
            <a:solidFill>
              <a:srgbClr val="98A0A8"/>
            </a:solidFill>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B8FB0A99-EB1D-4FB2-AEFB-EAF5EF57B906}"/>
              </a:ext>
            </a:extLst>
          </p:cNvPr>
          <p:cNvCxnSpPr/>
          <p:nvPr/>
        </p:nvCxnSpPr>
        <p:spPr>
          <a:xfrm flipV="1">
            <a:off x="3776832" y="3906719"/>
            <a:ext cx="0" cy="250905"/>
          </a:xfrm>
          <a:prstGeom prst="straightConnector1">
            <a:avLst/>
          </a:prstGeom>
          <a:ln>
            <a:solidFill>
              <a:srgbClr val="98A0A8"/>
            </a:solidFill>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0D14D818-C1BD-43E1-8EC1-5D1751E23842}"/>
              </a:ext>
            </a:extLst>
          </p:cNvPr>
          <p:cNvCxnSpPr/>
          <p:nvPr/>
        </p:nvCxnSpPr>
        <p:spPr>
          <a:xfrm flipV="1">
            <a:off x="4758467" y="3906719"/>
            <a:ext cx="0" cy="250905"/>
          </a:xfrm>
          <a:prstGeom prst="straightConnector1">
            <a:avLst/>
          </a:prstGeom>
          <a:ln>
            <a:solidFill>
              <a:srgbClr val="98A0A8"/>
            </a:solidFill>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3E0275DA-0E9E-4F47-999A-FE94BD21FEC9}"/>
              </a:ext>
            </a:extLst>
          </p:cNvPr>
          <p:cNvCxnSpPr/>
          <p:nvPr/>
        </p:nvCxnSpPr>
        <p:spPr>
          <a:xfrm flipV="1">
            <a:off x="5749067" y="3911094"/>
            <a:ext cx="0" cy="250905"/>
          </a:xfrm>
          <a:prstGeom prst="straightConnector1">
            <a:avLst/>
          </a:prstGeom>
          <a:ln>
            <a:solidFill>
              <a:srgbClr val="98A0A8"/>
            </a:solidFill>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5A0EB63E-C076-4A1E-A547-948106530C49}"/>
              </a:ext>
            </a:extLst>
          </p:cNvPr>
          <p:cNvCxnSpPr/>
          <p:nvPr/>
        </p:nvCxnSpPr>
        <p:spPr>
          <a:xfrm flipV="1">
            <a:off x="6748632" y="3906614"/>
            <a:ext cx="0" cy="250905"/>
          </a:xfrm>
          <a:prstGeom prst="straightConnector1">
            <a:avLst/>
          </a:prstGeom>
          <a:ln>
            <a:solidFill>
              <a:srgbClr val="98A0A8"/>
            </a:solidFill>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95351418-95CE-42D0-A5B6-0082B799904B}"/>
              </a:ext>
            </a:extLst>
          </p:cNvPr>
          <p:cNvCxnSpPr/>
          <p:nvPr/>
        </p:nvCxnSpPr>
        <p:spPr>
          <a:xfrm flipV="1">
            <a:off x="7730267" y="3897649"/>
            <a:ext cx="0" cy="250905"/>
          </a:xfrm>
          <a:prstGeom prst="straightConnector1">
            <a:avLst/>
          </a:prstGeom>
          <a:ln>
            <a:solidFill>
              <a:srgbClr val="98A0A8"/>
            </a:solidFill>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a:extLst>
              <a:ext uri="{FF2B5EF4-FFF2-40B4-BE49-F238E27FC236}">
                <a16:creationId xmlns:a16="http://schemas.microsoft.com/office/drawing/2014/main" id="{F26808A0-01C1-450D-8FE1-DABEB41713A3}"/>
              </a:ext>
            </a:extLst>
          </p:cNvPr>
          <p:cNvCxnSpPr>
            <a:cxnSpLocks/>
          </p:cNvCxnSpPr>
          <p:nvPr/>
        </p:nvCxnSpPr>
        <p:spPr>
          <a:xfrm>
            <a:off x="1329467" y="4148554"/>
            <a:ext cx="0" cy="313870"/>
          </a:xfrm>
          <a:prstGeom prst="straightConnector1">
            <a:avLst/>
          </a:prstGeom>
          <a:ln>
            <a:solidFill>
              <a:srgbClr val="98A0A8"/>
            </a:solidFill>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a:extLst>
              <a:ext uri="{FF2B5EF4-FFF2-40B4-BE49-F238E27FC236}">
                <a16:creationId xmlns:a16="http://schemas.microsoft.com/office/drawing/2014/main" id="{4266BCF4-71D7-4573-9D1B-F7B7A28287AC}"/>
              </a:ext>
            </a:extLst>
          </p:cNvPr>
          <p:cNvCxnSpPr>
            <a:cxnSpLocks/>
          </p:cNvCxnSpPr>
          <p:nvPr/>
        </p:nvCxnSpPr>
        <p:spPr>
          <a:xfrm>
            <a:off x="1329467" y="5127705"/>
            <a:ext cx="0" cy="282495"/>
          </a:xfrm>
          <a:prstGeom prst="straightConnector1">
            <a:avLst/>
          </a:prstGeom>
          <a:ln>
            <a:solidFill>
              <a:srgbClr val="98A0A8"/>
            </a:solidFill>
            <a:tailEnd type="triangle"/>
          </a:ln>
        </p:spPr>
        <p:style>
          <a:lnRef idx="1">
            <a:schemeClr val="dk1"/>
          </a:lnRef>
          <a:fillRef idx="0">
            <a:schemeClr val="dk1"/>
          </a:fillRef>
          <a:effectRef idx="0">
            <a:schemeClr val="dk1"/>
          </a:effectRef>
          <a:fontRef idx="minor">
            <a:schemeClr val="tx1"/>
          </a:fontRef>
        </p:style>
      </p:cxnSp>
      <p:sp>
        <p:nvSpPr>
          <p:cNvPr id="28" name="TextBox 26">
            <a:extLst>
              <a:ext uri="{FF2B5EF4-FFF2-40B4-BE49-F238E27FC236}">
                <a16:creationId xmlns:a16="http://schemas.microsoft.com/office/drawing/2014/main" id="{F552E097-1E5E-4160-9518-C8F5F7B27772}"/>
              </a:ext>
            </a:extLst>
          </p:cNvPr>
          <p:cNvSpPr txBox="1">
            <a:spLocks noChangeAspect="1"/>
          </p:cNvSpPr>
          <p:nvPr/>
        </p:nvSpPr>
        <p:spPr>
          <a:xfrm>
            <a:off x="4544570" y="4354849"/>
            <a:ext cx="3661946" cy="521951"/>
          </a:xfrm>
          <a:prstGeom prst="rect">
            <a:avLst/>
          </a:prstGeom>
          <a:noFill/>
        </p:spPr>
        <p:txBody>
          <a:bodyPr wrap="square" rtlCol="0">
            <a:no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US" sz="1200" dirty="0">
                <a:latin typeface="Roboto Light" panose="02000000000000000000" pitchFamily="2" charset="0"/>
                <a:ea typeface="Roboto Light" panose="02000000000000000000" pitchFamily="2" charset="0"/>
                <a:cs typeface="Roboto Light" panose="02000000000000000000" pitchFamily="2" charset="0"/>
              </a:rPr>
              <a:t>Tax rates are determined annually based on bond payments due and updated assessed values.</a:t>
            </a:r>
          </a:p>
        </p:txBody>
      </p:sp>
      <p:sp>
        <p:nvSpPr>
          <p:cNvPr id="29" name="Text Box 11">
            <a:extLst>
              <a:ext uri="{FF2B5EF4-FFF2-40B4-BE49-F238E27FC236}">
                <a16:creationId xmlns:a16="http://schemas.microsoft.com/office/drawing/2014/main" id="{4B81C6B3-67E1-4C9D-851D-735542C0DE12}"/>
              </a:ext>
            </a:extLst>
          </p:cNvPr>
          <p:cNvSpPr txBox="1">
            <a:spLocks noChangeArrowheads="1"/>
          </p:cNvSpPr>
          <p:nvPr/>
        </p:nvSpPr>
        <p:spPr bwMode="auto">
          <a:xfrm>
            <a:off x="2331451" y="6209921"/>
            <a:ext cx="6160815" cy="246221"/>
          </a:xfrm>
          <a:prstGeom prst="rect">
            <a:avLst/>
          </a:prstGeom>
          <a:noFill/>
          <a:ln w="9525">
            <a:noFill/>
            <a:miter lim="800000"/>
            <a:headEnd/>
            <a:tailEnd/>
          </a:ln>
        </p:spPr>
        <p:txBody>
          <a:bodyPr wrap="square">
            <a:prstTxWarp prst="textNoShape">
              <a:avLst/>
            </a:prstTxWarp>
            <a:spAutoFit/>
          </a:bodyPr>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spcBef>
                <a:spcPts val="1200"/>
              </a:spcBef>
              <a:buClr>
                <a:srgbClr val="336699"/>
              </a:buClr>
            </a:pPr>
            <a:r>
              <a:rPr lang="en-US" sz="1000" dirty="0">
                <a:latin typeface="Roboto Light" panose="02000000000000000000" pitchFamily="2" charset="0"/>
                <a:ea typeface="Roboto Light" panose="02000000000000000000" pitchFamily="2" charset="0"/>
                <a:cs typeface="Roboto Light" panose="02000000000000000000" pitchFamily="2" charset="0"/>
              </a:rPr>
              <a:t>* Proposition 39 bond proceeds can also be used to “furnish” and “equip” schools.  </a:t>
            </a:r>
          </a:p>
        </p:txBody>
      </p:sp>
    </p:spTree>
    <p:extLst>
      <p:ext uri="{BB962C8B-B14F-4D97-AF65-F5344CB8AC3E}">
        <p14:creationId xmlns:p14="http://schemas.microsoft.com/office/powerpoint/2010/main" val="346397868"/>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5B4A6-8443-2AFF-C35E-F623F951415C}"/>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5FF97A5-833C-1E41-6591-B67646EE5299}"/>
              </a:ext>
            </a:extLst>
          </p:cNvPr>
          <p:cNvPicPr>
            <a:picLocks noChangeAspect="1"/>
          </p:cNvPicPr>
          <p:nvPr/>
        </p:nvPicPr>
        <p:blipFill>
          <a:blip r:embed="rId2"/>
          <a:stretch>
            <a:fillRect/>
          </a:stretch>
        </p:blipFill>
        <p:spPr>
          <a:xfrm>
            <a:off x="1483050" y="2113724"/>
            <a:ext cx="6177900" cy="3657600"/>
          </a:xfrm>
          <a:prstGeom prst="rect">
            <a:avLst/>
          </a:prstGeom>
        </p:spPr>
      </p:pic>
      <p:sp>
        <p:nvSpPr>
          <p:cNvPr id="5" name="Text Box 6">
            <a:extLst>
              <a:ext uri="{FF2B5EF4-FFF2-40B4-BE49-F238E27FC236}">
                <a16:creationId xmlns:a16="http://schemas.microsoft.com/office/drawing/2014/main" id="{7D60EAAA-7ECC-39E4-E663-88286C886F8B}"/>
              </a:ext>
            </a:extLst>
          </p:cNvPr>
          <p:cNvSpPr txBox="1">
            <a:spLocks noChangeArrowheads="1"/>
          </p:cNvSpPr>
          <p:nvPr/>
        </p:nvSpPr>
        <p:spPr bwMode="auto">
          <a:xfrm>
            <a:off x="408301" y="1428690"/>
            <a:ext cx="4849499" cy="400110"/>
          </a:xfrm>
          <a:prstGeom prst="rect">
            <a:avLst/>
          </a:prstGeom>
          <a:noFill/>
          <a:ln w="9525">
            <a:noFill/>
            <a:miter lim="800000"/>
            <a:headEnd/>
            <a:tailEnd/>
          </a:ln>
        </p:spPr>
        <p:txBody>
          <a:bodyPr wrap="square">
            <a:prstTxWarp prst="textNoShape">
              <a:avLst/>
            </a:prstTxWarp>
            <a:spAutoFit/>
          </a:bodyPr>
          <a:lstStyle/>
          <a:p>
            <a:r>
              <a:rPr lang="en-US" sz="2000" dirty="0">
                <a:solidFill>
                  <a:srgbClr val="FF6600"/>
                </a:solidFill>
                <a:latin typeface="NeueHaasGroteskDisp Pro" panose="020B0504020202020204" pitchFamily="34" charset="77"/>
              </a:rPr>
              <a:t>Example from Tax Year 2024-25</a:t>
            </a:r>
          </a:p>
        </p:txBody>
      </p:sp>
      <p:sp>
        <p:nvSpPr>
          <p:cNvPr id="6" name="TextBox 5">
            <a:extLst>
              <a:ext uri="{FF2B5EF4-FFF2-40B4-BE49-F238E27FC236}">
                <a16:creationId xmlns:a16="http://schemas.microsoft.com/office/drawing/2014/main" id="{FBBF41F5-01C3-760C-0555-F5FF543ADD13}"/>
              </a:ext>
            </a:extLst>
          </p:cNvPr>
          <p:cNvSpPr txBox="1"/>
          <p:nvPr/>
        </p:nvSpPr>
        <p:spPr>
          <a:xfrm>
            <a:off x="327339" y="5989716"/>
            <a:ext cx="4701861" cy="215444"/>
          </a:xfrm>
          <a:prstGeom prst="rect">
            <a:avLst/>
          </a:prstGeom>
          <a:noFill/>
        </p:spPr>
        <p:txBody>
          <a:bodyPr wrap="square" rtlCol="0" anchor="b">
            <a:spAutoFit/>
          </a:bodyPr>
          <a:lstStyle/>
          <a:p>
            <a:pPr fontAlgn="b">
              <a:spcBef>
                <a:spcPts val="0"/>
              </a:spcBef>
              <a:spcAft>
                <a:spcPts val="300"/>
              </a:spcAft>
              <a:defRPr/>
            </a:pPr>
            <a:r>
              <a:rPr lang="en-US" sz="800" i="1" dirty="0">
                <a:solidFill>
                  <a:schemeClr val="tx1">
                    <a:lumMod val="65000"/>
                    <a:lumOff val="35000"/>
                  </a:schemeClr>
                </a:solidFill>
                <a:latin typeface="Roboto Light" panose="02000000000000000000" pitchFamily="2" charset="0"/>
                <a:ea typeface="Roboto Light" panose="02000000000000000000" pitchFamily="2" charset="0"/>
              </a:rPr>
              <a:t>Source: Alameda County</a:t>
            </a:r>
          </a:p>
        </p:txBody>
      </p:sp>
      <p:sp>
        <p:nvSpPr>
          <p:cNvPr id="13" name="Rectangle 3">
            <a:extLst>
              <a:ext uri="{FF2B5EF4-FFF2-40B4-BE49-F238E27FC236}">
                <a16:creationId xmlns:a16="http://schemas.microsoft.com/office/drawing/2014/main" id="{15275D1D-9E2B-B61E-283F-938152CC5F37}"/>
              </a:ext>
            </a:extLst>
          </p:cNvPr>
          <p:cNvSpPr txBox="1">
            <a:spLocks noChangeArrowheads="1"/>
          </p:cNvSpPr>
          <p:nvPr/>
        </p:nvSpPr>
        <p:spPr bwMode="auto">
          <a:xfrm>
            <a:off x="392062" y="1000780"/>
            <a:ext cx="4484738" cy="523220"/>
          </a:xfrm>
          <a:prstGeom prst="rect">
            <a:avLst/>
          </a:prstGeom>
          <a:noFill/>
          <a:ln>
            <a:miter lim="800000"/>
            <a:headEnd/>
            <a:tailEnd/>
          </a:ln>
        </p:spPr>
        <p:txBody>
          <a:bodyPr vert="horz" wrap="square" lIns="91440" tIns="45720" rIns="91440" bIns="45720" numCol="1" anchor="b" anchorCtr="0" compatLnSpc="1">
            <a:prstTxWarp prst="textNoShape">
              <a:avLst/>
            </a:prstTxWarp>
            <a:spAutoFit/>
          </a:bodyPr>
          <a:lst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a:lstStyle>
          <a:p>
            <a:pPr fontAlgn="auto">
              <a:spcAft>
                <a:spcPts val="0"/>
              </a:spcAft>
            </a:pPr>
            <a:r>
              <a:rPr lang="en-US" sz="2800" b="1" dirty="0">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rPr>
              <a:t>Sample Tax Bill</a:t>
            </a:r>
          </a:p>
        </p:txBody>
      </p:sp>
      <p:cxnSp>
        <p:nvCxnSpPr>
          <p:cNvPr id="12" name="Straight Arrow Connector 11">
            <a:extLst>
              <a:ext uri="{FF2B5EF4-FFF2-40B4-BE49-F238E27FC236}">
                <a16:creationId xmlns:a16="http://schemas.microsoft.com/office/drawing/2014/main" id="{79DBCF18-E7E4-EFB0-5110-B20884C7EAAB}"/>
              </a:ext>
            </a:extLst>
          </p:cNvPr>
          <p:cNvCxnSpPr>
            <a:cxnSpLocks/>
          </p:cNvCxnSpPr>
          <p:nvPr/>
        </p:nvCxnSpPr>
        <p:spPr>
          <a:xfrm flipH="1" flipV="1">
            <a:off x="7695162" y="2971800"/>
            <a:ext cx="184150" cy="76200"/>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8961017-F2E5-3331-86BD-07E8792F9027}"/>
              </a:ext>
            </a:extLst>
          </p:cNvPr>
          <p:cNvSpPr txBox="1"/>
          <p:nvPr/>
        </p:nvSpPr>
        <p:spPr>
          <a:xfrm>
            <a:off x="283876" y="3725372"/>
            <a:ext cx="1078393" cy="1708160"/>
          </a:xfrm>
          <a:prstGeom prst="rect">
            <a:avLst/>
          </a:prstGeom>
          <a:noFill/>
        </p:spPr>
        <p:txBody>
          <a:bodyPr wrap="square" rtlCol="0">
            <a:spAutoFit/>
          </a:bodyPr>
          <a:lstStyle/>
          <a:p>
            <a:r>
              <a:rPr lang="en-US" sz="1050" dirty="0">
                <a:solidFill>
                  <a:schemeClr val="tx1">
                    <a:lumMod val="85000"/>
                    <a:lumOff val="15000"/>
                  </a:schemeClr>
                </a:solidFill>
                <a:latin typeface="Roboto Light" panose="02000000000000000000" pitchFamily="2" charset="0"/>
                <a:ea typeface="Roboto Light" panose="02000000000000000000" pitchFamily="2" charset="0"/>
                <a:cs typeface="Roboto Light" panose="02000000000000000000" pitchFamily="2" charset="0"/>
              </a:rPr>
              <a:t>District’s Bond program tax rates listed here; actual payment amount depends on the </a:t>
            </a:r>
            <a:r>
              <a:rPr lang="en-US" sz="1050" b="1" dirty="0">
                <a:solidFill>
                  <a:schemeClr val="tx1">
                    <a:lumMod val="85000"/>
                    <a:lumOff val="15000"/>
                  </a:schemeClr>
                </a:solidFill>
                <a:latin typeface="Roboto Light" panose="02000000000000000000" pitchFamily="2" charset="0"/>
                <a:ea typeface="Roboto Light" panose="02000000000000000000" pitchFamily="2" charset="0"/>
                <a:cs typeface="Roboto Light" panose="02000000000000000000" pitchFamily="2" charset="0"/>
              </a:rPr>
              <a:t>assessed</a:t>
            </a:r>
            <a:r>
              <a:rPr lang="en-US" sz="1050" dirty="0">
                <a:solidFill>
                  <a:schemeClr val="tx1">
                    <a:lumMod val="85000"/>
                    <a:lumOff val="15000"/>
                  </a:schemeClr>
                </a:solidFill>
                <a:latin typeface="Roboto Light" panose="02000000000000000000" pitchFamily="2" charset="0"/>
                <a:ea typeface="Roboto Light" panose="02000000000000000000" pitchFamily="2" charset="0"/>
                <a:cs typeface="Roboto Light" panose="02000000000000000000" pitchFamily="2" charset="0"/>
              </a:rPr>
              <a:t> value of the property. </a:t>
            </a:r>
          </a:p>
        </p:txBody>
      </p:sp>
      <p:cxnSp>
        <p:nvCxnSpPr>
          <p:cNvPr id="17" name="Straight Arrow Connector 16">
            <a:extLst>
              <a:ext uri="{FF2B5EF4-FFF2-40B4-BE49-F238E27FC236}">
                <a16:creationId xmlns:a16="http://schemas.microsoft.com/office/drawing/2014/main" id="{D491282A-C354-CED4-FB1E-6CD4B3C2DFD8}"/>
              </a:ext>
            </a:extLst>
          </p:cNvPr>
          <p:cNvCxnSpPr>
            <a:cxnSpLocks/>
          </p:cNvCxnSpPr>
          <p:nvPr/>
        </p:nvCxnSpPr>
        <p:spPr>
          <a:xfrm>
            <a:off x="1213334" y="4721753"/>
            <a:ext cx="178983" cy="383647"/>
          </a:xfrm>
          <a:prstGeom prst="straightConnector1">
            <a:avLst/>
          </a:prstGeom>
          <a:ln>
            <a:solidFill>
              <a:srgbClr val="00206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868DA8CB-DCC5-D57D-49AD-4928F4F02A1A}"/>
              </a:ext>
            </a:extLst>
          </p:cNvPr>
          <p:cNvSpPr txBox="1"/>
          <p:nvPr/>
        </p:nvSpPr>
        <p:spPr>
          <a:xfrm>
            <a:off x="7879312" y="2362200"/>
            <a:ext cx="964069" cy="1869743"/>
          </a:xfrm>
          <a:prstGeom prst="rect">
            <a:avLst/>
          </a:prstGeom>
          <a:noFill/>
        </p:spPr>
        <p:txBody>
          <a:bodyPr wrap="square" rtlCol="0">
            <a:spAutoFit/>
          </a:bodyPr>
          <a:lstStyle/>
          <a:p>
            <a:r>
              <a:rPr lang="en-US" sz="1050" dirty="0">
                <a:solidFill>
                  <a:schemeClr val="tx1">
                    <a:lumMod val="85000"/>
                    <a:lumOff val="15000"/>
                  </a:schemeClr>
                </a:solidFill>
                <a:latin typeface="Roboto Light" panose="02000000000000000000" pitchFamily="2" charset="0"/>
                <a:ea typeface="Roboto Light" panose="02000000000000000000" pitchFamily="2" charset="0"/>
                <a:cs typeface="Roboto Light" panose="02000000000000000000" pitchFamily="2" charset="0"/>
              </a:rPr>
              <a:t>District’s parcel taxes are listed in this section; actual payment amount does </a:t>
            </a:r>
            <a:r>
              <a:rPr lang="en-US" sz="1050" b="1" dirty="0">
                <a:solidFill>
                  <a:schemeClr val="tx1">
                    <a:lumMod val="85000"/>
                    <a:lumOff val="15000"/>
                  </a:schemeClr>
                </a:solidFill>
                <a:latin typeface="Roboto Light" panose="02000000000000000000" pitchFamily="2" charset="0"/>
                <a:ea typeface="Roboto Light" panose="02000000000000000000" pitchFamily="2" charset="0"/>
                <a:cs typeface="Roboto Light" panose="02000000000000000000" pitchFamily="2" charset="0"/>
              </a:rPr>
              <a:t>NOT</a:t>
            </a:r>
            <a:r>
              <a:rPr lang="en-US" sz="1050" dirty="0">
                <a:solidFill>
                  <a:schemeClr val="tx1">
                    <a:lumMod val="85000"/>
                    <a:lumOff val="15000"/>
                  </a:schemeClr>
                </a:solidFill>
                <a:latin typeface="Roboto Light" panose="02000000000000000000" pitchFamily="2" charset="0"/>
                <a:ea typeface="Roboto Light" panose="02000000000000000000" pitchFamily="2" charset="0"/>
                <a:cs typeface="Roboto Light" panose="02000000000000000000" pitchFamily="2" charset="0"/>
              </a:rPr>
              <a:t> depend on </a:t>
            </a:r>
            <a:r>
              <a:rPr lang="en-US" sz="1050" b="1" dirty="0">
                <a:solidFill>
                  <a:schemeClr val="tx1">
                    <a:lumMod val="85000"/>
                    <a:lumOff val="15000"/>
                  </a:schemeClr>
                </a:solidFill>
                <a:latin typeface="Roboto Light" panose="02000000000000000000" pitchFamily="2" charset="0"/>
                <a:ea typeface="Roboto Light" panose="02000000000000000000" pitchFamily="2" charset="0"/>
                <a:cs typeface="Roboto Light" panose="02000000000000000000" pitchFamily="2" charset="0"/>
              </a:rPr>
              <a:t>assessed</a:t>
            </a:r>
            <a:r>
              <a:rPr lang="en-US" sz="1050" dirty="0">
                <a:solidFill>
                  <a:schemeClr val="tx1">
                    <a:lumMod val="85000"/>
                    <a:lumOff val="15000"/>
                  </a:schemeClr>
                </a:solidFill>
                <a:latin typeface="Roboto Light" panose="02000000000000000000" pitchFamily="2" charset="0"/>
                <a:ea typeface="Roboto Light" panose="02000000000000000000" pitchFamily="2" charset="0"/>
                <a:cs typeface="Roboto Light" panose="02000000000000000000" pitchFamily="2" charset="0"/>
              </a:rPr>
              <a:t> value of the property.</a:t>
            </a:r>
          </a:p>
        </p:txBody>
      </p:sp>
      <p:sp>
        <p:nvSpPr>
          <p:cNvPr id="7" name="Rounded Rectangle 9">
            <a:extLst>
              <a:ext uri="{FF2B5EF4-FFF2-40B4-BE49-F238E27FC236}">
                <a16:creationId xmlns:a16="http://schemas.microsoft.com/office/drawing/2014/main" id="{F10089D1-5BB8-29D7-47ED-9592FB34B585}"/>
              </a:ext>
            </a:extLst>
          </p:cNvPr>
          <p:cNvSpPr/>
          <p:nvPr/>
        </p:nvSpPr>
        <p:spPr>
          <a:xfrm>
            <a:off x="408301" y="563202"/>
            <a:ext cx="2368966" cy="338528"/>
          </a:xfrm>
          <a:prstGeom prst="round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AD0D7"/>
              </a:solidFill>
            </a:endParaRPr>
          </a:p>
        </p:txBody>
      </p:sp>
      <p:sp>
        <p:nvSpPr>
          <p:cNvPr id="8" name="TextBox 7">
            <a:extLst>
              <a:ext uri="{FF2B5EF4-FFF2-40B4-BE49-F238E27FC236}">
                <a16:creationId xmlns:a16="http://schemas.microsoft.com/office/drawing/2014/main" id="{24795E6A-2FE0-5266-FC45-E658DE619B8A}"/>
              </a:ext>
            </a:extLst>
          </p:cNvPr>
          <p:cNvSpPr txBox="1"/>
          <p:nvPr/>
        </p:nvSpPr>
        <p:spPr>
          <a:xfrm>
            <a:off x="523891" y="593966"/>
            <a:ext cx="2253375" cy="276999"/>
          </a:xfrm>
          <a:prstGeom prst="rect">
            <a:avLst/>
          </a:prstGeom>
          <a:noFill/>
        </p:spPr>
        <p:txBody>
          <a:bodyPr wrap="square">
            <a:spAutoFit/>
          </a:bodyPr>
          <a:lstStyle/>
          <a:p>
            <a:r>
              <a:rPr lang="en-US" sz="1200" dirty="0">
                <a:solidFill>
                  <a:srgbClr val="222F63"/>
                </a:solidFill>
                <a:latin typeface="Roboto" panose="02000000000000000000" pitchFamily="2" charset="0"/>
                <a:ea typeface="Roboto" panose="02000000000000000000" pitchFamily="2" charset="0"/>
                <a:cs typeface="Helvetica Neue" panose="02000503000000020004" pitchFamily="2" charset="0"/>
              </a:rPr>
              <a:t>BACKGROUND | BONDS 101</a:t>
            </a:r>
          </a:p>
        </p:txBody>
      </p:sp>
    </p:spTree>
    <p:extLst>
      <p:ext uri="{BB962C8B-B14F-4D97-AF65-F5344CB8AC3E}">
        <p14:creationId xmlns:p14="http://schemas.microsoft.com/office/powerpoint/2010/main" val="2064043973"/>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B5C0AC-D359-7A30-8AD9-AB4193130F9C}"/>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C646167-8B92-49A4-EBAC-DC914E1AF7E0}"/>
              </a:ext>
            </a:extLst>
          </p:cNvPr>
          <p:cNvSpPr txBox="1">
            <a:spLocks noChangeArrowheads="1"/>
          </p:cNvSpPr>
          <p:nvPr/>
        </p:nvSpPr>
        <p:spPr bwMode="auto">
          <a:xfrm>
            <a:off x="392062" y="1029949"/>
            <a:ext cx="3544277" cy="523220"/>
          </a:xfrm>
          <a:prstGeom prst="rect">
            <a:avLst/>
          </a:prstGeom>
          <a:noFill/>
          <a:ln>
            <a:miter lim="800000"/>
            <a:headEnd/>
            <a:tailEnd/>
          </a:ln>
        </p:spPr>
        <p:txBody>
          <a:bodyPr vert="horz" wrap="square" lIns="91440" tIns="45720" rIns="91440" bIns="45720" numCol="1" anchor="b" anchorCtr="0" compatLnSpc="1">
            <a:prstTxWarp prst="textNoShape">
              <a:avLst/>
            </a:prstTxWarp>
            <a:spAutoFit/>
          </a:bodyPr>
          <a:lst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a:lstStyle>
          <a:p>
            <a:pPr fontAlgn="auto">
              <a:spcAft>
                <a:spcPts val="0"/>
              </a:spcAft>
            </a:pPr>
            <a:r>
              <a:rPr lang="en-US" sz="2800" b="1">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rPr>
              <a:t>Bond Authorizations</a:t>
            </a:r>
            <a:endParaRPr lang="en-US" sz="2800" b="1" dirty="0">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endParaRPr>
          </a:p>
        </p:txBody>
      </p:sp>
      <p:sp>
        <p:nvSpPr>
          <p:cNvPr id="5" name="Text Placeholder 2">
            <a:extLst>
              <a:ext uri="{FF2B5EF4-FFF2-40B4-BE49-F238E27FC236}">
                <a16:creationId xmlns:a16="http://schemas.microsoft.com/office/drawing/2014/main" id="{91BA296F-3700-C080-456F-C7FA18F0EF10}"/>
              </a:ext>
            </a:extLst>
          </p:cNvPr>
          <p:cNvSpPr txBox="1">
            <a:spLocks/>
          </p:cNvSpPr>
          <p:nvPr/>
        </p:nvSpPr>
        <p:spPr>
          <a:xfrm>
            <a:off x="422042" y="1493344"/>
            <a:ext cx="3514297" cy="400110"/>
          </a:xfrm>
          <a:prstGeom prst="rect">
            <a:avLst/>
          </a:prstGeom>
        </p:spPr>
        <p:txBody>
          <a:bodyPr wrap="square">
            <a:sp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None/>
            </a:pPr>
            <a:r>
              <a:rPr lang="en-US" sz="2000" dirty="0">
                <a:solidFill>
                  <a:srgbClr val="FF6600"/>
                </a:solidFill>
                <a:latin typeface="NeueHaasGroteskDisp Pro" panose="020B0504020202020204" pitchFamily="34" charset="77"/>
              </a:rPr>
              <a:t>Strong Voter Support</a:t>
            </a:r>
          </a:p>
        </p:txBody>
      </p:sp>
      <p:sp>
        <p:nvSpPr>
          <p:cNvPr id="6" name="TextBox 5">
            <a:extLst>
              <a:ext uri="{FF2B5EF4-FFF2-40B4-BE49-F238E27FC236}">
                <a16:creationId xmlns:a16="http://schemas.microsoft.com/office/drawing/2014/main" id="{7772D3DC-1A83-EC19-9527-A21A8D00A314}"/>
              </a:ext>
            </a:extLst>
          </p:cNvPr>
          <p:cNvSpPr txBox="1"/>
          <p:nvPr/>
        </p:nvSpPr>
        <p:spPr>
          <a:xfrm>
            <a:off x="327339" y="5639610"/>
            <a:ext cx="7963240" cy="461665"/>
          </a:xfrm>
          <a:prstGeom prst="rect">
            <a:avLst/>
          </a:prstGeom>
          <a:noFill/>
        </p:spPr>
        <p:txBody>
          <a:bodyPr wrap="square" rtlCol="0" anchor="b">
            <a:spAutoFit/>
          </a:bodyPr>
          <a:lstStyle/>
          <a:p>
            <a:r>
              <a:rPr lang="en-US" sz="800" i="1" dirty="0">
                <a:solidFill>
                  <a:schemeClr val="tx1">
                    <a:lumMod val="65000"/>
                    <a:lumOff val="35000"/>
                  </a:schemeClr>
                </a:solidFill>
                <a:latin typeface="Roboto Light" panose="02000000000000000000" pitchFamily="2" charset="0"/>
                <a:ea typeface="Roboto Light" panose="02000000000000000000" pitchFamily="2" charset="0"/>
              </a:rPr>
              <a:t>*The Series 2021 bonds included bonds from the 1994 and 2000 authorizations without a clear delineation; final maturity of the 1994 authorization is estimated to be 2024.  </a:t>
            </a:r>
          </a:p>
          <a:p>
            <a:r>
              <a:rPr lang="en-US" sz="800" i="1" dirty="0">
                <a:solidFill>
                  <a:schemeClr val="tx1">
                    <a:lumMod val="65000"/>
                    <a:lumOff val="35000"/>
                  </a:schemeClr>
                </a:solidFill>
                <a:latin typeface="Roboto Light" panose="02000000000000000000" pitchFamily="2" charset="0"/>
                <a:ea typeface="Roboto Light" panose="02000000000000000000" pitchFamily="2" charset="0"/>
              </a:rPr>
              <a:t>**May change based on repayment term of bonds remaining to be issued</a:t>
            </a:r>
          </a:p>
          <a:p>
            <a:r>
              <a:rPr lang="en-US" sz="800" i="1" dirty="0">
                <a:solidFill>
                  <a:schemeClr val="tx1">
                    <a:lumMod val="65000"/>
                    <a:lumOff val="35000"/>
                  </a:schemeClr>
                </a:solidFill>
                <a:latin typeface="Roboto Light" panose="02000000000000000000" pitchFamily="2" charset="0"/>
                <a:ea typeface="Roboto Light" panose="02000000000000000000" pitchFamily="2" charset="0"/>
              </a:rPr>
              <a:t>Source: </a:t>
            </a:r>
            <a:r>
              <a:rPr lang="en-US" sz="800" i="1" dirty="0" err="1">
                <a:solidFill>
                  <a:schemeClr val="tx1">
                    <a:lumMod val="65000"/>
                    <a:lumOff val="35000"/>
                  </a:schemeClr>
                </a:solidFill>
                <a:latin typeface="Roboto Light" panose="02000000000000000000" pitchFamily="2" charset="0"/>
                <a:ea typeface="Roboto Light" panose="02000000000000000000" pitchFamily="2" charset="0"/>
              </a:rPr>
              <a:t>Smartvoter</a:t>
            </a:r>
            <a:r>
              <a:rPr lang="en-US" sz="800" i="1" dirty="0">
                <a:solidFill>
                  <a:schemeClr val="tx1">
                    <a:lumMod val="65000"/>
                    <a:lumOff val="35000"/>
                  </a:schemeClr>
                </a:solidFill>
                <a:latin typeface="Roboto Light" panose="02000000000000000000" pitchFamily="2" charset="0"/>
                <a:ea typeface="Roboto Light" panose="02000000000000000000" pitchFamily="2" charset="0"/>
              </a:rPr>
              <a:t>; Ballotpedia</a:t>
            </a:r>
          </a:p>
        </p:txBody>
      </p:sp>
      <p:sp>
        <p:nvSpPr>
          <p:cNvPr id="7" name="Text Box 6">
            <a:extLst>
              <a:ext uri="{FF2B5EF4-FFF2-40B4-BE49-F238E27FC236}">
                <a16:creationId xmlns:a16="http://schemas.microsoft.com/office/drawing/2014/main" id="{EA037667-2528-D593-8809-DC5C1FA892BA}"/>
              </a:ext>
            </a:extLst>
          </p:cNvPr>
          <p:cNvSpPr txBox="1">
            <a:spLocks noChangeArrowheads="1"/>
          </p:cNvSpPr>
          <p:nvPr/>
        </p:nvSpPr>
        <p:spPr bwMode="auto">
          <a:xfrm>
            <a:off x="4115091" y="1071602"/>
            <a:ext cx="4701569" cy="584775"/>
          </a:xfrm>
          <a:prstGeom prst="rect">
            <a:avLst/>
          </a:prstGeom>
          <a:noFill/>
          <a:ln w="9525">
            <a:noFill/>
            <a:miter lim="800000"/>
            <a:headEnd/>
            <a:tailEnd/>
          </a:ln>
        </p:spPr>
        <p:txBody>
          <a:bodyPr wrap="square">
            <a:prstTxWarp prst="textNoShape">
              <a:avLst/>
            </a:prstTxWarp>
            <a:spAutoFit/>
          </a:bodyPr>
          <a:lstStyle/>
          <a:p>
            <a:pPr>
              <a:spcBef>
                <a:spcPts val="600"/>
              </a:spcBef>
              <a:buClr>
                <a:srgbClr val="0070C0"/>
              </a:buClr>
            </a:pPr>
            <a:r>
              <a:rPr lang="en-US" sz="16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Oakland USD voters have passed five bond authorizations since 1994</a:t>
            </a:r>
          </a:p>
        </p:txBody>
      </p:sp>
      <p:sp>
        <p:nvSpPr>
          <p:cNvPr id="8" name="TextBox 7">
            <a:extLst>
              <a:ext uri="{FF2B5EF4-FFF2-40B4-BE49-F238E27FC236}">
                <a16:creationId xmlns:a16="http://schemas.microsoft.com/office/drawing/2014/main" id="{3AD94CFD-EA94-4089-EA15-2DAC1AE88F9F}"/>
              </a:ext>
            </a:extLst>
          </p:cNvPr>
          <p:cNvSpPr txBox="1"/>
          <p:nvPr/>
        </p:nvSpPr>
        <p:spPr>
          <a:xfrm>
            <a:off x="417560" y="4735148"/>
            <a:ext cx="8292769" cy="523220"/>
          </a:xfrm>
          <a:prstGeom prst="rect">
            <a:avLst/>
          </a:prstGeom>
          <a:noFill/>
        </p:spPr>
        <p:txBody>
          <a:bodyPr wrap="square">
            <a:spAutoFit/>
          </a:bodyPr>
          <a:lstStyle/>
          <a:p>
            <a:pPr marL="285750" indent="-285750">
              <a:spcBef>
                <a:spcPts val="600"/>
              </a:spcBef>
              <a:buClr>
                <a:srgbClr val="FF6600"/>
              </a:buClr>
              <a:buFont typeface="Arial" panose="020B0604020202020204" pitchFamily="34" charset="0"/>
              <a:buChar char="•"/>
            </a:pPr>
            <a:r>
              <a:rPr lang="en-US" sz="1400" dirty="0">
                <a:solidFill>
                  <a:schemeClr val="tx1">
                    <a:lumMod val="85000"/>
                    <a:lumOff val="15000"/>
                  </a:schemeClr>
                </a:solidFill>
                <a:latin typeface="Roboto Light" panose="02000000000000000000" pitchFamily="2" charset="0"/>
                <a:ea typeface="Roboto Light" panose="02000000000000000000" pitchFamily="2" charset="0"/>
              </a:rPr>
              <a:t>The District has $365 million in authorized but unissued bonds remaining from the 2020 Measure Y authorization</a:t>
            </a:r>
          </a:p>
        </p:txBody>
      </p:sp>
      <p:graphicFrame>
        <p:nvGraphicFramePr>
          <p:cNvPr id="9" name="Table 2">
            <a:extLst>
              <a:ext uri="{FF2B5EF4-FFF2-40B4-BE49-F238E27FC236}">
                <a16:creationId xmlns:a16="http://schemas.microsoft.com/office/drawing/2014/main" id="{D35F4FF2-9451-5CF1-5F79-2A27822DDF4F}"/>
              </a:ext>
            </a:extLst>
          </p:cNvPr>
          <p:cNvGraphicFramePr>
            <a:graphicFrameLocks noGrp="1"/>
          </p:cNvGraphicFramePr>
          <p:nvPr/>
        </p:nvGraphicFramePr>
        <p:xfrm>
          <a:off x="523890" y="2057400"/>
          <a:ext cx="8086710" cy="2560320"/>
        </p:xfrm>
        <a:graphic>
          <a:graphicData uri="http://schemas.openxmlformats.org/drawingml/2006/table">
            <a:tbl>
              <a:tblPr firstRow="1" bandRow="1">
                <a:tableStyleId>{00A15C55-8517-42AA-B614-E9B94910E393}</a:tableStyleId>
              </a:tblPr>
              <a:tblGrid>
                <a:gridCol w="2021677">
                  <a:extLst>
                    <a:ext uri="{9D8B030D-6E8A-4147-A177-3AD203B41FA5}">
                      <a16:colId xmlns:a16="http://schemas.microsoft.com/office/drawing/2014/main" val="2540126037"/>
                    </a:ext>
                  </a:extLst>
                </a:gridCol>
                <a:gridCol w="2021677">
                  <a:extLst>
                    <a:ext uri="{9D8B030D-6E8A-4147-A177-3AD203B41FA5}">
                      <a16:colId xmlns:a16="http://schemas.microsoft.com/office/drawing/2014/main" val="2919792875"/>
                    </a:ext>
                  </a:extLst>
                </a:gridCol>
                <a:gridCol w="2021677">
                  <a:extLst>
                    <a:ext uri="{9D8B030D-6E8A-4147-A177-3AD203B41FA5}">
                      <a16:colId xmlns:a16="http://schemas.microsoft.com/office/drawing/2014/main" val="4235545906"/>
                    </a:ext>
                  </a:extLst>
                </a:gridCol>
                <a:gridCol w="2021679">
                  <a:extLst>
                    <a:ext uri="{9D8B030D-6E8A-4147-A177-3AD203B41FA5}">
                      <a16:colId xmlns:a16="http://schemas.microsoft.com/office/drawing/2014/main" val="247551631"/>
                    </a:ext>
                  </a:extLst>
                </a:gridCol>
              </a:tblGrid>
              <a:tr h="250442">
                <a:tc>
                  <a:txBody>
                    <a:bodyPr/>
                    <a:lstStyle/>
                    <a:p>
                      <a:pPr algn="l"/>
                      <a:r>
                        <a:rPr lang="en-US" sz="1200" b="0" i="0" dirty="0">
                          <a:solidFill>
                            <a:schemeClr val="bg1"/>
                          </a:solidFill>
                          <a:latin typeface="Roboto Light" panose="02000000000000000000" pitchFamily="2" charset="0"/>
                          <a:ea typeface="Roboto Light" panose="02000000000000000000" pitchFamily="2" charset="0"/>
                          <a:cs typeface="Helvetica Neue" panose="02000503000000020004" pitchFamily="2" charset="0"/>
                        </a:rPr>
                        <a:t>Date</a:t>
                      </a:r>
                    </a:p>
                  </a:txBody>
                  <a:tcPr marL="18288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rgbClr val="222F63"/>
                    </a:solidFill>
                  </a:tcPr>
                </a:tc>
                <a:tc>
                  <a:txBody>
                    <a:bodyPr/>
                    <a:lstStyle/>
                    <a:p>
                      <a:pPr algn="ctr"/>
                      <a:r>
                        <a:rPr lang="en-US" sz="1200" b="0" i="0" dirty="0">
                          <a:latin typeface="Roboto Light" panose="02000000000000000000" pitchFamily="2" charset="0"/>
                          <a:ea typeface="Roboto Light" panose="02000000000000000000" pitchFamily="2" charset="0"/>
                          <a:cs typeface="Helvetica Neue" panose="02000503000000020004" pitchFamily="2" charset="0"/>
                        </a:rPr>
                        <a:t>Bond Authorization Size</a:t>
                      </a:r>
                    </a:p>
                  </a:txBody>
                  <a:tcPr anchor="ctr">
                    <a:lnL w="12700" cmpd="sng">
                      <a:noFill/>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rgbClr val="222F63"/>
                    </a:solidFill>
                  </a:tcPr>
                </a:tc>
                <a:tc>
                  <a:txBody>
                    <a:bodyPr/>
                    <a:lstStyle/>
                    <a:p>
                      <a:pPr algn="ctr"/>
                      <a:r>
                        <a:rPr lang="en-US" sz="1200" b="0" i="0" dirty="0">
                          <a:latin typeface="Roboto Light" panose="02000000000000000000" pitchFamily="2" charset="0"/>
                          <a:ea typeface="Roboto Light" panose="02000000000000000000" pitchFamily="2" charset="0"/>
                          <a:cs typeface="Helvetica Neue" panose="02000503000000020004" pitchFamily="2" charset="0"/>
                        </a:rPr>
                        <a:t>Support</a:t>
                      </a:r>
                    </a:p>
                  </a:txBody>
                  <a:tcPr anchor="ctr">
                    <a:lnL w="12700" cmpd="sng">
                      <a:noFill/>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rgbClr val="222F63"/>
                    </a:solidFill>
                  </a:tcPr>
                </a:tc>
                <a:tc>
                  <a:txBody>
                    <a:bodyPr/>
                    <a:lstStyle/>
                    <a:p>
                      <a:pPr algn="ctr"/>
                      <a:r>
                        <a:rPr lang="en-US" sz="1200" b="0" i="0" dirty="0">
                          <a:latin typeface="Roboto Light" panose="02000000000000000000" pitchFamily="2" charset="0"/>
                          <a:ea typeface="Roboto Light" panose="02000000000000000000" pitchFamily="2" charset="0"/>
                          <a:cs typeface="Helvetica Neue" panose="02000503000000020004" pitchFamily="2" charset="0"/>
                        </a:rPr>
                        <a:t>Final Maturity</a:t>
                      </a: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rgbClr val="222F63"/>
                    </a:solidFill>
                  </a:tcPr>
                </a:tc>
                <a:extLst>
                  <a:ext uri="{0D108BD9-81ED-4DB2-BD59-A6C34878D82A}">
                    <a16:rowId xmlns:a16="http://schemas.microsoft.com/office/drawing/2014/main" val="1320618544"/>
                  </a:ext>
                </a:extLst>
              </a:tr>
              <a:tr h="417404">
                <a:tc>
                  <a:txBody>
                    <a:bodyPr/>
                    <a:lstStyle/>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November 8, 1994</a:t>
                      </a:r>
                    </a:p>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(Measure C)</a:t>
                      </a:r>
                    </a:p>
                  </a:txBody>
                  <a:tcPr marL="182880" anchor="ctr">
                    <a:lnL w="12700" cap="flat" cmpd="sng" algn="ctr">
                      <a:noFill/>
                      <a:prstDash val="solid"/>
                      <a:round/>
                      <a:headEnd type="none" w="med" len="med"/>
                      <a:tailEnd type="none" w="med" len="med"/>
                    </a:lnL>
                    <a:lnR w="12700" cmpd="sng">
                      <a:noFill/>
                    </a:lnR>
                    <a:lnT w="38100" cmpd="sng">
                      <a:noFill/>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$170,000,000</a:t>
                      </a:r>
                    </a:p>
                  </a:txBody>
                  <a:tcPr anchor="ctr">
                    <a:lnL w="12700" cmpd="sng">
                      <a:noFill/>
                    </a:lnL>
                    <a:lnR w="12700" cmpd="sng">
                      <a:noFill/>
                    </a:lnR>
                    <a:lnT w="38100" cmpd="sng">
                      <a:noFill/>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84.0%</a:t>
                      </a:r>
                    </a:p>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(66.7% required)</a:t>
                      </a:r>
                    </a:p>
                  </a:txBody>
                  <a:tcPr anchor="ctr">
                    <a:lnL w="12700" cmpd="sng">
                      <a:noFill/>
                    </a:lnL>
                    <a:lnR w="12700" cmpd="sng">
                      <a:noFill/>
                    </a:lnR>
                    <a:lnT w="38100" cmpd="sng">
                      <a:noFill/>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2024*</a:t>
                      </a:r>
                    </a:p>
                  </a:txBody>
                  <a:tcPr anchor="ctr">
                    <a:lnL w="12700" cmpd="sng">
                      <a:noFill/>
                    </a:lnL>
                    <a:lnR w="12700" cap="flat" cmpd="sng" algn="ctr">
                      <a:noFill/>
                      <a:prstDash val="solid"/>
                      <a:round/>
                      <a:headEnd type="none" w="med" len="med"/>
                      <a:tailEnd type="none" w="med" len="med"/>
                    </a:lnR>
                    <a:lnT w="38100" cmpd="sng">
                      <a:noFill/>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85289140"/>
                  </a:ext>
                </a:extLst>
              </a:tr>
              <a:tr h="417404">
                <a:tc>
                  <a:txBody>
                    <a:bodyPr/>
                    <a:lstStyle/>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March 7, 2000</a:t>
                      </a:r>
                    </a:p>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(Measure A)</a:t>
                      </a:r>
                    </a:p>
                  </a:txBody>
                  <a:tcPr marL="182880" anchor="ctr">
                    <a:lnL w="12700" cap="flat" cmpd="sng" algn="ctr">
                      <a:noFill/>
                      <a:prstDash val="solid"/>
                      <a:round/>
                      <a:headEnd type="none" w="med" len="med"/>
                      <a:tailEnd type="none" w="med" len="med"/>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$303,000,000</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84.7%</a:t>
                      </a:r>
                    </a:p>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(66.7% required)</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2030</a:t>
                      </a:r>
                    </a:p>
                  </a:txBody>
                  <a:tcPr anchor="ctr">
                    <a:lnL w="12700" cmpd="sng">
                      <a:noFill/>
                    </a:lnL>
                    <a:lnR w="12700" cap="flat" cmpd="sng" algn="ctr">
                      <a:noFill/>
                      <a:prstDash val="solid"/>
                      <a:round/>
                      <a:headEnd type="none" w="med" len="med"/>
                      <a:tailEnd type="none" w="med" len="med"/>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7002113"/>
                  </a:ext>
                </a:extLst>
              </a:tr>
              <a:tr h="417404">
                <a:tc>
                  <a:txBody>
                    <a:bodyPr/>
                    <a:lstStyle/>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June 6, 2006</a:t>
                      </a:r>
                    </a:p>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(Measure B)</a:t>
                      </a:r>
                    </a:p>
                  </a:txBody>
                  <a:tcPr marL="182880" anchor="ctr">
                    <a:lnL w="12700" cap="flat" cmpd="sng" algn="ctr">
                      <a:noFill/>
                      <a:prstDash val="solid"/>
                      <a:round/>
                      <a:headEnd type="none" w="med" len="med"/>
                      <a:tailEnd type="none" w="med" len="med"/>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$435,000,000</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78.0%</a:t>
                      </a:r>
                    </a:p>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(55.0% required)</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2041</a:t>
                      </a:r>
                    </a:p>
                  </a:txBody>
                  <a:tcPr anchor="ctr">
                    <a:lnL w="12700" cmpd="sng">
                      <a:noFill/>
                    </a:lnL>
                    <a:lnR w="12700" cap="flat" cmpd="sng" algn="ctr">
                      <a:noFill/>
                      <a:prstDash val="solid"/>
                      <a:round/>
                      <a:headEnd type="none" w="med" len="med"/>
                      <a:tailEnd type="none" w="med" len="med"/>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77552866"/>
                  </a:ext>
                </a:extLst>
              </a:tr>
              <a:tr h="417404">
                <a:tc>
                  <a:txBody>
                    <a:bodyPr/>
                    <a:lstStyle/>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November 6, 2012</a:t>
                      </a:r>
                    </a:p>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(Measure J)</a:t>
                      </a:r>
                    </a:p>
                  </a:txBody>
                  <a:tcPr marL="182880" anchor="ctr">
                    <a:lnL w="12700" cap="flat" cmpd="sng" algn="ctr">
                      <a:noFill/>
                      <a:prstDash val="solid"/>
                      <a:round/>
                      <a:headEnd type="none" w="med" len="med"/>
                      <a:tailEnd type="none" w="med" len="med"/>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$475,000,000</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84.4%</a:t>
                      </a:r>
                    </a:p>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(55.0% required)</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2040</a:t>
                      </a:r>
                    </a:p>
                  </a:txBody>
                  <a:tcPr anchor="ctr">
                    <a:lnL w="12700" cmpd="sng">
                      <a:noFill/>
                    </a:lnL>
                    <a:lnR w="12700" cap="flat" cmpd="sng" algn="ctr">
                      <a:noFill/>
                      <a:prstDash val="solid"/>
                      <a:round/>
                      <a:headEnd type="none" w="med" len="med"/>
                      <a:tailEnd type="none" w="med" len="med"/>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6628713"/>
                  </a:ext>
                </a:extLst>
              </a:tr>
              <a:tr h="417404">
                <a:tc>
                  <a:txBody>
                    <a:bodyPr/>
                    <a:lstStyle/>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November 3, 2020</a:t>
                      </a:r>
                    </a:p>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(Measure Y)</a:t>
                      </a:r>
                    </a:p>
                  </a:txBody>
                  <a:tcPr marL="182880" anchor="ctr">
                    <a:lnL w="12700" cap="flat" cmpd="sng" algn="ctr">
                      <a:noFill/>
                      <a:prstDash val="solid"/>
                      <a:round/>
                      <a:headEnd type="none" w="med" len="med"/>
                      <a:tailEnd type="none" w="med" len="med"/>
                    </a:lnL>
                    <a:lnR w="12700" cmpd="sng">
                      <a:noFill/>
                    </a:lnR>
                    <a:lnT w="12700" cap="flat" cmpd="sng" algn="ctr">
                      <a:solidFill>
                        <a:srgbClr val="CAD0D7"/>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$735,000,000</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77.7%</a:t>
                      </a:r>
                    </a:p>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(55.0% required)</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2048**</a:t>
                      </a:r>
                    </a:p>
                  </a:txBody>
                  <a:tcPr anchor="ctr">
                    <a:lnL w="12700" cmpd="sng">
                      <a:noFill/>
                    </a:lnL>
                    <a:lnR w="12700" cap="flat" cmpd="sng" algn="ctr">
                      <a:noFill/>
                      <a:prstDash val="solid"/>
                      <a:round/>
                      <a:headEnd type="none" w="med" len="med"/>
                      <a:tailEnd type="none" w="med" len="med"/>
                    </a:lnR>
                    <a:lnT w="12700" cap="flat" cmpd="sng" algn="ctr">
                      <a:solidFill>
                        <a:srgbClr val="CAD0D7"/>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3277570"/>
                  </a:ext>
                </a:extLst>
              </a:tr>
            </a:tbl>
          </a:graphicData>
        </a:graphic>
      </p:graphicFrame>
      <p:sp>
        <p:nvSpPr>
          <p:cNvPr id="10" name="Rounded Rectangle 9">
            <a:extLst>
              <a:ext uri="{FF2B5EF4-FFF2-40B4-BE49-F238E27FC236}">
                <a16:creationId xmlns:a16="http://schemas.microsoft.com/office/drawing/2014/main" id="{C2A8AE66-591F-C6D8-34D9-6036E8150584}"/>
              </a:ext>
            </a:extLst>
          </p:cNvPr>
          <p:cNvSpPr/>
          <p:nvPr/>
        </p:nvSpPr>
        <p:spPr>
          <a:xfrm>
            <a:off x="408301" y="563202"/>
            <a:ext cx="2368966" cy="338528"/>
          </a:xfrm>
          <a:prstGeom prst="round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AD0D7"/>
              </a:solidFill>
            </a:endParaRPr>
          </a:p>
        </p:txBody>
      </p:sp>
      <p:sp>
        <p:nvSpPr>
          <p:cNvPr id="11" name="TextBox 10">
            <a:extLst>
              <a:ext uri="{FF2B5EF4-FFF2-40B4-BE49-F238E27FC236}">
                <a16:creationId xmlns:a16="http://schemas.microsoft.com/office/drawing/2014/main" id="{D628A85F-A540-B8E8-D969-5308ED97B056}"/>
              </a:ext>
            </a:extLst>
          </p:cNvPr>
          <p:cNvSpPr txBox="1"/>
          <p:nvPr/>
        </p:nvSpPr>
        <p:spPr>
          <a:xfrm>
            <a:off x="523891" y="593966"/>
            <a:ext cx="2253375" cy="276999"/>
          </a:xfrm>
          <a:prstGeom prst="rect">
            <a:avLst/>
          </a:prstGeom>
          <a:noFill/>
        </p:spPr>
        <p:txBody>
          <a:bodyPr wrap="square">
            <a:spAutoFit/>
          </a:bodyPr>
          <a:lstStyle/>
          <a:p>
            <a:r>
              <a:rPr lang="en-US" sz="1200" dirty="0">
                <a:solidFill>
                  <a:srgbClr val="222F63"/>
                </a:solidFill>
                <a:latin typeface="Roboto" panose="02000000000000000000" pitchFamily="2" charset="0"/>
                <a:ea typeface="Roboto" panose="02000000000000000000" pitchFamily="2" charset="0"/>
                <a:cs typeface="Helvetica Neue" panose="02000503000000020004" pitchFamily="2" charset="0"/>
              </a:rPr>
              <a:t>BACKGROUND | BONDS 101</a:t>
            </a:r>
          </a:p>
        </p:txBody>
      </p:sp>
    </p:spTree>
    <p:extLst>
      <p:ext uri="{BB962C8B-B14F-4D97-AF65-F5344CB8AC3E}">
        <p14:creationId xmlns:p14="http://schemas.microsoft.com/office/powerpoint/2010/main" val="93483723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A87EC-9271-B858-59F7-5A6D79C7ADDD}"/>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543A0A5-4115-635F-1E41-E5144370B7DB}"/>
              </a:ext>
            </a:extLst>
          </p:cNvPr>
          <p:cNvSpPr txBox="1">
            <a:spLocks noChangeArrowheads="1"/>
          </p:cNvSpPr>
          <p:nvPr/>
        </p:nvSpPr>
        <p:spPr bwMode="auto">
          <a:xfrm>
            <a:off x="392062" y="1029949"/>
            <a:ext cx="3951338" cy="523220"/>
          </a:xfrm>
          <a:prstGeom prst="rect">
            <a:avLst/>
          </a:prstGeom>
          <a:noFill/>
          <a:ln>
            <a:miter lim="800000"/>
            <a:headEnd/>
            <a:tailEnd/>
          </a:ln>
        </p:spPr>
        <p:txBody>
          <a:bodyPr vert="horz" wrap="square" lIns="91440" tIns="45720" rIns="91440" bIns="45720" numCol="1" anchor="b" anchorCtr="0" compatLnSpc="1">
            <a:prstTxWarp prst="textNoShape">
              <a:avLst/>
            </a:prstTxWarp>
            <a:spAutoFit/>
          </a:bodyPr>
          <a:lst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a:lstStyle>
          <a:p>
            <a:pPr fontAlgn="auto">
              <a:spcAft>
                <a:spcPts val="0"/>
              </a:spcAft>
            </a:pPr>
            <a:r>
              <a:rPr lang="en-US" sz="2800" b="1" dirty="0">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rPr>
              <a:t>Community and Bonds</a:t>
            </a:r>
          </a:p>
        </p:txBody>
      </p:sp>
      <p:sp>
        <p:nvSpPr>
          <p:cNvPr id="5" name="Text Placeholder 2">
            <a:extLst>
              <a:ext uri="{FF2B5EF4-FFF2-40B4-BE49-F238E27FC236}">
                <a16:creationId xmlns:a16="http://schemas.microsoft.com/office/drawing/2014/main" id="{381E8483-EE5E-DD72-A840-B4F732BA50A5}"/>
              </a:ext>
            </a:extLst>
          </p:cNvPr>
          <p:cNvSpPr txBox="1">
            <a:spLocks/>
          </p:cNvSpPr>
          <p:nvPr/>
        </p:nvSpPr>
        <p:spPr>
          <a:xfrm>
            <a:off x="422042" y="1493344"/>
            <a:ext cx="3514297" cy="400110"/>
          </a:xfrm>
          <a:prstGeom prst="rect">
            <a:avLst/>
          </a:prstGeom>
        </p:spPr>
        <p:txBody>
          <a:bodyPr wrap="square">
            <a:sp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None/>
            </a:pPr>
            <a:r>
              <a:rPr lang="en-US" sz="2000" dirty="0">
                <a:solidFill>
                  <a:srgbClr val="FF6600"/>
                </a:solidFill>
                <a:latin typeface="NeueHaasGroteskDisp Pro" panose="020B0504020202020204" pitchFamily="34" charset="77"/>
              </a:rPr>
              <a:t>Support | Review | Engagement</a:t>
            </a:r>
          </a:p>
        </p:txBody>
      </p:sp>
      <p:sp>
        <p:nvSpPr>
          <p:cNvPr id="7" name="Text Box 6">
            <a:extLst>
              <a:ext uri="{FF2B5EF4-FFF2-40B4-BE49-F238E27FC236}">
                <a16:creationId xmlns:a16="http://schemas.microsoft.com/office/drawing/2014/main" id="{AE2C9B46-0335-0A3F-7DFE-75C60DFC1CCF}"/>
              </a:ext>
            </a:extLst>
          </p:cNvPr>
          <p:cNvSpPr txBox="1">
            <a:spLocks noChangeArrowheads="1"/>
          </p:cNvSpPr>
          <p:nvPr/>
        </p:nvSpPr>
        <p:spPr bwMode="auto">
          <a:xfrm>
            <a:off x="4572000" y="1071602"/>
            <a:ext cx="4244660" cy="830997"/>
          </a:xfrm>
          <a:prstGeom prst="rect">
            <a:avLst/>
          </a:prstGeom>
          <a:noFill/>
          <a:ln w="9525">
            <a:noFill/>
            <a:miter lim="800000"/>
            <a:headEnd/>
            <a:tailEnd/>
          </a:ln>
        </p:spPr>
        <p:txBody>
          <a:bodyPr wrap="square">
            <a:prstTxWarp prst="textNoShape">
              <a:avLst/>
            </a:prstTxWarp>
            <a:spAutoFit/>
          </a:bodyPr>
          <a:lstStyle/>
          <a:p>
            <a:pPr>
              <a:spcBef>
                <a:spcPts val="600"/>
              </a:spcBef>
              <a:buClr>
                <a:srgbClr val="0070C0"/>
              </a:buClr>
            </a:pPr>
            <a:r>
              <a:rPr lang="en-US" sz="16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GO Bonds are community supported and it's important to incorporate community values into the bond program</a:t>
            </a:r>
          </a:p>
        </p:txBody>
      </p:sp>
      <p:sp>
        <p:nvSpPr>
          <p:cNvPr id="8" name="TextBox 7">
            <a:extLst>
              <a:ext uri="{FF2B5EF4-FFF2-40B4-BE49-F238E27FC236}">
                <a16:creationId xmlns:a16="http://schemas.microsoft.com/office/drawing/2014/main" id="{B2748CDE-6067-0328-3754-75988870EAF2}"/>
              </a:ext>
            </a:extLst>
          </p:cNvPr>
          <p:cNvSpPr txBox="1"/>
          <p:nvPr/>
        </p:nvSpPr>
        <p:spPr>
          <a:xfrm>
            <a:off x="417561" y="2057400"/>
            <a:ext cx="3240039" cy="1908215"/>
          </a:xfrm>
          <a:prstGeom prst="rect">
            <a:avLst/>
          </a:prstGeom>
          <a:noFill/>
        </p:spPr>
        <p:txBody>
          <a:bodyPr wrap="square">
            <a:spAutoFit/>
          </a:bodyPr>
          <a:lstStyle/>
          <a:p>
            <a:pPr marL="285750" indent="-285750">
              <a:spcBef>
                <a:spcPts val="600"/>
              </a:spcBef>
              <a:spcAft>
                <a:spcPts val="600"/>
              </a:spcAft>
              <a:buClr>
                <a:srgbClr val="FF6600"/>
              </a:buClr>
              <a:buFont typeface="Arial" panose="020B0604020202020204" pitchFamily="34" charset="0"/>
              <a:buChar char="•"/>
            </a:pPr>
            <a:r>
              <a:rPr lang="en-US" sz="1400" dirty="0">
                <a:solidFill>
                  <a:schemeClr val="tx1">
                    <a:lumMod val="85000"/>
                    <a:lumOff val="15000"/>
                  </a:schemeClr>
                </a:solidFill>
                <a:latin typeface="Roboto Black" panose="02000000000000000000" pitchFamily="2" charset="0"/>
                <a:ea typeface="Roboto Black" panose="02000000000000000000" pitchFamily="2" charset="0"/>
                <a:cs typeface="Roboto Black" panose="02000000000000000000" pitchFamily="2" charset="0"/>
              </a:rPr>
              <a:t>Independent Citizens Bond Oversight Committee</a:t>
            </a:r>
          </a:p>
          <a:p>
            <a:pPr marL="742950" lvl="1" indent="-285750">
              <a:spcBef>
                <a:spcPts val="600"/>
              </a:spcBef>
              <a:spcAft>
                <a:spcPts val="600"/>
              </a:spcAft>
              <a:buClr>
                <a:srgbClr val="222F63"/>
              </a:buClr>
              <a:buFont typeface="Wingdings" panose="05000000000000000000" pitchFamily="2" charset="2"/>
              <a:buChar char="ü"/>
            </a:pPr>
            <a:r>
              <a:rPr lang="en-US" sz="1400" dirty="0">
                <a:solidFill>
                  <a:schemeClr val="tx1">
                    <a:lumMod val="85000"/>
                    <a:lumOff val="15000"/>
                  </a:schemeClr>
                </a:solidFill>
                <a:latin typeface="Roboto Light" panose="02000000000000000000" pitchFamily="2" charset="0"/>
                <a:ea typeface="Roboto Light" panose="02000000000000000000" pitchFamily="2" charset="0"/>
              </a:rPr>
              <a:t>Nine community members</a:t>
            </a:r>
          </a:p>
          <a:p>
            <a:pPr marL="742950" lvl="1" indent="-285750">
              <a:spcBef>
                <a:spcPts val="600"/>
              </a:spcBef>
              <a:spcAft>
                <a:spcPts val="600"/>
              </a:spcAft>
              <a:buClr>
                <a:srgbClr val="222F63"/>
              </a:buClr>
              <a:buFont typeface="Wingdings" panose="05000000000000000000" pitchFamily="2" charset="2"/>
              <a:buChar char="ü"/>
            </a:pPr>
            <a:r>
              <a:rPr lang="en-US" sz="1400" dirty="0">
                <a:solidFill>
                  <a:schemeClr val="tx1">
                    <a:lumMod val="85000"/>
                    <a:lumOff val="15000"/>
                  </a:schemeClr>
                </a:solidFill>
                <a:latin typeface="Roboto Light" panose="02000000000000000000" pitchFamily="2" charset="0"/>
                <a:ea typeface="Roboto Light" panose="02000000000000000000" pitchFamily="2" charset="0"/>
              </a:rPr>
              <a:t>Ensures that bond proceeds are only spent for the specific projects listed in the bond measure</a:t>
            </a:r>
          </a:p>
        </p:txBody>
      </p:sp>
      <p:graphicFrame>
        <p:nvGraphicFramePr>
          <p:cNvPr id="2" name="Diagram 1">
            <a:extLst>
              <a:ext uri="{FF2B5EF4-FFF2-40B4-BE49-F238E27FC236}">
                <a16:creationId xmlns:a16="http://schemas.microsoft.com/office/drawing/2014/main" id="{15E0E2F8-417E-001B-563D-A5BFC9D02F0A}"/>
              </a:ext>
            </a:extLst>
          </p:cNvPr>
          <p:cNvGraphicFramePr/>
          <p:nvPr>
            <p:extLst>
              <p:ext uri="{D42A27DB-BD31-4B8C-83A1-F6EECF244321}">
                <p14:modId xmlns:p14="http://schemas.microsoft.com/office/powerpoint/2010/main" val="523287395"/>
              </p:ext>
            </p:extLst>
          </p:nvPr>
        </p:nvGraphicFramePr>
        <p:xfrm>
          <a:off x="4488624" y="2230954"/>
          <a:ext cx="3429002" cy="31822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Rounded Rectangle 9">
            <a:extLst>
              <a:ext uri="{FF2B5EF4-FFF2-40B4-BE49-F238E27FC236}">
                <a16:creationId xmlns:a16="http://schemas.microsoft.com/office/drawing/2014/main" id="{36A739F2-D558-BF61-2AF9-9E91E34B10D0}"/>
              </a:ext>
            </a:extLst>
          </p:cNvPr>
          <p:cNvSpPr/>
          <p:nvPr/>
        </p:nvSpPr>
        <p:spPr>
          <a:xfrm>
            <a:off x="408301" y="563202"/>
            <a:ext cx="2368966" cy="338528"/>
          </a:xfrm>
          <a:prstGeom prst="round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AD0D7"/>
              </a:solidFill>
            </a:endParaRPr>
          </a:p>
        </p:txBody>
      </p:sp>
      <p:sp>
        <p:nvSpPr>
          <p:cNvPr id="10" name="TextBox 9">
            <a:extLst>
              <a:ext uri="{FF2B5EF4-FFF2-40B4-BE49-F238E27FC236}">
                <a16:creationId xmlns:a16="http://schemas.microsoft.com/office/drawing/2014/main" id="{6498F7C8-ACB5-641E-5CC2-2D67556FBE2A}"/>
              </a:ext>
            </a:extLst>
          </p:cNvPr>
          <p:cNvSpPr txBox="1"/>
          <p:nvPr/>
        </p:nvSpPr>
        <p:spPr>
          <a:xfrm>
            <a:off x="523891" y="593966"/>
            <a:ext cx="2253375" cy="276999"/>
          </a:xfrm>
          <a:prstGeom prst="rect">
            <a:avLst/>
          </a:prstGeom>
          <a:noFill/>
        </p:spPr>
        <p:txBody>
          <a:bodyPr wrap="square">
            <a:spAutoFit/>
          </a:bodyPr>
          <a:lstStyle/>
          <a:p>
            <a:r>
              <a:rPr lang="en-US" sz="1200" dirty="0">
                <a:solidFill>
                  <a:srgbClr val="222F63"/>
                </a:solidFill>
                <a:latin typeface="Roboto" panose="02000000000000000000" pitchFamily="2" charset="0"/>
                <a:ea typeface="Roboto" panose="02000000000000000000" pitchFamily="2" charset="0"/>
                <a:cs typeface="Helvetica Neue" panose="02000503000000020004" pitchFamily="2" charset="0"/>
              </a:rPr>
              <a:t>BACKGROUND | BONDS 101</a:t>
            </a:r>
          </a:p>
        </p:txBody>
      </p:sp>
    </p:spTree>
    <p:extLst>
      <p:ext uri="{BB962C8B-B14F-4D97-AF65-F5344CB8AC3E}">
        <p14:creationId xmlns:p14="http://schemas.microsoft.com/office/powerpoint/2010/main" val="2868950543"/>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A1B03-9545-058A-0394-AFDBBE645203}"/>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E9831575-3E47-2FDF-FD0E-E808D0FE3BF3}"/>
              </a:ext>
            </a:extLst>
          </p:cNvPr>
          <p:cNvSpPr txBox="1">
            <a:spLocks/>
          </p:cNvSpPr>
          <p:nvPr/>
        </p:nvSpPr>
        <p:spPr>
          <a:xfrm>
            <a:off x="408989" y="2871785"/>
            <a:ext cx="7886700" cy="4672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b="0" i="0" kern="1200">
                <a:solidFill>
                  <a:srgbClr val="595959"/>
                </a:solidFill>
                <a:latin typeface="NeueHaasGroteskDisp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rgbClr val="595959"/>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rgbClr val="595959"/>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474448"/>
                </a:solidFill>
              </a:rPr>
              <a:t> </a:t>
            </a:r>
          </a:p>
        </p:txBody>
      </p:sp>
      <p:sp>
        <p:nvSpPr>
          <p:cNvPr id="4" name="Title Placeholder 1">
            <a:extLst>
              <a:ext uri="{FF2B5EF4-FFF2-40B4-BE49-F238E27FC236}">
                <a16:creationId xmlns:a16="http://schemas.microsoft.com/office/drawing/2014/main" id="{3D90CDAB-50AA-7D55-A62E-4651D37580EA}"/>
              </a:ext>
            </a:extLst>
          </p:cNvPr>
          <p:cNvSpPr txBox="1">
            <a:spLocks/>
          </p:cNvSpPr>
          <p:nvPr/>
        </p:nvSpPr>
        <p:spPr>
          <a:xfrm>
            <a:off x="408989" y="3239869"/>
            <a:ext cx="7886700" cy="6463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b="1" i="0" kern="1200">
                <a:solidFill>
                  <a:srgbClr val="101B43"/>
                </a:solidFill>
                <a:latin typeface="NeueHaasGroteskDisp Pro" panose="020B0504020202020204" pitchFamily="34" charset="77"/>
                <a:ea typeface="+mj-ea"/>
                <a:cs typeface="+mj-cs"/>
              </a:defRPr>
            </a:lvl1pPr>
          </a:lstStyle>
          <a:p>
            <a:r>
              <a:rPr lang="en-US" sz="4000" dirty="0"/>
              <a:t>2026 BOND ISSUANCE</a:t>
            </a:r>
          </a:p>
        </p:txBody>
      </p:sp>
    </p:spTree>
    <p:extLst>
      <p:ext uri="{BB962C8B-B14F-4D97-AF65-F5344CB8AC3E}">
        <p14:creationId xmlns:p14="http://schemas.microsoft.com/office/powerpoint/2010/main" val="35695856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C0BE00A-33FD-A1E9-726C-740CB27E2B97}"/>
              </a:ext>
            </a:extLst>
          </p:cNvPr>
          <p:cNvSpPr txBox="1">
            <a:spLocks noChangeArrowheads="1"/>
          </p:cNvSpPr>
          <p:nvPr/>
        </p:nvSpPr>
        <p:spPr bwMode="auto">
          <a:xfrm>
            <a:off x="392062" y="1029949"/>
            <a:ext cx="3544277" cy="523220"/>
          </a:xfrm>
          <a:prstGeom prst="rect">
            <a:avLst/>
          </a:prstGeom>
          <a:noFill/>
          <a:ln>
            <a:miter lim="800000"/>
            <a:headEnd/>
            <a:tailEnd/>
          </a:ln>
        </p:spPr>
        <p:txBody>
          <a:bodyPr vert="horz" wrap="square" lIns="91440" tIns="45720" rIns="91440" bIns="45720" numCol="1" anchor="b" anchorCtr="0" compatLnSpc="1">
            <a:prstTxWarp prst="textNoShape">
              <a:avLst/>
            </a:prstTxWarp>
            <a:spAutoFit/>
          </a:bodyPr>
          <a:lst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a:lstStyle>
          <a:p>
            <a:pPr fontAlgn="auto">
              <a:spcAft>
                <a:spcPts val="0"/>
              </a:spcAft>
            </a:pPr>
            <a:r>
              <a:rPr lang="en-US" sz="2800" b="1" dirty="0">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rPr>
              <a:t>Measure Y</a:t>
            </a:r>
          </a:p>
        </p:txBody>
      </p:sp>
      <p:sp>
        <p:nvSpPr>
          <p:cNvPr id="5" name="Text Placeholder 2">
            <a:extLst>
              <a:ext uri="{FF2B5EF4-FFF2-40B4-BE49-F238E27FC236}">
                <a16:creationId xmlns:a16="http://schemas.microsoft.com/office/drawing/2014/main" id="{0A8D296C-1933-E80F-8F0D-FDB5CDBB2890}"/>
              </a:ext>
            </a:extLst>
          </p:cNvPr>
          <p:cNvSpPr txBox="1">
            <a:spLocks/>
          </p:cNvSpPr>
          <p:nvPr/>
        </p:nvSpPr>
        <p:spPr>
          <a:xfrm>
            <a:off x="422042" y="1493344"/>
            <a:ext cx="3514297" cy="400110"/>
          </a:xfrm>
          <a:prstGeom prst="rect">
            <a:avLst/>
          </a:prstGeom>
        </p:spPr>
        <p:txBody>
          <a:bodyPr wrap="square">
            <a:sp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None/>
            </a:pPr>
            <a:r>
              <a:rPr lang="en-US" sz="2000" dirty="0">
                <a:solidFill>
                  <a:srgbClr val="FF6600"/>
                </a:solidFill>
                <a:latin typeface="NeueHaasGroteskDisp Pro" panose="020B0504020202020204" pitchFamily="34" charset="77"/>
              </a:rPr>
              <a:t>Strong Voter Support</a:t>
            </a:r>
          </a:p>
        </p:txBody>
      </p:sp>
      <p:sp>
        <p:nvSpPr>
          <p:cNvPr id="6" name="TextBox 5">
            <a:extLst>
              <a:ext uri="{FF2B5EF4-FFF2-40B4-BE49-F238E27FC236}">
                <a16:creationId xmlns:a16="http://schemas.microsoft.com/office/drawing/2014/main" id="{50097BAE-CAE4-8B11-B0F0-45943016E870}"/>
              </a:ext>
            </a:extLst>
          </p:cNvPr>
          <p:cNvSpPr txBox="1"/>
          <p:nvPr/>
        </p:nvSpPr>
        <p:spPr>
          <a:xfrm>
            <a:off x="327339" y="5885831"/>
            <a:ext cx="7963240" cy="215444"/>
          </a:xfrm>
          <a:prstGeom prst="rect">
            <a:avLst/>
          </a:prstGeom>
          <a:noFill/>
        </p:spPr>
        <p:txBody>
          <a:bodyPr wrap="square" rtlCol="0" anchor="b">
            <a:spAutoFit/>
          </a:bodyPr>
          <a:lstStyle/>
          <a:p>
            <a:r>
              <a:rPr lang="en-US" sz="800" i="1" dirty="0">
                <a:solidFill>
                  <a:schemeClr val="tx1">
                    <a:lumMod val="65000"/>
                    <a:lumOff val="35000"/>
                  </a:schemeClr>
                </a:solidFill>
                <a:latin typeface="Roboto Light" panose="02000000000000000000" pitchFamily="2" charset="0"/>
                <a:ea typeface="Roboto Light" panose="02000000000000000000" pitchFamily="2" charset="0"/>
              </a:rPr>
              <a:t>Source: </a:t>
            </a:r>
            <a:r>
              <a:rPr lang="en-US" sz="800" i="1" dirty="0" err="1">
                <a:solidFill>
                  <a:schemeClr val="tx1">
                    <a:lumMod val="65000"/>
                    <a:lumOff val="35000"/>
                  </a:schemeClr>
                </a:solidFill>
                <a:latin typeface="Roboto Light" panose="02000000000000000000" pitchFamily="2" charset="0"/>
                <a:ea typeface="Roboto Light" panose="02000000000000000000" pitchFamily="2" charset="0"/>
              </a:rPr>
              <a:t>Smartvoter</a:t>
            </a:r>
            <a:r>
              <a:rPr lang="en-US" sz="800" i="1" dirty="0">
                <a:solidFill>
                  <a:schemeClr val="tx1">
                    <a:lumMod val="65000"/>
                    <a:lumOff val="35000"/>
                  </a:schemeClr>
                </a:solidFill>
                <a:latin typeface="Roboto Light" panose="02000000000000000000" pitchFamily="2" charset="0"/>
                <a:ea typeface="Roboto Light" panose="02000000000000000000" pitchFamily="2" charset="0"/>
              </a:rPr>
              <a:t>; Ballotpedia</a:t>
            </a:r>
          </a:p>
        </p:txBody>
      </p:sp>
      <p:sp>
        <p:nvSpPr>
          <p:cNvPr id="7" name="Text Box 6">
            <a:extLst>
              <a:ext uri="{FF2B5EF4-FFF2-40B4-BE49-F238E27FC236}">
                <a16:creationId xmlns:a16="http://schemas.microsoft.com/office/drawing/2014/main" id="{A6197653-FC22-1AB0-CB7D-A9AADA6948B2}"/>
              </a:ext>
            </a:extLst>
          </p:cNvPr>
          <p:cNvSpPr txBox="1">
            <a:spLocks noChangeArrowheads="1"/>
          </p:cNvSpPr>
          <p:nvPr/>
        </p:nvSpPr>
        <p:spPr bwMode="auto">
          <a:xfrm>
            <a:off x="4115091" y="1071602"/>
            <a:ext cx="3885909" cy="584775"/>
          </a:xfrm>
          <a:prstGeom prst="rect">
            <a:avLst/>
          </a:prstGeom>
          <a:noFill/>
          <a:ln w="9525">
            <a:noFill/>
            <a:miter lim="800000"/>
            <a:headEnd/>
            <a:tailEnd/>
          </a:ln>
        </p:spPr>
        <p:txBody>
          <a:bodyPr wrap="square">
            <a:prstTxWarp prst="textNoShape">
              <a:avLst/>
            </a:prstTxWarp>
            <a:spAutoFit/>
          </a:bodyPr>
          <a:lstStyle/>
          <a:p>
            <a:pPr>
              <a:spcBef>
                <a:spcPts val="600"/>
              </a:spcBef>
              <a:buClr>
                <a:srgbClr val="0070C0"/>
              </a:buClr>
            </a:pPr>
            <a:r>
              <a:rPr lang="en-US" sz="16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Oakland USD voters passed Measure Y in November 2020 with 77.65% support</a:t>
            </a:r>
          </a:p>
        </p:txBody>
      </p:sp>
      <p:sp>
        <p:nvSpPr>
          <p:cNvPr id="10" name="Rounded Rectangle 9">
            <a:extLst>
              <a:ext uri="{FF2B5EF4-FFF2-40B4-BE49-F238E27FC236}">
                <a16:creationId xmlns:a16="http://schemas.microsoft.com/office/drawing/2014/main" id="{3818A40E-B275-8CBB-4DB9-45EB19BD5B64}"/>
              </a:ext>
            </a:extLst>
          </p:cNvPr>
          <p:cNvSpPr/>
          <p:nvPr/>
        </p:nvSpPr>
        <p:spPr>
          <a:xfrm>
            <a:off x="408301" y="563202"/>
            <a:ext cx="1990709" cy="338528"/>
          </a:xfrm>
          <a:prstGeom prst="round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AD0D7"/>
              </a:solidFill>
            </a:endParaRPr>
          </a:p>
        </p:txBody>
      </p:sp>
      <p:sp>
        <p:nvSpPr>
          <p:cNvPr id="11" name="TextBox 10">
            <a:extLst>
              <a:ext uri="{FF2B5EF4-FFF2-40B4-BE49-F238E27FC236}">
                <a16:creationId xmlns:a16="http://schemas.microsoft.com/office/drawing/2014/main" id="{E8149377-4447-CF65-1940-840D45D71276}"/>
              </a:ext>
            </a:extLst>
          </p:cNvPr>
          <p:cNvSpPr txBox="1"/>
          <p:nvPr/>
        </p:nvSpPr>
        <p:spPr>
          <a:xfrm>
            <a:off x="523891" y="597580"/>
            <a:ext cx="1875119" cy="276999"/>
          </a:xfrm>
          <a:prstGeom prst="rect">
            <a:avLst/>
          </a:prstGeom>
          <a:noFill/>
        </p:spPr>
        <p:txBody>
          <a:bodyPr wrap="square">
            <a:spAutoFit/>
          </a:bodyPr>
          <a:lstStyle/>
          <a:p>
            <a:r>
              <a:rPr lang="en-US" sz="1200" dirty="0">
                <a:solidFill>
                  <a:srgbClr val="222F63"/>
                </a:solidFill>
                <a:latin typeface="Roboto" panose="02000000000000000000" pitchFamily="2" charset="0"/>
                <a:ea typeface="Roboto" panose="02000000000000000000" pitchFamily="2" charset="0"/>
                <a:cs typeface="Helvetica Neue" panose="02000503000000020004" pitchFamily="2" charset="0"/>
              </a:rPr>
              <a:t>2026 GO Bond Issuance</a:t>
            </a:r>
          </a:p>
        </p:txBody>
      </p:sp>
      <p:sp>
        <p:nvSpPr>
          <p:cNvPr id="2" name="TextBox 1">
            <a:extLst>
              <a:ext uri="{FF2B5EF4-FFF2-40B4-BE49-F238E27FC236}">
                <a16:creationId xmlns:a16="http://schemas.microsoft.com/office/drawing/2014/main" id="{AA5498A2-C752-D470-747D-610CC09FB33C}"/>
              </a:ext>
            </a:extLst>
          </p:cNvPr>
          <p:cNvSpPr txBox="1"/>
          <p:nvPr/>
        </p:nvSpPr>
        <p:spPr>
          <a:xfrm>
            <a:off x="914400" y="2514600"/>
            <a:ext cx="7315200" cy="2315528"/>
          </a:xfrm>
          <a:prstGeom prst="round2DiagRect">
            <a:avLst/>
          </a:prstGeom>
        </p:spPr>
        <p:style>
          <a:lnRef idx="2">
            <a:schemeClr val="dk1"/>
          </a:lnRef>
          <a:fillRef idx="1">
            <a:schemeClr val="lt1"/>
          </a:fillRef>
          <a:effectRef idx="0">
            <a:schemeClr val="dk1"/>
          </a:effectRef>
          <a:fontRef idx="minor">
            <a:schemeClr val="dk1"/>
          </a:fontRef>
        </p:style>
        <p:txBody>
          <a:bodyPr wrap="square" lIns="274320" tIns="182880" rIns="274320" bIns="182880">
            <a:spAutoFit/>
          </a:bodyPr>
          <a:lstStyle/>
          <a:p>
            <a:pPr algn="ctr">
              <a:spcBef>
                <a:spcPts val="600"/>
              </a:spcBef>
              <a:buClr>
                <a:srgbClr val="FF6600"/>
              </a:buClr>
            </a:pPr>
            <a:r>
              <a:rPr lang="en-US" sz="1400" dirty="0">
                <a:solidFill>
                  <a:schemeClr val="tx1">
                    <a:lumMod val="85000"/>
                    <a:lumOff val="15000"/>
                  </a:schemeClr>
                </a:solidFill>
                <a:latin typeface="Roboto Light" panose="02000000000000000000" pitchFamily="2" charset="0"/>
                <a:ea typeface="Roboto Light" panose="02000000000000000000" pitchFamily="2" charset="0"/>
              </a:rPr>
              <a:t>Shall Oakland Unified School District’s measure to issue </a:t>
            </a:r>
            <a:r>
              <a:rPr lang="en-US" sz="1400" dirty="0">
                <a:solidFill>
                  <a:schemeClr val="tx2"/>
                </a:solidFill>
                <a:latin typeface="Roboto Medium" panose="02000000000000000000" pitchFamily="2" charset="0"/>
                <a:ea typeface="Roboto Medium" panose="02000000000000000000" pitchFamily="2" charset="0"/>
                <a:cs typeface="Roboto Medium" panose="02000000000000000000" pitchFamily="2" charset="0"/>
              </a:rPr>
              <a:t>$735 million in bonds for classroom repair and school safety improvements</a:t>
            </a:r>
            <a:r>
              <a:rPr lang="en-US" sz="1400" dirty="0">
                <a:solidFill>
                  <a:schemeClr val="tx1">
                    <a:lumMod val="85000"/>
                    <a:lumOff val="15000"/>
                  </a:schemeClr>
                </a:solidFill>
                <a:latin typeface="Roboto Light" panose="02000000000000000000" pitchFamily="2" charset="0"/>
                <a:ea typeface="Roboto Light" panose="02000000000000000000" pitchFamily="2" charset="0"/>
              </a:rPr>
              <a:t> including upgrading classrooms, science labs and technology; improving student safety and security; repairing bathrooms, electrical systems, and plumbing/sewers; and improving energy efficiency/earthquake safety; at legal rates, </a:t>
            </a:r>
            <a:r>
              <a:rPr lang="en-US" sz="1400" dirty="0">
                <a:solidFill>
                  <a:schemeClr val="tx2"/>
                </a:solidFill>
                <a:latin typeface="Roboto Medium" panose="02000000000000000000" pitchFamily="2" charset="0"/>
                <a:ea typeface="Roboto Medium" panose="02000000000000000000" pitchFamily="2" charset="0"/>
                <a:cs typeface="Roboto Medium" panose="02000000000000000000" pitchFamily="2" charset="0"/>
              </a:rPr>
              <a:t>levying about $60 per $100,000 of assessed value</a:t>
            </a:r>
            <a:r>
              <a:rPr lang="en-US" sz="1400" dirty="0">
                <a:solidFill>
                  <a:schemeClr val="tx1">
                    <a:lumMod val="85000"/>
                    <a:lumOff val="15000"/>
                  </a:schemeClr>
                </a:solidFill>
                <a:latin typeface="Roboto Light" panose="02000000000000000000" pitchFamily="2" charset="0"/>
                <a:ea typeface="Roboto Light" panose="02000000000000000000" pitchFamily="2" charset="0"/>
              </a:rPr>
              <a:t>, raising an average of $48.5 million annually for approximately 30 years, with citizens’ oversight, audits, and no money for administrator salaries be adopted?</a:t>
            </a:r>
          </a:p>
        </p:txBody>
      </p:sp>
    </p:spTree>
    <p:extLst>
      <p:ext uri="{BB962C8B-B14F-4D97-AF65-F5344CB8AC3E}">
        <p14:creationId xmlns:p14="http://schemas.microsoft.com/office/powerpoint/2010/main" val="2959547058"/>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4802D0-9E97-12D9-7A93-BC0A756FCB75}"/>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238D699-F97C-2BA2-51B7-6FAD8B2994AF}"/>
              </a:ext>
            </a:extLst>
          </p:cNvPr>
          <p:cNvSpPr txBox="1">
            <a:spLocks noChangeArrowheads="1"/>
          </p:cNvSpPr>
          <p:nvPr/>
        </p:nvSpPr>
        <p:spPr bwMode="auto">
          <a:xfrm>
            <a:off x="392062" y="1029949"/>
            <a:ext cx="3544277" cy="523220"/>
          </a:xfrm>
          <a:prstGeom prst="rect">
            <a:avLst/>
          </a:prstGeom>
          <a:noFill/>
          <a:ln>
            <a:miter lim="800000"/>
            <a:headEnd/>
            <a:tailEnd/>
          </a:ln>
        </p:spPr>
        <p:txBody>
          <a:bodyPr vert="horz" wrap="square" lIns="91440" tIns="45720" rIns="91440" bIns="45720" numCol="1" anchor="b" anchorCtr="0" compatLnSpc="1">
            <a:prstTxWarp prst="textNoShape">
              <a:avLst/>
            </a:prstTxWarp>
            <a:spAutoFit/>
          </a:bodyPr>
          <a:lst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a:lstStyle>
          <a:p>
            <a:pPr fontAlgn="auto">
              <a:spcAft>
                <a:spcPts val="0"/>
              </a:spcAft>
            </a:pPr>
            <a:r>
              <a:rPr lang="en-US" sz="2800" b="1" dirty="0">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rPr>
              <a:t>Measure Y</a:t>
            </a:r>
          </a:p>
        </p:txBody>
      </p:sp>
      <p:sp>
        <p:nvSpPr>
          <p:cNvPr id="5" name="Text Placeholder 2">
            <a:extLst>
              <a:ext uri="{FF2B5EF4-FFF2-40B4-BE49-F238E27FC236}">
                <a16:creationId xmlns:a16="http://schemas.microsoft.com/office/drawing/2014/main" id="{C4840744-E766-209A-7715-6A0C50FD6584}"/>
              </a:ext>
            </a:extLst>
          </p:cNvPr>
          <p:cNvSpPr txBox="1">
            <a:spLocks/>
          </p:cNvSpPr>
          <p:nvPr/>
        </p:nvSpPr>
        <p:spPr>
          <a:xfrm>
            <a:off x="422042" y="1493344"/>
            <a:ext cx="3514297" cy="400110"/>
          </a:xfrm>
          <a:prstGeom prst="rect">
            <a:avLst/>
          </a:prstGeom>
        </p:spPr>
        <p:txBody>
          <a:bodyPr wrap="square">
            <a:sp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None/>
            </a:pPr>
            <a:r>
              <a:rPr lang="en-US" sz="2000" dirty="0">
                <a:solidFill>
                  <a:srgbClr val="FF6600"/>
                </a:solidFill>
                <a:latin typeface="NeueHaasGroteskDisp Pro" panose="020B0504020202020204" pitchFamily="34" charset="77"/>
              </a:rPr>
              <a:t>Issuance Schedule</a:t>
            </a:r>
          </a:p>
        </p:txBody>
      </p:sp>
      <p:sp>
        <p:nvSpPr>
          <p:cNvPr id="7" name="Text Box 6">
            <a:extLst>
              <a:ext uri="{FF2B5EF4-FFF2-40B4-BE49-F238E27FC236}">
                <a16:creationId xmlns:a16="http://schemas.microsoft.com/office/drawing/2014/main" id="{BBA21A1E-307C-2C83-EC85-3199613486F2}"/>
              </a:ext>
            </a:extLst>
          </p:cNvPr>
          <p:cNvSpPr txBox="1">
            <a:spLocks noChangeArrowheads="1"/>
          </p:cNvSpPr>
          <p:nvPr/>
        </p:nvSpPr>
        <p:spPr bwMode="auto">
          <a:xfrm>
            <a:off x="4115091" y="1071602"/>
            <a:ext cx="3962109" cy="830997"/>
          </a:xfrm>
          <a:prstGeom prst="rect">
            <a:avLst/>
          </a:prstGeom>
          <a:noFill/>
          <a:ln w="9525">
            <a:noFill/>
            <a:miter lim="800000"/>
            <a:headEnd/>
            <a:tailEnd/>
          </a:ln>
        </p:spPr>
        <p:txBody>
          <a:bodyPr wrap="square">
            <a:prstTxWarp prst="textNoShape">
              <a:avLst/>
            </a:prstTxWarp>
            <a:spAutoFit/>
          </a:bodyPr>
          <a:lstStyle/>
          <a:p>
            <a:pPr>
              <a:spcBef>
                <a:spcPts val="600"/>
              </a:spcBef>
              <a:buClr>
                <a:srgbClr val="0070C0"/>
              </a:buClr>
            </a:pPr>
            <a:r>
              <a:rPr lang="en-US" sz="16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The Measure Y bonds were planned to be issued in four series issued approximately every other year</a:t>
            </a:r>
          </a:p>
        </p:txBody>
      </p:sp>
      <p:graphicFrame>
        <p:nvGraphicFramePr>
          <p:cNvPr id="9" name="Table 2">
            <a:extLst>
              <a:ext uri="{FF2B5EF4-FFF2-40B4-BE49-F238E27FC236}">
                <a16:creationId xmlns:a16="http://schemas.microsoft.com/office/drawing/2014/main" id="{D2482640-2495-797A-4DFC-D4D3F991C4A9}"/>
              </a:ext>
            </a:extLst>
          </p:cNvPr>
          <p:cNvGraphicFramePr>
            <a:graphicFrameLocks noGrp="1"/>
          </p:cNvGraphicFramePr>
          <p:nvPr>
            <p:extLst>
              <p:ext uri="{D42A27DB-BD31-4B8C-83A1-F6EECF244321}">
                <p14:modId xmlns:p14="http://schemas.microsoft.com/office/powerpoint/2010/main" val="469671806"/>
              </p:ext>
            </p:extLst>
          </p:nvPr>
        </p:nvGraphicFramePr>
        <p:xfrm>
          <a:off x="523890" y="2210660"/>
          <a:ext cx="8086710" cy="2361340"/>
        </p:xfrm>
        <a:graphic>
          <a:graphicData uri="http://schemas.openxmlformats.org/drawingml/2006/table">
            <a:tbl>
              <a:tblPr firstRow="1" bandRow="1">
                <a:tableStyleId>{00A15C55-8517-42AA-B614-E9B94910E393}</a:tableStyleId>
              </a:tblPr>
              <a:tblGrid>
                <a:gridCol w="2021677">
                  <a:extLst>
                    <a:ext uri="{9D8B030D-6E8A-4147-A177-3AD203B41FA5}">
                      <a16:colId xmlns:a16="http://schemas.microsoft.com/office/drawing/2014/main" val="2540126037"/>
                    </a:ext>
                  </a:extLst>
                </a:gridCol>
                <a:gridCol w="2021677">
                  <a:extLst>
                    <a:ext uri="{9D8B030D-6E8A-4147-A177-3AD203B41FA5}">
                      <a16:colId xmlns:a16="http://schemas.microsoft.com/office/drawing/2014/main" val="2919792875"/>
                    </a:ext>
                  </a:extLst>
                </a:gridCol>
                <a:gridCol w="2021677">
                  <a:extLst>
                    <a:ext uri="{9D8B030D-6E8A-4147-A177-3AD203B41FA5}">
                      <a16:colId xmlns:a16="http://schemas.microsoft.com/office/drawing/2014/main" val="4235545906"/>
                    </a:ext>
                  </a:extLst>
                </a:gridCol>
                <a:gridCol w="2021679">
                  <a:extLst>
                    <a:ext uri="{9D8B030D-6E8A-4147-A177-3AD203B41FA5}">
                      <a16:colId xmlns:a16="http://schemas.microsoft.com/office/drawing/2014/main" val="247551631"/>
                    </a:ext>
                  </a:extLst>
                </a:gridCol>
              </a:tblGrid>
              <a:tr h="250442">
                <a:tc>
                  <a:txBody>
                    <a:bodyPr/>
                    <a:lstStyle/>
                    <a:p>
                      <a:pPr algn="l"/>
                      <a:r>
                        <a:rPr lang="en-US" sz="1200" b="0" i="0" dirty="0">
                          <a:solidFill>
                            <a:schemeClr val="bg1"/>
                          </a:solidFill>
                          <a:latin typeface="Roboto Light" panose="02000000000000000000" pitchFamily="2" charset="0"/>
                          <a:ea typeface="Roboto Light" panose="02000000000000000000" pitchFamily="2" charset="0"/>
                          <a:cs typeface="Helvetica Neue" panose="02000503000000020004" pitchFamily="2" charset="0"/>
                        </a:rPr>
                        <a:t>Delivery Date</a:t>
                      </a:r>
                    </a:p>
                  </a:txBody>
                  <a:tcPr marL="182880" anchor="ctr">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rgbClr val="222F63"/>
                    </a:solidFill>
                  </a:tcPr>
                </a:tc>
                <a:tc>
                  <a:txBody>
                    <a:bodyPr/>
                    <a:lstStyle/>
                    <a:p>
                      <a:pPr algn="ctr"/>
                      <a:r>
                        <a:rPr lang="en-US" sz="1200" b="0" i="0" dirty="0">
                          <a:latin typeface="Roboto Light" panose="02000000000000000000" pitchFamily="2" charset="0"/>
                          <a:ea typeface="Roboto Light" panose="02000000000000000000" pitchFamily="2" charset="0"/>
                          <a:cs typeface="Helvetica Neue" panose="02000503000000020004" pitchFamily="2" charset="0"/>
                        </a:rPr>
                        <a:t>Series</a:t>
                      </a:r>
                    </a:p>
                  </a:txBody>
                  <a:tcPr anchor="ctr">
                    <a:lnL w="12700" cmpd="sng">
                      <a:noFill/>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rgbClr val="222F63"/>
                    </a:solidFill>
                  </a:tcPr>
                </a:tc>
                <a:tc>
                  <a:txBody>
                    <a:bodyPr/>
                    <a:lstStyle/>
                    <a:p>
                      <a:pPr algn="ctr"/>
                      <a:r>
                        <a:rPr lang="en-US" sz="1200" b="0" i="0" dirty="0">
                          <a:latin typeface="Roboto Light" panose="02000000000000000000" pitchFamily="2" charset="0"/>
                          <a:ea typeface="Roboto Light" panose="02000000000000000000" pitchFamily="2" charset="0"/>
                          <a:cs typeface="Helvetica Neue" panose="02000503000000020004" pitchFamily="2" charset="0"/>
                        </a:rPr>
                        <a:t>Par Amount</a:t>
                      </a:r>
                    </a:p>
                  </a:txBody>
                  <a:tcPr anchor="ctr">
                    <a:lnL w="12700" cmpd="sng">
                      <a:noFill/>
                    </a:lnL>
                    <a:lnR w="12700" cmpd="sng">
                      <a:noFill/>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rgbClr val="222F63"/>
                    </a:solidFill>
                  </a:tcPr>
                </a:tc>
                <a:tc>
                  <a:txBody>
                    <a:bodyPr/>
                    <a:lstStyle/>
                    <a:p>
                      <a:pPr algn="ctr"/>
                      <a:r>
                        <a:rPr lang="en-US" sz="1200" b="0" i="0" dirty="0">
                          <a:latin typeface="Roboto Light" panose="02000000000000000000" pitchFamily="2" charset="0"/>
                          <a:ea typeface="Roboto Light" panose="02000000000000000000" pitchFamily="2" charset="0"/>
                          <a:cs typeface="Helvetica Neue" panose="02000503000000020004" pitchFamily="2" charset="0"/>
                        </a:rPr>
                        <a:t>Status</a:t>
                      </a:r>
                    </a:p>
                  </a:txBody>
                  <a:tcPr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mpd="sng">
                      <a:noFill/>
                    </a:lnB>
                    <a:lnTlToBr w="12700" cmpd="sng">
                      <a:noFill/>
                      <a:prstDash val="solid"/>
                    </a:lnTlToBr>
                    <a:lnBlToTr w="12700" cmpd="sng">
                      <a:noFill/>
                      <a:prstDash val="solid"/>
                    </a:lnBlToTr>
                    <a:solidFill>
                      <a:srgbClr val="222F63"/>
                    </a:solidFill>
                  </a:tcPr>
                </a:tc>
                <a:extLst>
                  <a:ext uri="{0D108BD9-81ED-4DB2-BD59-A6C34878D82A}">
                    <a16:rowId xmlns:a16="http://schemas.microsoft.com/office/drawing/2014/main" val="1320618544"/>
                  </a:ext>
                </a:extLst>
              </a:tr>
              <a:tr h="417404">
                <a:tc>
                  <a:txBody>
                    <a:bodyPr/>
                    <a:lstStyle/>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November 3, 2021</a:t>
                      </a:r>
                    </a:p>
                  </a:txBody>
                  <a:tcPr marL="182880" anchor="ctr">
                    <a:lnL w="12700" cap="flat" cmpd="sng" algn="ctr">
                      <a:noFill/>
                      <a:prstDash val="solid"/>
                      <a:round/>
                      <a:headEnd type="none" w="med" len="med"/>
                      <a:tailEnd type="none" w="med" len="med"/>
                    </a:lnL>
                    <a:lnR w="12700" cmpd="sng">
                      <a:noFill/>
                    </a:lnR>
                    <a:lnT w="38100" cmpd="sng">
                      <a:noFill/>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Series 2021</a:t>
                      </a:r>
                    </a:p>
                  </a:txBody>
                  <a:tcPr anchor="ctr">
                    <a:lnL w="12700" cmpd="sng">
                      <a:noFill/>
                    </a:lnL>
                    <a:lnR w="12700" cmpd="sng">
                      <a:noFill/>
                    </a:lnR>
                    <a:lnT w="38100" cmpd="sng">
                      <a:noFill/>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$185,000,000</a:t>
                      </a:r>
                    </a:p>
                  </a:txBody>
                  <a:tcPr anchor="ctr">
                    <a:lnL w="12700" cmpd="sng">
                      <a:noFill/>
                    </a:lnL>
                    <a:lnR w="12700" cmpd="sng">
                      <a:noFill/>
                    </a:lnR>
                    <a:lnT w="38100" cmpd="sng">
                      <a:noFill/>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Issued</a:t>
                      </a:r>
                    </a:p>
                  </a:txBody>
                  <a:tcPr anchor="ctr">
                    <a:lnL w="12700" cmpd="sng">
                      <a:noFill/>
                    </a:lnL>
                    <a:lnR w="12700" cap="flat" cmpd="sng" algn="ctr">
                      <a:noFill/>
                      <a:prstDash val="solid"/>
                      <a:round/>
                      <a:headEnd type="none" w="med" len="med"/>
                      <a:tailEnd type="none" w="med" len="med"/>
                    </a:lnR>
                    <a:lnT w="38100" cmpd="sng">
                      <a:noFill/>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885289140"/>
                  </a:ext>
                </a:extLst>
              </a:tr>
              <a:tr h="417404">
                <a:tc>
                  <a:txBody>
                    <a:bodyPr/>
                    <a:lstStyle/>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November 22, 2023</a:t>
                      </a:r>
                    </a:p>
                  </a:txBody>
                  <a:tcPr marL="182880" anchor="ctr">
                    <a:lnL w="12700" cap="flat" cmpd="sng" algn="ctr">
                      <a:noFill/>
                      <a:prstDash val="solid"/>
                      <a:round/>
                      <a:headEnd type="none" w="med" len="med"/>
                      <a:tailEnd type="none" w="med" len="med"/>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Series 2023</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$185,000,000</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Issued</a:t>
                      </a:r>
                    </a:p>
                  </a:txBody>
                  <a:tcPr anchor="ctr">
                    <a:lnL w="12700" cmpd="sng">
                      <a:noFill/>
                    </a:lnL>
                    <a:lnR w="12700" cap="flat" cmpd="sng" algn="ctr">
                      <a:noFill/>
                      <a:prstDash val="solid"/>
                      <a:round/>
                      <a:headEnd type="none" w="med" len="med"/>
                      <a:tailEnd type="none" w="med" len="med"/>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37002113"/>
                  </a:ext>
                </a:extLst>
              </a:tr>
              <a:tr h="417404">
                <a:tc>
                  <a:txBody>
                    <a:bodyPr/>
                    <a:lstStyle/>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April 2026</a:t>
                      </a:r>
                    </a:p>
                  </a:txBody>
                  <a:tcPr marL="182880" anchor="ctr">
                    <a:lnL w="12700" cap="flat" cmpd="sng" algn="ctr">
                      <a:noFill/>
                      <a:prstDash val="solid"/>
                      <a:round/>
                      <a:headEnd type="none" w="med" len="med"/>
                      <a:tailEnd type="none" w="med" len="med"/>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Series 2026</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$185,000,000</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In Progress</a:t>
                      </a:r>
                    </a:p>
                  </a:txBody>
                  <a:tcPr anchor="ctr">
                    <a:lnL w="12700" cmpd="sng">
                      <a:noFill/>
                    </a:lnL>
                    <a:lnR w="12700" cap="flat" cmpd="sng" algn="ctr">
                      <a:noFill/>
                      <a:prstDash val="solid"/>
                      <a:round/>
                      <a:headEnd type="none" w="med" len="med"/>
                      <a:tailEnd type="none" w="med" len="med"/>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177552866"/>
                  </a:ext>
                </a:extLst>
              </a:tr>
              <a:tr h="417404">
                <a:tc>
                  <a:txBody>
                    <a:bodyPr/>
                    <a:lstStyle/>
                    <a:p>
                      <a:pPr algn="l"/>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TBD</a:t>
                      </a:r>
                    </a:p>
                  </a:txBody>
                  <a:tcPr marL="182880" anchor="ctr">
                    <a:lnL w="12700" cap="flat" cmpd="sng" algn="ctr">
                      <a:noFill/>
                      <a:prstDash val="solid"/>
                      <a:round/>
                      <a:headEnd type="none" w="med" len="med"/>
                      <a:tailEnd type="none" w="med" len="med"/>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Series ”2028”</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$180,000,000</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0" i="0" dirty="0">
                          <a:solidFill>
                            <a:schemeClr val="tx1">
                              <a:lumMod val="85000"/>
                              <a:lumOff val="15000"/>
                            </a:schemeClr>
                          </a:solidFill>
                          <a:latin typeface="Roboto Light" panose="02000000000000000000" pitchFamily="2" charset="0"/>
                          <a:ea typeface="Roboto Light" panose="02000000000000000000" pitchFamily="2" charset="0"/>
                        </a:rPr>
                        <a:t>TBD</a:t>
                      </a:r>
                    </a:p>
                  </a:txBody>
                  <a:tcPr anchor="ctr">
                    <a:lnL w="12700" cmpd="sng">
                      <a:noFill/>
                    </a:lnL>
                    <a:lnR w="12700" cap="flat" cmpd="sng" algn="ctr">
                      <a:noFill/>
                      <a:prstDash val="solid"/>
                      <a:round/>
                      <a:headEnd type="none" w="med" len="med"/>
                      <a:tailEnd type="none" w="med" len="med"/>
                    </a:lnR>
                    <a:lnT w="12700" cap="flat" cmpd="sng" algn="ctr">
                      <a:solidFill>
                        <a:srgbClr val="CAD0D7"/>
                      </a:solidFill>
                      <a:prstDash val="solid"/>
                      <a:round/>
                      <a:headEnd type="none" w="med" len="med"/>
                      <a:tailEnd type="none" w="med" len="med"/>
                    </a:lnT>
                    <a:lnB w="12700" cap="flat" cmpd="sng" algn="ctr">
                      <a:solidFill>
                        <a:srgbClr val="CAD0D7"/>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66628713"/>
                  </a:ext>
                </a:extLst>
              </a:tr>
              <a:tr h="417404">
                <a:tc>
                  <a:txBody>
                    <a:bodyPr/>
                    <a:lstStyle/>
                    <a:p>
                      <a:pPr algn="l"/>
                      <a:endParaRPr lang="en-US" sz="1200" b="1" i="0" dirty="0">
                        <a:solidFill>
                          <a:schemeClr val="tx1">
                            <a:lumMod val="85000"/>
                            <a:lumOff val="15000"/>
                          </a:schemeClr>
                        </a:solidFill>
                        <a:latin typeface="Roboto Light" panose="02000000000000000000" pitchFamily="2" charset="0"/>
                        <a:ea typeface="Roboto Light" panose="02000000000000000000" pitchFamily="2" charset="0"/>
                      </a:endParaRPr>
                    </a:p>
                  </a:txBody>
                  <a:tcPr marL="182880" anchor="ctr">
                    <a:lnL w="12700" cap="flat" cmpd="sng" algn="ctr">
                      <a:noFill/>
                      <a:prstDash val="solid"/>
                      <a:round/>
                      <a:headEnd type="none" w="med" len="med"/>
                      <a:tailEnd type="none" w="med" len="med"/>
                    </a:lnL>
                    <a:lnR w="12700" cmpd="sng">
                      <a:noFill/>
                    </a:lnR>
                    <a:lnT w="12700" cap="flat" cmpd="sng" algn="ctr">
                      <a:solidFill>
                        <a:srgbClr val="CAD0D7"/>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b="1" i="0" dirty="0">
                        <a:solidFill>
                          <a:schemeClr val="tx1">
                            <a:lumMod val="85000"/>
                            <a:lumOff val="15000"/>
                          </a:schemeClr>
                        </a:solidFill>
                        <a:latin typeface="Roboto Light" panose="02000000000000000000" pitchFamily="2" charset="0"/>
                        <a:ea typeface="Roboto Light" panose="02000000000000000000" pitchFamily="2" charset="0"/>
                      </a:endParaRP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US" sz="1200" b="1" i="0" dirty="0">
                          <a:solidFill>
                            <a:schemeClr val="tx1">
                              <a:lumMod val="85000"/>
                              <a:lumOff val="15000"/>
                            </a:schemeClr>
                          </a:solidFill>
                          <a:latin typeface="Roboto Light" panose="02000000000000000000" pitchFamily="2" charset="0"/>
                          <a:ea typeface="Roboto Light" panose="02000000000000000000" pitchFamily="2" charset="0"/>
                        </a:rPr>
                        <a:t>$735,000,000</a:t>
                      </a:r>
                    </a:p>
                  </a:txBody>
                  <a:tcPr anchor="ctr">
                    <a:lnL w="12700" cmpd="sng">
                      <a:noFill/>
                    </a:lnL>
                    <a:lnR w="12700" cmpd="sng">
                      <a:noFill/>
                    </a:lnR>
                    <a:lnT w="12700" cap="flat" cmpd="sng" algn="ctr">
                      <a:solidFill>
                        <a:srgbClr val="CAD0D7"/>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200" b="1" i="0" dirty="0">
                        <a:solidFill>
                          <a:schemeClr val="tx1">
                            <a:lumMod val="85000"/>
                            <a:lumOff val="15000"/>
                          </a:schemeClr>
                        </a:solidFill>
                        <a:latin typeface="Roboto Light" panose="02000000000000000000" pitchFamily="2" charset="0"/>
                        <a:ea typeface="Roboto Light" panose="02000000000000000000" pitchFamily="2" charset="0"/>
                      </a:endParaRPr>
                    </a:p>
                  </a:txBody>
                  <a:tcPr anchor="ctr">
                    <a:lnL w="12700" cmpd="sng">
                      <a:noFill/>
                    </a:lnL>
                    <a:lnR w="12700" cap="flat" cmpd="sng" algn="ctr">
                      <a:noFill/>
                      <a:prstDash val="solid"/>
                      <a:round/>
                      <a:headEnd type="none" w="med" len="med"/>
                      <a:tailEnd type="none" w="med" len="med"/>
                    </a:lnR>
                    <a:lnT w="12700" cap="flat" cmpd="sng" algn="ctr">
                      <a:solidFill>
                        <a:srgbClr val="CAD0D7"/>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73277570"/>
                  </a:ext>
                </a:extLst>
              </a:tr>
            </a:tbl>
          </a:graphicData>
        </a:graphic>
      </p:graphicFrame>
      <p:sp>
        <p:nvSpPr>
          <p:cNvPr id="10" name="Rounded Rectangle 9">
            <a:extLst>
              <a:ext uri="{FF2B5EF4-FFF2-40B4-BE49-F238E27FC236}">
                <a16:creationId xmlns:a16="http://schemas.microsoft.com/office/drawing/2014/main" id="{E1091024-8625-3543-018A-A9856EAA94D7}"/>
              </a:ext>
            </a:extLst>
          </p:cNvPr>
          <p:cNvSpPr/>
          <p:nvPr/>
        </p:nvSpPr>
        <p:spPr>
          <a:xfrm>
            <a:off x="408301" y="563202"/>
            <a:ext cx="1990709" cy="338528"/>
          </a:xfrm>
          <a:prstGeom prst="round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AD0D7"/>
              </a:solidFill>
            </a:endParaRPr>
          </a:p>
        </p:txBody>
      </p:sp>
      <p:sp>
        <p:nvSpPr>
          <p:cNvPr id="11" name="TextBox 10">
            <a:extLst>
              <a:ext uri="{FF2B5EF4-FFF2-40B4-BE49-F238E27FC236}">
                <a16:creationId xmlns:a16="http://schemas.microsoft.com/office/drawing/2014/main" id="{9B4E57B9-2C18-5476-B265-949BFF0F4E5B}"/>
              </a:ext>
            </a:extLst>
          </p:cNvPr>
          <p:cNvSpPr txBox="1"/>
          <p:nvPr/>
        </p:nvSpPr>
        <p:spPr>
          <a:xfrm>
            <a:off x="523891" y="597580"/>
            <a:ext cx="1875119" cy="276999"/>
          </a:xfrm>
          <a:prstGeom prst="rect">
            <a:avLst/>
          </a:prstGeom>
          <a:noFill/>
        </p:spPr>
        <p:txBody>
          <a:bodyPr wrap="square">
            <a:spAutoFit/>
          </a:bodyPr>
          <a:lstStyle/>
          <a:p>
            <a:r>
              <a:rPr lang="en-US" sz="1200" dirty="0">
                <a:solidFill>
                  <a:srgbClr val="222F63"/>
                </a:solidFill>
                <a:latin typeface="Roboto" panose="02000000000000000000" pitchFamily="2" charset="0"/>
                <a:ea typeface="Roboto" panose="02000000000000000000" pitchFamily="2" charset="0"/>
                <a:cs typeface="Helvetica Neue" panose="02000503000000020004" pitchFamily="2" charset="0"/>
              </a:rPr>
              <a:t>2026 GO Bond Issuance</a:t>
            </a:r>
          </a:p>
        </p:txBody>
      </p:sp>
    </p:spTree>
    <p:extLst>
      <p:ext uri="{BB962C8B-B14F-4D97-AF65-F5344CB8AC3E}">
        <p14:creationId xmlns:p14="http://schemas.microsoft.com/office/powerpoint/2010/main" val="192206215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DD3C6-CC82-A4C0-D5A1-B5B6435F378F}"/>
            </a:ext>
          </a:extLst>
        </p:cNvPr>
        <p:cNvGrpSpPr/>
        <p:nvPr/>
      </p:nvGrpSpPr>
      <p:grpSpPr>
        <a:xfrm>
          <a:off x="0" y="0"/>
          <a:ext cx="0" cy="0"/>
          <a:chOff x="0" y="0"/>
          <a:chExt cx="0" cy="0"/>
        </a:xfrm>
      </p:grpSpPr>
      <p:sp>
        <p:nvSpPr>
          <p:cNvPr id="5" name="Text Box 6">
            <a:extLst>
              <a:ext uri="{FF2B5EF4-FFF2-40B4-BE49-F238E27FC236}">
                <a16:creationId xmlns:a16="http://schemas.microsoft.com/office/drawing/2014/main" id="{4F33D11C-5BC8-FC11-9342-106DB683AE02}"/>
              </a:ext>
            </a:extLst>
          </p:cNvPr>
          <p:cNvSpPr txBox="1">
            <a:spLocks noChangeArrowheads="1"/>
          </p:cNvSpPr>
          <p:nvPr/>
        </p:nvSpPr>
        <p:spPr bwMode="auto">
          <a:xfrm>
            <a:off x="408301" y="1447800"/>
            <a:ext cx="4849499" cy="400110"/>
          </a:xfrm>
          <a:prstGeom prst="rect">
            <a:avLst/>
          </a:prstGeom>
          <a:noFill/>
          <a:ln w="9525">
            <a:noFill/>
            <a:miter lim="800000"/>
            <a:headEnd/>
            <a:tailEnd/>
          </a:ln>
        </p:spPr>
        <p:txBody>
          <a:bodyPr wrap="square">
            <a:prstTxWarp prst="textNoShape">
              <a:avLst/>
            </a:prstTxWarp>
            <a:spAutoFit/>
          </a:bodyPr>
          <a:lstStyle/>
          <a:p>
            <a:r>
              <a:rPr lang="en-US" sz="2000" dirty="0">
                <a:solidFill>
                  <a:srgbClr val="FF6600"/>
                </a:solidFill>
                <a:latin typeface="NeueHaasGroteskDisp Pro" panose="020B0504020202020204" pitchFamily="34" charset="77"/>
              </a:rPr>
              <a:t>Series 2026 Bonds</a:t>
            </a:r>
          </a:p>
        </p:txBody>
      </p:sp>
      <p:sp>
        <p:nvSpPr>
          <p:cNvPr id="12" name="TextBox 11">
            <a:extLst>
              <a:ext uri="{FF2B5EF4-FFF2-40B4-BE49-F238E27FC236}">
                <a16:creationId xmlns:a16="http://schemas.microsoft.com/office/drawing/2014/main" id="{83B43FAC-E5E6-6E62-4BA6-FBFB06496D4B}"/>
              </a:ext>
            </a:extLst>
          </p:cNvPr>
          <p:cNvSpPr txBox="1"/>
          <p:nvPr/>
        </p:nvSpPr>
        <p:spPr>
          <a:xfrm>
            <a:off x="417826" y="1828800"/>
            <a:ext cx="4572000" cy="338554"/>
          </a:xfrm>
          <a:prstGeom prst="rect">
            <a:avLst/>
          </a:prstGeom>
          <a:noFill/>
        </p:spPr>
        <p:txBody>
          <a:bodyPr wrap="square">
            <a:spAutoFit/>
          </a:bodyPr>
          <a:lstStyle/>
          <a:p>
            <a:pPr rtl="0">
              <a:defRPr sz="1100" b="1" i="0" u="none" strike="noStrike" kern="1200" spc="0" baseline="0">
                <a:solidFill>
                  <a:prstClr val="black">
                    <a:lumMod val="65000"/>
                    <a:lumOff val="35000"/>
                  </a:prstClr>
                </a:solidFill>
                <a:latin typeface="Century Gothic" panose="020B0502020202020204" pitchFamily="34" charset="0"/>
                <a:ea typeface="+mn-ea"/>
                <a:cs typeface="+mn-cs"/>
              </a:defRPr>
            </a:pPr>
            <a:r>
              <a:rPr lang="en-US" sz="1600" dirty="0">
                <a:latin typeface="NeueHaasGroteskDisp Pro Md" panose="020B0504020202020204" pitchFamily="34" charset="77"/>
              </a:rPr>
              <a:t>Bond Rate History and Projections</a:t>
            </a:r>
          </a:p>
        </p:txBody>
      </p:sp>
      <p:sp>
        <p:nvSpPr>
          <p:cNvPr id="11" name="Rectangle 3">
            <a:extLst>
              <a:ext uri="{FF2B5EF4-FFF2-40B4-BE49-F238E27FC236}">
                <a16:creationId xmlns:a16="http://schemas.microsoft.com/office/drawing/2014/main" id="{F436E061-1C86-B7BC-916B-7524909D26AF}"/>
              </a:ext>
            </a:extLst>
          </p:cNvPr>
          <p:cNvSpPr txBox="1">
            <a:spLocks noChangeArrowheads="1"/>
          </p:cNvSpPr>
          <p:nvPr/>
        </p:nvSpPr>
        <p:spPr bwMode="auto">
          <a:xfrm>
            <a:off x="392062" y="1000780"/>
            <a:ext cx="4849498" cy="523220"/>
          </a:xfrm>
          <a:prstGeom prst="rect">
            <a:avLst/>
          </a:prstGeom>
          <a:noFill/>
          <a:ln>
            <a:miter lim="800000"/>
            <a:headEnd/>
            <a:tailEnd/>
          </a:ln>
        </p:spPr>
        <p:txBody>
          <a:bodyPr vert="horz" wrap="square" lIns="91440" tIns="45720" rIns="91440" bIns="45720" numCol="1" anchor="b" anchorCtr="0" compatLnSpc="1">
            <a:prstTxWarp prst="textNoShape">
              <a:avLst/>
            </a:prstTxWarp>
            <a:spAutoFit/>
          </a:bodyPr>
          <a:lst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a:lstStyle>
          <a:p>
            <a:pPr fontAlgn="auto">
              <a:spcAft>
                <a:spcPts val="0"/>
              </a:spcAft>
            </a:pPr>
            <a:r>
              <a:rPr lang="en-US" sz="2800" b="1" dirty="0">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rPr>
              <a:t>Measure Y</a:t>
            </a:r>
          </a:p>
        </p:txBody>
      </p:sp>
      <p:sp>
        <p:nvSpPr>
          <p:cNvPr id="17" name="TextBox 16">
            <a:extLst>
              <a:ext uri="{FF2B5EF4-FFF2-40B4-BE49-F238E27FC236}">
                <a16:creationId xmlns:a16="http://schemas.microsoft.com/office/drawing/2014/main" id="{E9D86790-6CD4-F6B7-A48D-82DD901CA528}"/>
              </a:ext>
            </a:extLst>
          </p:cNvPr>
          <p:cNvSpPr txBox="1"/>
          <p:nvPr/>
        </p:nvSpPr>
        <p:spPr>
          <a:xfrm>
            <a:off x="5241560" y="2400300"/>
            <a:ext cx="3111844" cy="523220"/>
          </a:xfrm>
          <a:prstGeom prst="rect">
            <a:avLst/>
          </a:prstGeom>
          <a:noFill/>
        </p:spPr>
        <p:txBody>
          <a:bodyPr wrap="square">
            <a:spAutoFit/>
          </a:bodyPr>
          <a:lstStyle/>
          <a:p>
            <a:pPr algn="r" fontAlgn="b"/>
            <a:r>
              <a:rPr lang="en-US" sz="1400" b="1" u="none" strike="noStrike" dirty="0">
                <a:solidFill>
                  <a:schemeClr val="tx1">
                    <a:lumMod val="65000"/>
                    <a:lumOff val="35000"/>
                  </a:schemeClr>
                </a:solidFill>
                <a:latin typeface="NeueHaasGroteskDisp Pro" panose="020B0504020202020204" pitchFamily="34" charset="77"/>
              </a:rPr>
              <a:t>Responsible Structure </a:t>
            </a:r>
          </a:p>
          <a:p>
            <a:pPr algn="r" fontAlgn="b"/>
            <a:r>
              <a:rPr lang="en-US" sz="1400" b="1" u="none" strike="noStrike" dirty="0">
                <a:solidFill>
                  <a:schemeClr val="tx1">
                    <a:lumMod val="65000"/>
                    <a:lumOff val="35000"/>
                  </a:schemeClr>
                </a:solidFill>
                <a:latin typeface="NeueHaasGroteskDisp Pro" panose="020B0504020202020204" pitchFamily="34" charset="77"/>
              </a:rPr>
              <a:t>for Series 2026 Bonds</a:t>
            </a:r>
            <a:endParaRPr lang="en-US" sz="1400" b="1" u="none" strike="noStrike" baseline="30000" dirty="0">
              <a:solidFill>
                <a:schemeClr val="tx1">
                  <a:lumMod val="65000"/>
                  <a:lumOff val="35000"/>
                </a:schemeClr>
              </a:solidFill>
              <a:latin typeface="NeueHaasGroteskDisp Pro" panose="020B0504020202020204" pitchFamily="34" charset="77"/>
            </a:endParaRPr>
          </a:p>
        </p:txBody>
      </p:sp>
      <p:sp>
        <p:nvSpPr>
          <p:cNvPr id="18" name="Rounded Rectangle 4">
            <a:extLst>
              <a:ext uri="{FF2B5EF4-FFF2-40B4-BE49-F238E27FC236}">
                <a16:creationId xmlns:a16="http://schemas.microsoft.com/office/drawing/2014/main" id="{887151B4-864D-9472-4E39-862C359C782F}"/>
              </a:ext>
            </a:extLst>
          </p:cNvPr>
          <p:cNvSpPr/>
          <p:nvPr/>
        </p:nvSpPr>
        <p:spPr>
          <a:xfrm>
            <a:off x="8363829" y="2446692"/>
            <a:ext cx="76200" cy="411330"/>
          </a:xfrm>
          <a:prstGeom prst="roundRect">
            <a:avLst/>
          </a:prstGeom>
          <a:solidFill>
            <a:srgbClr val="222F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336699"/>
              </a:solidFill>
            </a:endParaRPr>
          </a:p>
        </p:txBody>
      </p:sp>
      <p:sp>
        <p:nvSpPr>
          <p:cNvPr id="23" name="Text Box 6">
            <a:extLst>
              <a:ext uri="{FF2B5EF4-FFF2-40B4-BE49-F238E27FC236}">
                <a16:creationId xmlns:a16="http://schemas.microsoft.com/office/drawing/2014/main" id="{B19E98A7-45A4-24D6-228D-7DAE5EA1A2EB}"/>
              </a:ext>
            </a:extLst>
          </p:cNvPr>
          <p:cNvSpPr txBox="1">
            <a:spLocks noChangeArrowheads="1"/>
          </p:cNvSpPr>
          <p:nvPr/>
        </p:nvSpPr>
        <p:spPr bwMode="auto">
          <a:xfrm>
            <a:off x="4572000" y="1091625"/>
            <a:ext cx="4244660" cy="830997"/>
          </a:xfrm>
          <a:prstGeom prst="rect">
            <a:avLst/>
          </a:prstGeom>
          <a:noFill/>
          <a:ln w="9525">
            <a:noFill/>
            <a:miter lim="800000"/>
            <a:headEnd/>
            <a:tailEnd/>
          </a:ln>
        </p:spPr>
        <p:txBody>
          <a:bodyPr wrap="square">
            <a:prstTxWarp prst="textNoShape">
              <a:avLst/>
            </a:prstTxWarp>
            <a:spAutoFit/>
          </a:bodyPr>
          <a:lstStyle/>
          <a:p>
            <a:pPr>
              <a:spcBef>
                <a:spcPts val="600"/>
              </a:spcBef>
              <a:buClr>
                <a:srgbClr val="0070C0"/>
              </a:buClr>
            </a:pPr>
            <a:r>
              <a:rPr lang="en-US" sz="16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The Series 2026 Bonds will be the third series of bonds from the Measure Y authorization</a:t>
            </a:r>
          </a:p>
        </p:txBody>
      </p:sp>
      <p:graphicFrame>
        <p:nvGraphicFramePr>
          <p:cNvPr id="7" name="Table 6">
            <a:extLst>
              <a:ext uri="{FF2B5EF4-FFF2-40B4-BE49-F238E27FC236}">
                <a16:creationId xmlns:a16="http://schemas.microsoft.com/office/drawing/2014/main" id="{0B5E1B9D-FCD5-6CDA-8822-66419C8C8C34}"/>
              </a:ext>
            </a:extLst>
          </p:cNvPr>
          <p:cNvGraphicFramePr>
            <a:graphicFrameLocks noGrp="1"/>
          </p:cNvGraphicFramePr>
          <p:nvPr>
            <p:extLst>
              <p:ext uri="{D42A27DB-BD31-4B8C-83A1-F6EECF244321}">
                <p14:modId xmlns:p14="http://schemas.microsoft.com/office/powerpoint/2010/main" val="4109307185"/>
              </p:ext>
            </p:extLst>
          </p:nvPr>
        </p:nvGraphicFramePr>
        <p:xfrm>
          <a:off x="5479393" y="3104658"/>
          <a:ext cx="2960636" cy="1676400"/>
        </p:xfrm>
        <a:graphic>
          <a:graphicData uri="http://schemas.openxmlformats.org/drawingml/2006/table">
            <a:tbl>
              <a:tblPr firstRow="1" bandRow="1">
                <a:tableStyleId>{1FECB4D8-DB02-4DC6-A0A2-4F2EBAE1DC90}</a:tableStyleId>
              </a:tblPr>
              <a:tblGrid>
                <a:gridCol w="1480318">
                  <a:extLst>
                    <a:ext uri="{9D8B030D-6E8A-4147-A177-3AD203B41FA5}">
                      <a16:colId xmlns:a16="http://schemas.microsoft.com/office/drawing/2014/main" val="2515876082"/>
                    </a:ext>
                  </a:extLst>
                </a:gridCol>
                <a:gridCol w="1480318">
                  <a:extLst>
                    <a:ext uri="{9D8B030D-6E8A-4147-A177-3AD203B41FA5}">
                      <a16:colId xmlns:a16="http://schemas.microsoft.com/office/drawing/2014/main" val="2410608657"/>
                    </a:ext>
                  </a:extLst>
                </a:gridCol>
              </a:tblGrid>
              <a:tr h="457200">
                <a:tc>
                  <a:txBody>
                    <a:bodyPr/>
                    <a:lstStyle/>
                    <a:p>
                      <a:pPr algn="ct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Par Amount</a:t>
                      </a:r>
                    </a:p>
                  </a:txBody>
                  <a:tcPr>
                    <a:lnL w="12700" cap="flat" cmpd="sng" algn="ctr">
                      <a:noFill/>
                      <a:prstDash val="solid"/>
                      <a:round/>
                      <a:headEnd type="none" w="med" len="med"/>
                      <a:tailEnd type="none" w="med" len="med"/>
                    </a:lnL>
                    <a:lnR>
                      <a:noFill/>
                    </a:lnR>
                    <a:lnT w="12700" cmpd="sng">
                      <a:noFill/>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$185,000,000</a:t>
                      </a:r>
                    </a:p>
                    <a:p>
                      <a:pPr algn="ct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(to meet project needs in the next two to three years)</a:t>
                      </a:r>
                    </a:p>
                  </a:txBody>
                  <a:tcPr>
                    <a:lnL>
                      <a:noFill/>
                    </a:lnL>
                    <a:lnR w="12700" cap="flat" cmpd="sng" algn="ctr">
                      <a:noFill/>
                      <a:prstDash val="solid"/>
                      <a:round/>
                      <a:headEnd type="none" w="med" len="med"/>
                      <a:tailEnd type="none" w="med" len="med"/>
                    </a:lnR>
                    <a:lnT w="12700" cmpd="sng">
                      <a:noFill/>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36071843"/>
                  </a:ext>
                </a:extLst>
              </a:tr>
              <a:tr h="457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Bond Structure</a:t>
                      </a:r>
                    </a:p>
                  </a:txBody>
                  <a:tcPr>
                    <a:lnL w="12700" cap="flat" cmpd="sng" algn="ctr">
                      <a:noFill/>
                      <a:prstDash val="solid"/>
                      <a:round/>
                      <a:headEnd type="none" w="med" len="med"/>
                      <a:tailEnd type="none" w="med" len="med"/>
                    </a:lnL>
                    <a:lnR>
                      <a:noFill/>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Traditional current interest bonds</a:t>
                      </a:r>
                    </a:p>
                  </a:txBody>
                  <a:tcPr>
                    <a:lnL>
                      <a:noFill/>
                    </a:lnL>
                    <a:lnR w="12700" cap="flat" cmpd="sng" algn="ctr">
                      <a:noFill/>
                      <a:prstDash val="solid"/>
                      <a:round/>
                      <a:headEnd type="none" w="med" len="med"/>
                      <a:tailEnd type="none" w="med" len="med"/>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09281284"/>
                  </a:ext>
                </a:extLst>
              </a:tr>
              <a:tr h="457200">
                <a:tc>
                  <a:txBody>
                    <a:bodyPr/>
                    <a:lstStyle/>
                    <a:p>
                      <a:pPr algn="ct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Repayment Term</a:t>
                      </a:r>
                    </a:p>
                  </a:txBody>
                  <a:tcPr>
                    <a:lnL w="12700" cap="flat" cmpd="sng" algn="ctr">
                      <a:noFill/>
                      <a:prstDash val="solid"/>
                      <a:round/>
                      <a:headEnd type="none" w="med" len="med"/>
                      <a:tailEnd type="none" w="med" len="med"/>
                    </a:lnL>
                    <a:lnR>
                      <a:noFill/>
                    </a:lnR>
                    <a:lnT w="12700" cap="flat" cmpd="sng" algn="ctr">
                      <a:solidFill>
                        <a:srgbClr val="E8E8E8"/>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25 years</a:t>
                      </a:r>
                    </a:p>
                  </a:txBody>
                  <a:tcPr>
                    <a:lnL>
                      <a:noFill/>
                    </a:lnL>
                    <a:lnR w="12700" cap="flat" cmpd="sng" algn="ctr">
                      <a:noFill/>
                      <a:prstDash val="solid"/>
                      <a:round/>
                      <a:headEnd type="none" w="med" len="med"/>
                      <a:tailEnd type="none" w="med" len="med"/>
                    </a:lnR>
                    <a:lnT w="12700" cap="flat" cmpd="sng" algn="ctr">
                      <a:solidFill>
                        <a:srgbClr val="E8E8E8"/>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85202474"/>
                  </a:ext>
                </a:extLst>
              </a:tr>
            </a:tbl>
          </a:graphicData>
        </a:graphic>
      </p:graphicFrame>
      <p:sp>
        <p:nvSpPr>
          <p:cNvPr id="2" name="Text Box 6">
            <a:extLst>
              <a:ext uri="{FF2B5EF4-FFF2-40B4-BE49-F238E27FC236}">
                <a16:creationId xmlns:a16="http://schemas.microsoft.com/office/drawing/2014/main" id="{41EE8564-3DFF-B8FD-6C2D-D0BBB79797F5}"/>
              </a:ext>
            </a:extLst>
          </p:cNvPr>
          <p:cNvSpPr txBox="1">
            <a:spLocks noChangeArrowheads="1"/>
          </p:cNvSpPr>
          <p:nvPr/>
        </p:nvSpPr>
        <p:spPr bwMode="auto">
          <a:xfrm>
            <a:off x="392062" y="5270597"/>
            <a:ext cx="8031729" cy="846386"/>
          </a:xfrm>
          <a:prstGeom prst="rect">
            <a:avLst/>
          </a:prstGeom>
          <a:noFill/>
          <a:ln w="9525">
            <a:noFill/>
            <a:miter lim="800000"/>
            <a:headEnd/>
            <a:tailEnd/>
          </a:ln>
        </p:spPr>
        <p:txBody>
          <a:bodyPr wrap="square">
            <a:prstTxWarp prst="textNoShape">
              <a:avLst/>
            </a:prstTxWarp>
            <a:spAutoFit/>
          </a:bodyPr>
          <a:lstStyle/>
          <a:p>
            <a:pPr marL="354330" lvl="1" indent="-171450">
              <a:spcBef>
                <a:spcPts val="600"/>
              </a:spcBef>
              <a:buClr>
                <a:srgbClr val="222F63"/>
              </a:buClr>
              <a:buFont typeface="Wingdings" panose="05000000000000000000" pitchFamily="2" charset="2"/>
              <a:buChar char="ü"/>
            </a:pPr>
            <a:r>
              <a:rPr lang="en-US" sz="1100" dirty="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rPr>
              <a:t>The Measure Y bond program was designed to manage the overall bond program tax burden on the community, particularly in the earlier years</a:t>
            </a:r>
          </a:p>
          <a:p>
            <a:pPr marL="354330" lvl="1" indent="-171450">
              <a:spcBef>
                <a:spcPts val="600"/>
              </a:spcBef>
              <a:buClr>
                <a:srgbClr val="222F63"/>
              </a:buClr>
              <a:buFont typeface="Wingdings" panose="05000000000000000000" pitchFamily="2" charset="2"/>
              <a:buChar char="ü"/>
            </a:pPr>
            <a:r>
              <a:rPr lang="en-US" sz="1100" dirty="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rPr>
              <a:t>After the issuance of the Series 2025 Bonds, there will be $180 million in authorized but unissued bonds remaining from the 2020 Measure Y authorization</a:t>
            </a:r>
          </a:p>
        </p:txBody>
      </p:sp>
      <p:graphicFrame>
        <p:nvGraphicFramePr>
          <p:cNvPr id="13" name="Chart 12">
            <a:extLst>
              <a:ext uri="{FF2B5EF4-FFF2-40B4-BE49-F238E27FC236}">
                <a16:creationId xmlns:a16="http://schemas.microsoft.com/office/drawing/2014/main" id="{B5F0E233-DDC6-C7D7-02B8-49A56406A313}"/>
              </a:ext>
            </a:extLst>
          </p:cNvPr>
          <p:cNvGraphicFramePr>
            <a:graphicFrameLocks/>
          </p:cNvGraphicFramePr>
          <p:nvPr>
            <p:extLst>
              <p:ext uri="{D42A27DB-BD31-4B8C-83A1-F6EECF244321}">
                <p14:modId xmlns:p14="http://schemas.microsoft.com/office/powerpoint/2010/main" val="1642774590"/>
              </p:ext>
            </p:extLst>
          </p:nvPr>
        </p:nvGraphicFramePr>
        <p:xfrm>
          <a:off x="417826" y="2152710"/>
          <a:ext cx="5061567" cy="3078163"/>
        </p:xfrm>
        <a:graphic>
          <a:graphicData uri="http://schemas.openxmlformats.org/drawingml/2006/chart">
            <c:chart xmlns:c="http://schemas.openxmlformats.org/drawingml/2006/chart" xmlns:r="http://schemas.openxmlformats.org/officeDocument/2006/relationships" r:id="rId2"/>
          </a:graphicData>
        </a:graphic>
      </p:graphicFrame>
      <p:sp>
        <p:nvSpPr>
          <p:cNvPr id="3" name="Rounded Rectangle 9">
            <a:extLst>
              <a:ext uri="{FF2B5EF4-FFF2-40B4-BE49-F238E27FC236}">
                <a16:creationId xmlns:a16="http://schemas.microsoft.com/office/drawing/2014/main" id="{59B3487F-CCB9-4F94-3FA6-524DF9C42E5C}"/>
              </a:ext>
            </a:extLst>
          </p:cNvPr>
          <p:cNvSpPr/>
          <p:nvPr/>
        </p:nvSpPr>
        <p:spPr>
          <a:xfrm>
            <a:off x="408301" y="563202"/>
            <a:ext cx="1990709" cy="338528"/>
          </a:xfrm>
          <a:prstGeom prst="round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AD0D7"/>
              </a:solidFill>
            </a:endParaRPr>
          </a:p>
        </p:txBody>
      </p:sp>
      <p:sp>
        <p:nvSpPr>
          <p:cNvPr id="4" name="TextBox 3">
            <a:extLst>
              <a:ext uri="{FF2B5EF4-FFF2-40B4-BE49-F238E27FC236}">
                <a16:creationId xmlns:a16="http://schemas.microsoft.com/office/drawing/2014/main" id="{BD8A0B47-5690-9742-0E02-2F02D8735300}"/>
              </a:ext>
            </a:extLst>
          </p:cNvPr>
          <p:cNvSpPr txBox="1"/>
          <p:nvPr/>
        </p:nvSpPr>
        <p:spPr>
          <a:xfrm>
            <a:off x="523891" y="597580"/>
            <a:ext cx="1875119" cy="276999"/>
          </a:xfrm>
          <a:prstGeom prst="rect">
            <a:avLst/>
          </a:prstGeom>
          <a:noFill/>
        </p:spPr>
        <p:txBody>
          <a:bodyPr wrap="square">
            <a:spAutoFit/>
          </a:bodyPr>
          <a:lstStyle/>
          <a:p>
            <a:r>
              <a:rPr lang="en-US" sz="1200" dirty="0">
                <a:solidFill>
                  <a:srgbClr val="222F63"/>
                </a:solidFill>
                <a:latin typeface="Roboto" panose="02000000000000000000" pitchFamily="2" charset="0"/>
                <a:ea typeface="Roboto" panose="02000000000000000000" pitchFamily="2" charset="0"/>
                <a:cs typeface="Helvetica Neue" panose="02000503000000020004" pitchFamily="2" charset="0"/>
              </a:rPr>
              <a:t>2026 GO Bond Issuance</a:t>
            </a:r>
          </a:p>
        </p:txBody>
      </p:sp>
    </p:spTree>
    <p:extLst>
      <p:ext uri="{BB962C8B-B14F-4D97-AF65-F5344CB8AC3E}">
        <p14:creationId xmlns:p14="http://schemas.microsoft.com/office/powerpoint/2010/main" val="2475754692"/>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7BD158-B70F-9A7C-5921-545FF3F6AFA9}"/>
            </a:ext>
          </a:extLst>
        </p:cNvPr>
        <p:cNvGrpSpPr/>
        <p:nvPr/>
      </p:nvGrpSpPr>
      <p:grpSpPr>
        <a:xfrm>
          <a:off x="0" y="0"/>
          <a:ext cx="0" cy="0"/>
          <a:chOff x="0" y="0"/>
          <a:chExt cx="0" cy="0"/>
        </a:xfrm>
      </p:grpSpPr>
      <p:sp>
        <p:nvSpPr>
          <p:cNvPr id="7" name="Text Box 6">
            <a:extLst>
              <a:ext uri="{FF2B5EF4-FFF2-40B4-BE49-F238E27FC236}">
                <a16:creationId xmlns:a16="http://schemas.microsoft.com/office/drawing/2014/main" id="{37D9986D-3842-86E0-0228-AC44467BF863}"/>
              </a:ext>
            </a:extLst>
          </p:cNvPr>
          <p:cNvSpPr txBox="1">
            <a:spLocks noChangeArrowheads="1"/>
          </p:cNvSpPr>
          <p:nvPr/>
        </p:nvSpPr>
        <p:spPr bwMode="auto">
          <a:xfrm>
            <a:off x="408301" y="1475423"/>
            <a:ext cx="8507099" cy="400110"/>
          </a:xfrm>
          <a:prstGeom prst="rect">
            <a:avLst/>
          </a:prstGeom>
          <a:noFill/>
          <a:ln w="9525">
            <a:noFill/>
            <a:miter lim="800000"/>
            <a:headEnd/>
            <a:tailEnd/>
          </a:ln>
        </p:spPr>
        <p:txBody>
          <a:bodyPr wrap="square">
            <a:prstTxWarp prst="textNoShape">
              <a:avLst/>
            </a:prstTxWarp>
            <a:spAutoFit/>
          </a:bodyPr>
          <a:lstStyle/>
          <a:p>
            <a:pPr>
              <a:spcBef>
                <a:spcPts val="600"/>
              </a:spcBef>
              <a:buClr>
                <a:srgbClr val="0070C0"/>
              </a:buClr>
            </a:pPr>
            <a:r>
              <a:rPr lang="en-US" sz="2000" dirty="0">
                <a:solidFill>
                  <a:srgbClr val="FF6600"/>
                </a:solidFill>
                <a:latin typeface="NeueHaasGroteskDisp Pro" panose="020B0504020202020204" pitchFamily="34" charset="77"/>
                <a:ea typeface="Roboto Light" panose="02000000000000000000" pitchFamily="2" charset="0"/>
                <a:cs typeface="Helvetica Neue" panose="02000503000000020004" pitchFamily="2" charset="0"/>
              </a:rPr>
              <a:t>~$8.9 million in Projected Savings</a:t>
            </a:r>
          </a:p>
        </p:txBody>
      </p:sp>
      <p:sp>
        <p:nvSpPr>
          <p:cNvPr id="10" name="Text Box 6">
            <a:extLst>
              <a:ext uri="{FF2B5EF4-FFF2-40B4-BE49-F238E27FC236}">
                <a16:creationId xmlns:a16="http://schemas.microsoft.com/office/drawing/2014/main" id="{AF727500-46E4-4CB5-1ADF-7BC1CA5A1771}"/>
              </a:ext>
            </a:extLst>
          </p:cNvPr>
          <p:cNvSpPr txBox="1">
            <a:spLocks noChangeArrowheads="1"/>
          </p:cNvSpPr>
          <p:nvPr/>
        </p:nvSpPr>
        <p:spPr bwMode="auto">
          <a:xfrm>
            <a:off x="448632" y="1905000"/>
            <a:ext cx="4961568" cy="276999"/>
          </a:xfrm>
          <a:prstGeom prst="rect">
            <a:avLst/>
          </a:prstGeom>
          <a:noFill/>
          <a:ln w="9525">
            <a:noFill/>
            <a:miter lim="800000"/>
            <a:headEnd/>
            <a:tailEnd/>
          </a:ln>
        </p:spPr>
        <p:txBody>
          <a:bodyPr wrap="square">
            <a:prstTxWarp prst="textNoShape">
              <a:avLst/>
            </a:prstTxWarp>
            <a:spAutoFit/>
          </a:bodyPr>
          <a:lstStyle/>
          <a:p>
            <a:pPr marL="173736" indent="-194310">
              <a:spcBef>
                <a:spcPts val="600"/>
              </a:spcBef>
              <a:buClr>
                <a:srgbClr val="FF6600"/>
              </a:buClr>
              <a:buFont typeface="Arial" panose="020B0604020202020204" pitchFamily="34" charset="0"/>
              <a:buChar char="•"/>
            </a:pPr>
            <a:r>
              <a:rPr lang="en-US" sz="12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Refunding Candidates</a:t>
            </a:r>
          </a:p>
        </p:txBody>
      </p:sp>
      <p:graphicFrame>
        <p:nvGraphicFramePr>
          <p:cNvPr id="18" name="Table 17">
            <a:extLst>
              <a:ext uri="{FF2B5EF4-FFF2-40B4-BE49-F238E27FC236}">
                <a16:creationId xmlns:a16="http://schemas.microsoft.com/office/drawing/2014/main" id="{B0044349-CF61-4684-949E-F415D526AAB8}"/>
              </a:ext>
            </a:extLst>
          </p:cNvPr>
          <p:cNvGraphicFramePr>
            <a:graphicFrameLocks noGrp="1"/>
          </p:cNvGraphicFramePr>
          <p:nvPr>
            <p:extLst>
              <p:ext uri="{D42A27DB-BD31-4B8C-83A1-F6EECF244321}">
                <p14:modId xmlns:p14="http://schemas.microsoft.com/office/powerpoint/2010/main" val="334615849"/>
              </p:ext>
            </p:extLst>
          </p:nvPr>
        </p:nvGraphicFramePr>
        <p:xfrm>
          <a:off x="583936" y="2280487"/>
          <a:ext cx="4663440" cy="1058960"/>
        </p:xfrm>
        <a:graphic>
          <a:graphicData uri="http://schemas.openxmlformats.org/drawingml/2006/table">
            <a:tbl>
              <a:tblPr/>
              <a:tblGrid>
                <a:gridCol w="1554480">
                  <a:extLst>
                    <a:ext uri="{9D8B030D-6E8A-4147-A177-3AD203B41FA5}">
                      <a16:colId xmlns:a16="http://schemas.microsoft.com/office/drawing/2014/main" val="1152590365"/>
                    </a:ext>
                  </a:extLst>
                </a:gridCol>
                <a:gridCol w="1554480">
                  <a:extLst>
                    <a:ext uri="{9D8B030D-6E8A-4147-A177-3AD203B41FA5}">
                      <a16:colId xmlns:a16="http://schemas.microsoft.com/office/drawing/2014/main" val="2378729118"/>
                    </a:ext>
                  </a:extLst>
                </a:gridCol>
                <a:gridCol w="1554480">
                  <a:extLst>
                    <a:ext uri="{9D8B030D-6E8A-4147-A177-3AD203B41FA5}">
                      <a16:colId xmlns:a16="http://schemas.microsoft.com/office/drawing/2014/main" val="3955828271"/>
                    </a:ext>
                  </a:extLst>
                </a:gridCol>
              </a:tblGrid>
              <a:tr h="211792">
                <a:tc>
                  <a:txBody>
                    <a:bodyPr/>
                    <a:lstStyle/>
                    <a:p>
                      <a:pPr algn="ctr" fontAlgn="ctr">
                        <a:buNone/>
                      </a:pPr>
                      <a:r>
                        <a:rPr lang="en-US" sz="1100" b="0" i="0" u="none" strike="noStrike" dirty="0">
                          <a:solidFill>
                            <a:srgbClr val="FFFFFF"/>
                          </a:solidFill>
                          <a:effectLst/>
                          <a:latin typeface="Roboto Light" panose="02000000000000000000" pitchFamily="2" charset="0"/>
                          <a:ea typeface="Roboto Light" panose="02000000000000000000" pitchFamily="2" charset="0"/>
                          <a:cs typeface="Helvetica Neue" panose="02000503000000020004" pitchFamily="2" charset="0"/>
                        </a:rPr>
                        <a:t>Series</a:t>
                      </a:r>
                    </a:p>
                  </a:txBody>
                  <a:tcPr marL="6350" marR="6350" marT="6350" marB="0" anchor="ctr">
                    <a:lnL w="12700" cap="flat" cmpd="sng" algn="ctr">
                      <a:noFill/>
                      <a:prstDash val="solid"/>
                      <a:round/>
                      <a:headEnd type="none" w="med" len="med"/>
                      <a:tailEnd type="none" w="med" len="med"/>
                    </a:lnL>
                    <a:lnR>
                      <a:noFill/>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22F63"/>
                    </a:solidFill>
                  </a:tcPr>
                </a:tc>
                <a:tc>
                  <a:txBody>
                    <a:bodyPr/>
                    <a:lstStyle/>
                    <a:p>
                      <a:pPr algn="ctr" fontAlgn="ctr">
                        <a:buNone/>
                      </a:pPr>
                      <a:r>
                        <a:rPr lang="en-US" sz="1100" b="0" i="0" u="none" strike="noStrike" dirty="0">
                          <a:solidFill>
                            <a:srgbClr val="FFFFFF"/>
                          </a:solidFill>
                          <a:effectLst/>
                          <a:latin typeface="Roboto Light" panose="02000000000000000000" pitchFamily="2" charset="0"/>
                          <a:ea typeface="Roboto Light" panose="02000000000000000000" pitchFamily="2" charset="0"/>
                          <a:cs typeface="Helvetica Neue" panose="02000503000000020004" pitchFamily="2" charset="0"/>
                        </a:rPr>
                        <a:t>Par Amount</a:t>
                      </a:r>
                    </a:p>
                  </a:txBody>
                  <a:tcPr marL="6350" marR="6350" marT="6350" marB="0" anchor="ctr">
                    <a:lnL>
                      <a:noFill/>
                    </a:lnL>
                    <a:lnR>
                      <a:noFill/>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22F63"/>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a:solidFill>
                            <a:srgbClr val="FFFFFF"/>
                          </a:solidFill>
                          <a:effectLst/>
                          <a:latin typeface="Roboto Light" panose="02000000000000000000" pitchFamily="2" charset="0"/>
                          <a:ea typeface="Roboto Light" panose="02000000000000000000" pitchFamily="2" charset="0"/>
                          <a:cs typeface="Helvetica Neue" panose="02000503000000020004" pitchFamily="2" charset="0"/>
                        </a:rPr>
                        <a:t>Call Feature</a:t>
                      </a:r>
                    </a:p>
                  </a:txBody>
                  <a:tcPr marL="6350" marR="6350" marT="6350" marB="0" anchor="ctr">
                    <a:lnL>
                      <a:noFill/>
                    </a:lnL>
                    <a:lnR>
                      <a:noFill/>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22F63"/>
                    </a:solidFill>
                  </a:tcPr>
                </a:tc>
                <a:extLst>
                  <a:ext uri="{0D108BD9-81ED-4DB2-BD59-A6C34878D82A}">
                    <a16:rowId xmlns:a16="http://schemas.microsoft.com/office/drawing/2014/main" val="36594401"/>
                  </a:ext>
                </a:extLst>
              </a:tr>
              <a:tr h="211792">
                <a:tc>
                  <a:txBody>
                    <a:bodyPr/>
                    <a:lstStyle/>
                    <a:p>
                      <a:pPr algn="ctr" fontAlgn="ctr">
                        <a:buNone/>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rPr>
                        <a:t>2012 Series 2015</a:t>
                      </a:r>
                    </a:p>
                  </a:txBody>
                  <a:tcPr marL="6350" marR="6350" marT="6350" marB="0" anchor="ctr">
                    <a:lnL w="12700" cap="flat" cmpd="sng" algn="ctr">
                      <a:noFill/>
                      <a:prstDash val="solid"/>
                      <a:round/>
                      <a:headEnd type="none" w="med" len="med"/>
                      <a:tailEnd type="none" w="med" len="med"/>
                    </a:lnL>
                    <a:lnR>
                      <a:noFill/>
                    </a:lnR>
                    <a:lnT w="12700" cap="flat" cmpd="sng" algn="ctr">
                      <a:solidFill>
                        <a:schemeClr val="bg1"/>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buNone/>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rPr>
                        <a:t>$26,930,000</a:t>
                      </a:r>
                    </a:p>
                  </a:txBody>
                  <a:tcPr marL="6350" marR="6350" marT="6350" marB="0" anchor="ctr">
                    <a:lnL>
                      <a:noFill/>
                    </a:lnL>
                    <a:lnR>
                      <a:noFill/>
                    </a:lnR>
                    <a:lnT w="12700" cap="flat" cmpd="sng" algn="ctr">
                      <a:solidFill>
                        <a:schemeClr val="bg1"/>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cs typeface="Helvetica Neue" panose="02000503000000020004" pitchFamily="2" charset="0"/>
                        </a:rPr>
                        <a:t>Current</a:t>
                      </a:r>
                    </a:p>
                  </a:txBody>
                  <a:tcPr marL="6350" marR="6350" marT="6350" marB="0" anchor="ctr">
                    <a:lnL>
                      <a:noFill/>
                    </a:lnL>
                    <a:lnR>
                      <a:noFill/>
                    </a:lnR>
                    <a:lnT w="12700" cap="flat" cmpd="sng" algn="ctr">
                      <a:solidFill>
                        <a:schemeClr val="bg1"/>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93972056"/>
                  </a:ext>
                </a:extLst>
              </a:tr>
              <a:tr h="211792">
                <a:tc>
                  <a:txBody>
                    <a:bodyPr/>
                    <a:lstStyle/>
                    <a:p>
                      <a:pPr algn="ctr" fontAlgn="ctr">
                        <a:buNone/>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rPr>
                        <a:t>2015 Refunding</a:t>
                      </a:r>
                    </a:p>
                  </a:txBody>
                  <a:tcPr marL="6350" marR="6350" marT="6350" marB="0" anchor="ctr">
                    <a:lnL w="12700" cap="flat" cmpd="sng" algn="ctr">
                      <a:noFill/>
                      <a:prstDash val="solid"/>
                      <a:round/>
                      <a:headEnd type="none" w="med" len="med"/>
                      <a:tailEnd type="none" w="med" len="med"/>
                    </a:lnL>
                    <a:lnR>
                      <a:noFill/>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buNone/>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rPr>
                        <a:t>$51,195,000</a:t>
                      </a:r>
                    </a:p>
                  </a:txBody>
                  <a:tcPr marL="6350" marR="6350" marT="6350" marB="0" anchor="ctr">
                    <a:lnL>
                      <a:noFill/>
                    </a:lnL>
                    <a:lnR>
                      <a:noFill/>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cs typeface="Helvetica Neue" panose="02000503000000020004" pitchFamily="2" charset="0"/>
                        </a:rPr>
                        <a:t>Current</a:t>
                      </a:r>
                    </a:p>
                  </a:txBody>
                  <a:tcPr marL="6350" marR="6350" marT="6350" marB="0" anchor="ctr">
                    <a:lnL>
                      <a:noFill/>
                    </a:lnL>
                    <a:lnR>
                      <a:noFill/>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5634165"/>
                  </a:ext>
                </a:extLst>
              </a:tr>
              <a:tr h="211792">
                <a:tc>
                  <a:txBody>
                    <a:bodyPr/>
                    <a:lstStyle/>
                    <a:p>
                      <a:pPr algn="ctr" fontAlgn="ctr">
                        <a:buNone/>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rPr>
                        <a:t>2006 Series 2016</a:t>
                      </a:r>
                    </a:p>
                  </a:txBody>
                  <a:tcPr marL="6350" marR="6350" marT="6350" marB="0" anchor="ctr">
                    <a:lnL w="12700" cap="flat" cmpd="sng" algn="ctr">
                      <a:noFill/>
                      <a:prstDash val="solid"/>
                      <a:round/>
                      <a:headEnd type="none" w="med" len="med"/>
                      <a:tailEnd type="none" w="med" len="med"/>
                    </a:lnL>
                    <a:lnR>
                      <a:noFill/>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buNone/>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rPr>
                        <a:t>$44,510,000</a:t>
                      </a:r>
                    </a:p>
                  </a:txBody>
                  <a:tcPr marL="6350" marR="6350" marT="6350" marB="0" anchor="ctr">
                    <a:lnL>
                      <a:noFill/>
                    </a:lnL>
                    <a:lnR>
                      <a:noFill/>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cs typeface="Helvetica Neue" panose="02000503000000020004" pitchFamily="2" charset="0"/>
                        </a:rPr>
                        <a:t>August 1, 2026</a:t>
                      </a:r>
                    </a:p>
                  </a:txBody>
                  <a:tcPr marL="6350" marR="6350" marT="6350" marB="0" anchor="ctr">
                    <a:lnL>
                      <a:noFill/>
                    </a:lnL>
                    <a:lnR>
                      <a:noFill/>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86235982"/>
                  </a:ext>
                </a:extLst>
              </a:tr>
              <a:tr h="211792">
                <a:tc>
                  <a:txBody>
                    <a:bodyPr/>
                    <a:lstStyle/>
                    <a:p>
                      <a:pPr algn="ctr" fontAlgn="ctr">
                        <a:buNone/>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rPr>
                        <a:t>2016 Refunding</a:t>
                      </a:r>
                    </a:p>
                  </a:txBody>
                  <a:tcPr marL="6350" marR="6350" marT="6350" marB="0" anchor="ctr">
                    <a:lnL w="12700" cap="flat" cmpd="sng" algn="ctr">
                      <a:noFill/>
                      <a:prstDash val="solid"/>
                      <a:round/>
                      <a:headEnd type="none" w="med" len="med"/>
                      <a:tailEnd type="none" w="med" len="med"/>
                    </a:lnL>
                    <a:lnR>
                      <a:noFill/>
                    </a:lnR>
                    <a:lnT w="12700" cap="flat" cmpd="sng" algn="ctr">
                      <a:solidFill>
                        <a:srgbClr val="E8E8E8"/>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ctr">
                        <a:buNone/>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rPr>
                        <a:t>$66,945,000</a:t>
                      </a:r>
                    </a:p>
                  </a:txBody>
                  <a:tcPr marL="6350" marR="6350" marT="6350" marB="0" anchor="ctr">
                    <a:lnL>
                      <a:noFill/>
                    </a:lnL>
                    <a:lnR>
                      <a:noFill/>
                    </a:lnR>
                    <a:lnT w="12700" cap="flat" cmpd="sng" algn="ctr">
                      <a:solidFill>
                        <a:srgbClr val="E8E8E8"/>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a:solidFill>
                            <a:schemeClr val="tx1">
                              <a:lumMod val="65000"/>
                              <a:lumOff val="35000"/>
                            </a:schemeClr>
                          </a:solidFill>
                          <a:effectLst/>
                          <a:latin typeface="Roboto Light" panose="02000000000000000000" pitchFamily="2" charset="0"/>
                          <a:ea typeface="Roboto Light" panose="02000000000000000000" pitchFamily="2" charset="0"/>
                          <a:cs typeface="Helvetica Neue" panose="02000503000000020004" pitchFamily="2" charset="0"/>
                        </a:rPr>
                        <a:t>August 1, 2026</a:t>
                      </a:r>
                    </a:p>
                  </a:txBody>
                  <a:tcPr marL="6350" marR="6350" marT="6350" marB="0" anchor="ctr">
                    <a:lnL>
                      <a:noFill/>
                    </a:lnL>
                    <a:lnR>
                      <a:noFill/>
                    </a:lnR>
                    <a:lnT w="12700" cap="flat" cmpd="sng" algn="ctr">
                      <a:solidFill>
                        <a:srgbClr val="E8E8E8"/>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49584662"/>
                  </a:ext>
                </a:extLst>
              </a:tr>
            </a:tbl>
          </a:graphicData>
        </a:graphic>
      </p:graphicFrame>
      <p:sp>
        <p:nvSpPr>
          <p:cNvPr id="19" name="Text Box 6">
            <a:extLst>
              <a:ext uri="{FF2B5EF4-FFF2-40B4-BE49-F238E27FC236}">
                <a16:creationId xmlns:a16="http://schemas.microsoft.com/office/drawing/2014/main" id="{82B019D4-A00F-726E-36B9-45021E03229B}"/>
              </a:ext>
            </a:extLst>
          </p:cNvPr>
          <p:cNvSpPr txBox="1">
            <a:spLocks noChangeArrowheads="1"/>
          </p:cNvSpPr>
          <p:nvPr/>
        </p:nvSpPr>
        <p:spPr bwMode="auto">
          <a:xfrm>
            <a:off x="448632" y="3563541"/>
            <a:ext cx="4961568" cy="1600438"/>
          </a:xfrm>
          <a:prstGeom prst="rect">
            <a:avLst/>
          </a:prstGeom>
          <a:noFill/>
          <a:ln w="9525">
            <a:noFill/>
            <a:miter lim="800000"/>
            <a:headEnd/>
            <a:tailEnd/>
          </a:ln>
        </p:spPr>
        <p:txBody>
          <a:bodyPr wrap="square">
            <a:prstTxWarp prst="textNoShape">
              <a:avLst/>
            </a:prstTxWarp>
            <a:spAutoFit/>
          </a:bodyPr>
          <a:lstStyle/>
          <a:p>
            <a:pPr marL="194310" indent="-194310">
              <a:spcBef>
                <a:spcPts val="600"/>
              </a:spcBef>
              <a:buClr>
                <a:srgbClr val="FF6600"/>
              </a:buClr>
              <a:buFont typeface="Arial" panose="020B0604020202020204" pitchFamily="34" charset="0"/>
              <a:buChar char="•"/>
            </a:pPr>
            <a:r>
              <a:rPr lang="en-US" sz="12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Refunding Features</a:t>
            </a:r>
          </a:p>
          <a:p>
            <a:pPr marL="354330" lvl="1" indent="-171450">
              <a:spcBef>
                <a:spcPts val="600"/>
              </a:spcBef>
              <a:buClr>
                <a:srgbClr val="222F63"/>
              </a:buClr>
              <a:buFont typeface="Wingdings" panose="05000000000000000000" pitchFamily="2" charset="2"/>
              <a:buChar char="ü"/>
            </a:pPr>
            <a:r>
              <a:rPr lang="en-US" sz="11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Final Maturity = </a:t>
            </a:r>
            <a:r>
              <a:rPr lang="en-US" sz="1100" dirty="0">
                <a:solidFill>
                  <a:schemeClr val="tx1">
                    <a:lumMod val="65000"/>
                    <a:lumOff val="35000"/>
                  </a:schemeClr>
                </a:solidFill>
                <a:latin typeface="Roboto Light" panose="02000000000000000000" pitchFamily="2" charset="0"/>
                <a:ea typeface="Roboto Light" panose="02000000000000000000" pitchFamily="2" charset="0"/>
              </a:rPr>
              <a:t>Does not extend the final repayment term </a:t>
            </a:r>
          </a:p>
          <a:p>
            <a:pPr marL="354330" lvl="1" indent="-171450">
              <a:spcBef>
                <a:spcPts val="600"/>
              </a:spcBef>
              <a:buClr>
                <a:srgbClr val="222F63"/>
              </a:buClr>
              <a:buFont typeface="Wingdings" panose="05000000000000000000" pitchFamily="2" charset="2"/>
              <a:buChar char="ü"/>
            </a:pPr>
            <a:r>
              <a:rPr lang="en-US" sz="11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Financing Costs = </a:t>
            </a:r>
            <a:r>
              <a:rPr lang="en-US" sz="11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Estimated s</a:t>
            </a:r>
            <a:r>
              <a:rPr lang="en-US" sz="1100" dirty="0">
                <a:solidFill>
                  <a:schemeClr val="tx1">
                    <a:lumMod val="65000"/>
                    <a:lumOff val="35000"/>
                  </a:schemeClr>
                </a:solidFill>
                <a:latin typeface="Roboto Light" panose="02000000000000000000" pitchFamily="2" charset="0"/>
                <a:ea typeface="Roboto Light" panose="02000000000000000000" pitchFamily="2" charset="0"/>
              </a:rPr>
              <a:t>avings figures already accounts for any financing costs</a:t>
            </a:r>
          </a:p>
          <a:p>
            <a:pPr marL="354330" lvl="1" indent="-171450">
              <a:spcBef>
                <a:spcPts val="600"/>
              </a:spcBef>
              <a:buClr>
                <a:srgbClr val="222F63"/>
              </a:buClr>
              <a:buFont typeface="Wingdings" panose="05000000000000000000" pitchFamily="2" charset="2"/>
              <a:buChar char="ü"/>
            </a:pPr>
            <a:r>
              <a:rPr lang="en-US"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Combining with New Money = </a:t>
            </a:r>
            <a:r>
              <a:rPr lang="en-US" sz="1100" dirty="0">
                <a:solidFill>
                  <a:schemeClr val="tx1">
                    <a:lumMod val="65000"/>
                    <a:lumOff val="35000"/>
                  </a:schemeClr>
                </a:solidFill>
                <a:latin typeface="Roboto Light" panose="02000000000000000000" pitchFamily="2" charset="0"/>
                <a:ea typeface="Roboto Light" panose="02000000000000000000" pitchFamily="2" charset="0"/>
                <a:cs typeface="Roboto Medium" panose="02000000000000000000" pitchFamily="2" charset="0"/>
              </a:rPr>
              <a:t>Issuing the refunding bonds with new money issuances reduces issuance costs</a:t>
            </a:r>
            <a:endParaRPr lang="en-US" sz="1100" dirty="0">
              <a:solidFill>
                <a:schemeClr val="tx1">
                  <a:lumMod val="65000"/>
                  <a:lumOff val="35000"/>
                </a:schemeClr>
              </a:solidFill>
              <a:latin typeface="Roboto Light" panose="02000000000000000000" pitchFamily="2" charset="0"/>
              <a:ea typeface="Roboto Light" panose="02000000000000000000" pitchFamily="2" charset="0"/>
            </a:endParaRPr>
          </a:p>
          <a:p>
            <a:pPr marL="354330" lvl="1" indent="-171450">
              <a:spcBef>
                <a:spcPts val="600"/>
              </a:spcBef>
              <a:buClr>
                <a:srgbClr val="222F63"/>
              </a:buClr>
              <a:buFont typeface="Wingdings" panose="05000000000000000000" pitchFamily="2" charset="2"/>
              <a:buChar char="ü"/>
            </a:pPr>
            <a:r>
              <a:rPr lang="en-US"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Managing Bond Tax Rate = </a:t>
            </a:r>
            <a:r>
              <a:rPr lang="en-US" sz="1100" dirty="0">
                <a:solidFill>
                  <a:schemeClr val="tx1">
                    <a:lumMod val="65000"/>
                    <a:lumOff val="35000"/>
                  </a:schemeClr>
                </a:solidFill>
                <a:latin typeface="Roboto Light" panose="02000000000000000000" pitchFamily="2" charset="0"/>
                <a:ea typeface="Roboto Light" panose="02000000000000000000" pitchFamily="2" charset="0"/>
                <a:cs typeface="Roboto Light" panose="02000000000000000000" pitchFamily="2" charset="0"/>
              </a:rPr>
              <a:t>Helps to manage bond program tax rates</a:t>
            </a:r>
            <a:endParaRPr lang="en-US" sz="1100" dirty="0">
              <a:solidFill>
                <a:schemeClr val="tx1">
                  <a:lumMod val="65000"/>
                  <a:lumOff val="35000"/>
                </a:schemeClr>
              </a:solidFill>
              <a:latin typeface="Roboto Light" panose="02000000000000000000" pitchFamily="2" charset="0"/>
              <a:ea typeface="Roboto Light" panose="02000000000000000000" pitchFamily="2" charset="0"/>
            </a:endParaRPr>
          </a:p>
        </p:txBody>
      </p:sp>
      <p:sp>
        <p:nvSpPr>
          <p:cNvPr id="21" name="Rectangle 3">
            <a:extLst>
              <a:ext uri="{FF2B5EF4-FFF2-40B4-BE49-F238E27FC236}">
                <a16:creationId xmlns:a16="http://schemas.microsoft.com/office/drawing/2014/main" id="{68A8A554-5D28-E6C0-E508-0BE97E6879D6}"/>
              </a:ext>
            </a:extLst>
          </p:cNvPr>
          <p:cNvSpPr txBox="1">
            <a:spLocks noChangeArrowheads="1"/>
          </p:cNvSpPr>
          <p:nvPr/>
        </p:nvSpPr>
        <p:spPr bwMode="auto">
          <a:xfrm>
            <a:off x="392062" y="970015"/>
            <a:ext cx="5246740" cy="523220"/>
          </a:xfrm>
          <a:prstGeom prst="rect">
            <a:avLst/>
          </a:prstGeom>
          <a:noFill/>
          <a:ln>
            <a:miter lim="800000"/>
            <a:headEnd/>
            <a:tailEnd/>
          </a:ln>
        </p:spPr>
        <p:txBody>
          <a:bodyPr vert="horz" wrap="square" lIns="91440" tIns="45720" rIns="91440" bIns="45720" numCol="1" anchor="b" anchorCtr="0" compatLnSpc="1">
            <a:prstTxWarp prst="textNoShape">
              <a:avLst/>
            </a:prstTxWarp>
            <a:spAutoFit/>
          </a:bodyPr>
          <a:lst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a:lstStyle>
          <a:p>
            <a:pPr fontAlgn="auto">
              <a:spcAft>
                <a:spcPts val="0"/>
              </a:spcAft>
            </a:pPr>
            <a:r>
              <a:rPr lang="en-US" sz="2800" b="1" dirty="0">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rPr>
              <a:t>Potential Refunding</a:t>
            </a:r>
          </a:p>
        </p:txBody>
      </p:sp>
      <p:sp>
        <p:nvSpPr>
          <p:cNvPr id="3" name="TextBox 2">
            <a:extLst>
              <a:ext uri="{FF2B5EF4-FFF2-40B4-BE49-F238E27FC236}">
                <a16:creationId xmlns:a16="http://schemas.microsoft.com/office/drawing/2014/main" id="{CC6FF394-85DA-2256-DD18-05A70C9CCE33}"/>
              </a:ext>
            </a:extLst>
          </p:cNvPr>
          <p:cNvSpPr txBox="1"/>
          <p:nvPr/>
        </p:nvSpPr>
        <p:spPr>
          <a:xfrm>
            <a:off x="5241560" y="2239655"/>
            <a:ext cx="3111844" cy="523220"/>
          </a:xfrm>
          <a:prstGeom prst="rect">
            <a:avLst/>
          </a:prstGeom>
          <a:noFill/>
        </p:spPr>
        <p:txBody>
          <a:bodyPr wrap="square">
            <a:spAutoFit/>
          </a:bodyPr>
          <a:lstStyle/>
          <a:p>
            <a:pPr algn="r" fontAlgn="b"/>
            <a:r>
              <a:rPr lang="en-US" sz="1400" b="1" u="none" strike="noStrike" dirty="0">
                <a:solidFill>
                  <a:schemeClr val="tx1">
                    <a:lumMod val="65000"/>
                    <a:lumOff val="35000"/>
                  </a:schemeClr>
                </a:solidFill>
                <a:latin typeface="NeueHaasGroteskDisp Pro" panose="020B0504020202020204" pitchFamily="34" charset="77"/>
              </a:rPr>
              <a:t>Estimated </a:t>
            </a:r>
          </a:p>
          <a:p>
            <a:pPr algn="r" fontAlgn="b"/>
            <a:r>
              <a:rPr lang="en-US" sz="1400" b="1" u="none" strike="noStrike" dirty="0">
                <a:solidFill>
                  <a:schemeClr val="tx1">
                    <a:lumMod val="65000"/>
                    <a:lumOff val="35000"/>
                  </a:schemeClr>
                </a:solidFill>
                <a:latin typeface="NeueHaasGroteskDisp Pro" panose="020B0504020202020204" pitchFamily="34" charset="77"/>
              </a:rPr>
              <a:t>Refunding Statistics</a:t>
            </a:r>
            <a:endParaRPr lang="en-US" sz="1400" b="1" u="none" strike="noStrike" baseline="30000" dirty="0">
              <a:solidFill>
                <a:schemeClr val="tx1">
                  <a:lumMod val="65000"/>
                  <a:lumOff val="35000"/>
                </a:schemeClr>
              </a:solidFill>
              <a:latin typeface="NeueHaasGroteskDisp Pro" panose="020B0504020202020204" pitchFamily="34" charset="77"/>
            </a:endParaRPr>
          </a:p>
        </p:txBody>
      </p:sp>
      <p:sp>
        <p:nvSpPr>
          <p:cNvPr id="4" name="Rounded Rectangle 4">
            <a:extLst>
              <a:ext uri="{FF2B5EF4-FFF2-40B4-BE49-F238E27FC236}">
                <a16:creationId xmlns:a16="http://schemas.microsoft.com/office/drawing/2014/main" id="{A7FB516F-525E-7FC8-67F1-6EB293BF4D5E}"/>
              </a:ext>
            </a:extLst>
          </p:cNvPr>
          <p:cNvSpPr/>
          <p:nvPr/>
        </p:nvSpPr>
        <p:spPr>
          <a:xfrm>
            <a:off x="8363829" y="2286047"/>
            <a:ext cx="76200" cy="411330"/>
          </a:xfrm>
          <a:prstGeom prst="roundRect">
            <a:avLst/>
          </a:prstGeom>
          <a:solidFill>
            <a:srgbClr val="222F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336699"/>
              </a:solidFill>
            </a:endParaRPr>
          </a:p>
        </p:txBody>
      </p:sp>
      <p:graphicFrame>
        <p:nvGraphicFramePr>
          <p:cNvPr id="8" name="Table 7">
            <a:extLst>
              <a:ext uri="{FF2B5EF4-FFF2-40B4-BE49-F238E27FC236}">
                <a16:creationId xmlns:a16="http://schemas.microsoft.com/office/drawing/2014/main" id="{DC8F9C67-7F7A-88C8-16D1-4A1850A040BC}"/>
              </a:ext>
            </a:extLst>
          </p:cNvPr>
          <p:cNvGraphicFramePr>
            <a:graphicFrameLocks noGrp="1"/>
          </p:cNvGraphicFramePr>
          <p:nvPr>
            <p:extLst>
              <p:ext uri="{D42A27DB-BD31-4B8C-83A1-F6EECF244321}">
                <p14:modId xmlns:p14="http://schemas.microsoft.com/office/powerpoint/2010/main" val="3518570112"/>
              </p:ext>
            </p:extLst>
          </p:nvPr>
        </p:nvGraphicFramePr>
        <p:xfrm>
          <a:off x="5943599" y="2944013"/>
          <a:ext cx="2496430" cy="1965960"/>
        </p:xfrm>
        <a:graphic>
          <a:graphicData uri="http://schemas.openxmlformats.org/drawingml/2006/table">
            <a:tbl>
              <a:tblPr firstRow="1" bandRow="1">
                <a:tableStyleId>{1FECB4D8-DB02-4DC6-A0A2-4F2EBAE1DC90}</a:tableStyleId>
              </a:tblPr>
              <a:tblGrid>
                <a:gridCol w="1248215">
                  <a:extLst>
                    <a:ext uri="{9D8B030D-6E8A-4147-A177-3AD203B41FA5}">
                      <a16:colId xmlns:a16="http://schemas.microsoft.com/office/drawing/2014/main" val="2515876082"/>
                    </a:ext>
                  </a:extLst>
                </a:gridCol>
                <a:gridCol w="1248215">
                  <a:extLst>
                    <a:ext uri="{9D8B030D-6E8A-4147-A177-3AD203B41FA5}">
                      <a16:colId xmlns:a16="http://schemas.microsoft.com/office/drawing/2014/main" val="2410608657"/>
                    </a:ext>
                  </a:extLst>
                </a:gridCol>
              </a:tblGrid>
              <a:tr h="457200">
                <a:tc>
                  <a:txBody>
                    <a:bodyPr/>
                    <a:lstStyle/>
                    <a:p>
                      <a:pPr algn="ct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Par Amount</a:t>
                      </a:r>
                    </a:p>
                  </a:txBody>
                  <a:tcPr>
                    <a:lnL w="12700" cap="flat" cmpd="sng" algn="ctr">
                      <a:noFill/>
                      <a:prstDash val="solid"/>
                      <a:round/>
                      <a:headEnd type="none" w="med" len="med"/>
                      <a:tailEnd type="none" w="med" len="med"/>
                    </a:lnL>
                    <a:lnR>
                      <a:noFill/>
                    </a:lnR>
                    <a:lnT w="12700" cmpd="sng">
                      <a:noFill/>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$181,315,000</a:t>
                      </a:r>
                    </a:p>
                  </a:txBody>
                  <a:tcPr>
                    <a:lnL>
                      <a:noFill/>
                    </a:lnL>
                    <a:lnR w="12700" cap="flat" cmpd="sng" algn="ctr">
                      <a:noFill/>
                      <a:prstDash val="solid"/>
                      <a:round/>
                      <a:headEnd type="none" w="med" len="med"/>
                      <a:tailEnd type="none" w="med" len="med"/>
                    </a:lnR>
                    <a:lnT w="12700" cmpd="sng">
                      <a:noFill/>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36071843"/>
                  </a:ext>
                </a:extLst>
              </a:tr>
              <a:tr h="4572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Gross Savings</a:t>
                      </a:r>
                    </a:p>
                  </a:txBody>
                  <a:tcPr>
                    <a:lnL w="12700" cap="flat" cmpd="sng" algn="ctr">
                      <a:noFill/>
                      <a:prstDash val="solid"/>
                      <a:round/>
                      <a:headEnd type="none" w="med" len="med"/>
                      <a:tailEnd type="none" w="med" len="med"/>
                    </a:lnL>
                    <a:lnR>
                      <a:noFill/>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$8,905,390</a:t>
                      </a:r>
                    </a:p>
                  </a:txBody>
                  <a:tcPr>
                    <a:lnL>
                      <a:noFill/>
                    </a:lnL>
                    <a:lnR w="12700" cap="flat" cmpd="sng" algn="ctr">
                      <a:noFill/>
                      <a:prstDash val="solid"/>
                      <a:round/>
                      <a:headEnd type="none" w="med" len="med"/>
                      <a:tailEnd type="none" w="med" len="med"/>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309281284"/>
                  </a:ext>
                </a:extLst>
              </a:tr>
              <a:tr h="457200">
                <a:tc>
                  <a:txBody>
                    <a:bodyPr/>
                    <a:lstStyle/>
                    <a:p>
                      <a:pPr algn="ct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Present Value (PV) Savings</a:t>
                      </a:r>
                    </a:p>
                  </a:txBody>
                  <a:tcPr>
                    <a:lnL w="12700" cap="flat" cmpd="sng" algn="ctr">
                      <a:noFill/>
                      <a:prstDash val="solid"/>
                      <a:round/>
                      <a:headEnd type="none" w="med" len="med"/>
                      <a:tailEnd type="none" w="med" len="med"/>
                    </a:lnL>
                    <a:lnR>
                      <a:noFill/>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$7,159,146</a:t>
                      </a:r>
                    </a:p>
                  </a:txBody>
                  <a:tcPr>
                    <a:lnL>
                      <a:noFill/>
                    </a:lnL>
                    <a:lnR w="12700" cap="flat" cmpd="sng" algn="ctr">
                      <a:noFill/>
                      <a:prstDash val="solid"/>
                      <a:round/>
                      <a:headEnd type="none" w="med" len="med"/>
                      <a:tailEnd type="none" w="med" len="med"/>
                    </a:lnR>
                    <a:lnT w="12700" cap="flat" cmpd="sng" algn="ctr">
                      <a:solidFill>
                        <a:srgbClr val="E8E8E8"/>
                      </a:solidFill>
                      <a:prstDash val="solid"/>
                      <a:round/>
                      <a:headEnd type="none" w="med" len="med"/>
                      <a:tailEnd type="none" w="med" len="med"/>
                    </a:lnT>
                    <a:lnB w="12700" cap="flat" cmpd="sng" algn="ctr">
                      <a:solidFill>
                        <a:srgbClr val="E8E8E8"/>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80810243"/>
                  </a:ext>
                </a:extLst>
              </a:tr>
              <a:tr h="457200">
                <a:tc>
                  <a:txBody>
                    <a:bodyPr/>
                    <a:lstStyle/>
                    <a:p>
                      <a:pPr algn="ct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PV Savings as % of Refunded Par Amount</a:t>
                      </a:r>
                    </a:p>
                  </a:txBody>
                  <a:tcPr>
                    <a:lnL w="12700" cap="flat" cmpd="sng" algn="ctr">
                      <a:noFill/>
                      <a:prstDash val="solid"/>
                      <a:round/>
                      <a:headEnd type="none" w="med" len="med"/>
                      <a:tailEnd type="none" w="med" len="med"/>
                    </a:lnL>
                    <a:lnR>
                      <a:noFill/>
                    </a:lnR>
                    <a:lnT w="12700" cap="flat" cmpd="sng" algn="ctr">
                      <a:solidFill>
                        <a:srgbClr val="E8E8E8"/>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b="0" i="0" dirty="0">
                          <a:solidFill>
                            <a:schemeClr val="tx1">
                              <a:lumMod val="85000"/>
                              <a:lumOff val="15000"/>
                            </a:schemeClr>
                          </a:solidFill>
                          <a:latin typeface="Roboto Light" panose="02000000000000000000" pitchFamily="2" charset="0"/>
                          <a:ea typeface="Roboto Light" panose="02000000000000000000" pitchFamily="2" charset="0"/>
                        </a:rPr>
                        <a:t>3.73%</a:t>
                      </a:r>
                    </a:p>
                  </a:txBody>
                  <a:tcPr>
                    <a:lnL>
                      <a:noFill/>
                    </a:lnL>
                    <a:lnR w="12700" cap="flat" cmpd="sng" algn="ctr">
                      <a:noFill/>
                      <a:prstDash val="solid"/>
                      <a:round/>
                      <a:headEnd type="none" w="med" len="med"/>
                      <a:tailEnd type="none" w="med" len="med"/>
                    </a:lnR>
                    <a:lnT w="12700" cap="flat" cmpd="sng" algn="ctr">
                      <a:solidFill>
                        <a:srgbClr val="E8E8E8"/>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85202474"/>
                  </a:ext>
                </a:extLst>
              </a:tr>
            </a:tbl>
          </a:graphicData>
        </a:graphic>
      </p:graphicFrame>
      <p:sp>
        <p:nvSpPr>
          <p:cNvPr id="11" name="TextBox 10">
            <a:extLst>
              <a:ext uri="{FF2B5EF4-FFF2-40B4-BE49-F238E27FC236}">
                <a16:creationId xmlns:a16="http://schemas.microsoft.com/office/drawing/2014/main" id="{A7D4800F-46BD-42A6-16B3-EA2F6349408C}"/>
              </a:ext>
            </a:extLst>
          </p:cNvPr>
          <p:cNvSpPr txBox="1"/>
          <p:nvPr/>
        </p:nvSpPr>
        <p:spPr>
          <a:xfrm>
            <a:off x="5948081" y="4953000"/>
            <a:ext cx="2738719" cy="338554"/>
          </a:xfrm>
          <a:prstGeom prst="rect">
            <a:avLst/>
          </a:prstGeom>
          <a:noFill/>
        </p:spPr>
        <p:txBody>
          <a:bodyPr wrap="square" rtlCol="0" anchor="b">
            <a:spAutoFit/>
          </a:bodyPr>
          <a:lstStyle/>
          <a:p>
            <a:r>
              <a:rPr lang="en-US" sz="800" i="1" dirty="0">
                <a:solidFill>
                  <a:schemeClr val="tx1">
                    <a:lumMod val="65000"/>
                    <a:lumOff val="35000"/>
                  </a:schemeClr>
                </a:solidFill>
                <a:latin typeface="Roboto Light" panose="02000000000000000000" pitchFamily="2" charset="0"/>
                <a:ea typeface="Roboto Light" panose="02000000000000000000" pitchFamily="2" charset="0"/>
              </a:rPr>
              <a:t>*Based on municipal bond market environment </a:t>
            </a:r>
            <a:r>
              <a:rPr lang="en-US" sz="800" i="1">
                <a:solidFill>
                  <a:schemeClr val="tx1">
                    <a:lumMod val="65000"/>
                    <a:lumOff val="35000"/>
                  </a:schemeClr>
                </a:solidFill>
                <a:latin typeface="Roboto Light" panose="02000000000000000000" pitchFamily="2" charset="0"/>
                <a:ea typeface="Roboto Light" panose="02000000000000000000" pitchFamily="2" charset="0"/>
              </a:rPr>
              <a:t>on March 3, </a:t>
            </a:r>
            <a:r>
              <a:rPr lang="en-US" sz="800" i="1" dirty="0">
                <a:solidFill>
                  <a:schemeClr val="tx1">
                    <a:lumMod val="65000"/>
                    <a:lumOff val="35000"/>
                  </a:schemeClr>
                </a:solidFill>
                <a:latin typeface="Roboto Light" panose="02000000000000000000" pitchFamily="2" charset="0"/>
                <a:ea typeface="Roboto Light" panose="02000000000000000000" pitchFamily="2" charset="0"/>
              </a:rPr>
              <a:t>2026</a:t>
            </a:r>
          </a:p>
        </p:txBody>
      </p:sp>
      <p:sp>
        <p:nvSpPr>
          <p:cNvPr id="12" name="Text Box 6">
            <a:extLst>
              <a:ext uri="{FF2B5EF4-FFF2-40B4-BE49-F238E27FC236}">
                <a16:creationId xmlns:a16="http://schemas.microsoft.com/office/drawing/2014/main" id="{3101826B-D9ED-82C6-65AA-534FDB2EBAA1}"/>
              </a:ext>
            </a:extLst>
          </p:cNvPr>
          <p:cNvSpPr txBox="1">
            <a:spLocks noChangeArrowheads="1"/>
          </p:cNvSpPr>
          <p:nvPr/>
        </p:nvSpPr>
        <p:spPr bwMode="auto">
          <a:xfrm>
            <a:off x="4572000" y="1091625"/>
            <a:ext cx="4244660" cy="584775"/>
          </a:xfrm>
          <a:prstGeom prst="rect">
            <a:avLst/>
          </a:prstGeom>
          <a:noFill/>
          <a:ln w="9525">
            <a:noFill/>
            <a:miter lim="800000"/>
            <a:headEnd/>
            <a:tailEnd/>
          </a:ln>
        </p:spPr>
        <p:txBody>
          <a:bodyPr wrap="square">
            <a:prstTxWarp prst="textNoShape">
              <a:avLst/>
            </a:prstTxWarp>
            <a:spAutoFit/>
          </a:bodyPr>
          <a:lstStyle/>
          <a:p>
            <a:pPr>
              <a:spcBef>
                <a:spcPts val="600"/>
              </a:spcBef>
              <a:buClr>
                <a:srgbClr val="0070C0"/>
              </a:buClr>
            </a:pPr>
            <a:r>
              <a:rPr lang="en-US" sz="1600" dirty="0">
                <a:solidFill>
                  <a:schemeClr val="tx1">
                    <a:lumMod val="65000"/>
                    <a:lumOff val="35000"/>
                  </a:schemeClr>
                </a:solidFill>
                <a:latin typeface="Roboto Medium" panose="02000000000000000000" pitchFamily="2" charset="0"/>
                <a:ea typeface="Roboto Medium" panose="02000000000000000000" pitchFamily="2" charset="0"/>
                <a:cs typeface="Helvetica Neue" panose="02000503000000020004" pitchFamily="2" charset="0"/>
              </a:rPr>
              <a:t>Resolution tonight will add two additional series of bonds as refunding candidates</a:t>
            </a:r>
          </a:p>
        </p:txBody>
      </p:sp>
      <p:sp>
        <p:nvSpPr>
          <p:cNvPr id="6" name="Rounded Rectangle 9">
            <a:extLst>
              <a:ext uri="{FF2B5EF4-FFF2-40B4-BE49-F238E27FC236}">
                <a16:creationId xmlns:a16="http://schemas.microsoft.com/office/drawing/2014/main" id="{AFDAB37C-B769-73A3-FBD0-263184226F92}"/>
              </a:ext>
            </a:extLst>
          </p:cNvPr>
          <p:cNvSpPr/>
          <p:nvPr/>
        </p:nvSpPr>
        <p:spPr>
          <a:xfrm>
            <a:off x="408301" y="563202"/>
            <a:ext cx="1990709" cy="338528"/>
          </a:xfrm>
          <a:prstGeom prst="round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AD0D7"/>
              </a:solidFill>
            </a:endParaRPr>
          </a:p>
        </p:txBody>
      </p:sp>
      <p:sp>
        <p:nvSpPr>
          <p:cNvPr id="9" name="TextBox 8">
            <a:extLst>
              <a:ext uri="{FF2B5EF4-FFF2-40B4-BE49-F238E27FC236}">
                <a16:creationId xmlns:a16="http://schemas.microsoft.com/office/drawing/2014/main" id="{65A16F86-968E-E587-F160-5B6C5B940549}"/>
              </a:ext>
            </a:extLst>
          </p:cNvPr>
          <p:cNvSpPr txBox="1"/>
          <p:nvPr/>
        </p:nvSpPr>
        <p:spPr>
          <a:xfrm>
            <a:off x="523891" y="597580"/>
            <a:ext cx="1875119" cy="276999"/>
          </a:xfrm>
          <a:prstGeom prst="rect">
            <a:avLst/>
          </a:prstGeom>
          <a:noFill/>
        </p:spPr>
        <p:txBody>
          <a:bodyPr wrap="square">
            <a:spAutoFit/>
          </a:bodyPr>
          <a:lstStyle/>
          <a:p>
            <a:r>
              <a:rPr lang="en-US" sz="1200" dirty="0">
                <a:solidFill>
                  <a:srgbClr val="222F63"/>
                </a:solidFill>
                <a:latin typeface="Roboto" panose="02000000000000000000" pitchFamily="2" charset="0"/>
                <a:ea typeface="Roboto" panose="02000000000000000000" pitchFamily="2" charset="0"/>
                <a:cs typeface="Helvetica Neue" panose="02000503000000020004" pitchFamily="2" charset="0"/>
              </a:rPr>
              <a:t>2026 GO Bond Issuance</a:t>
            </a:r>
          </a:p>
        </p:txBody>
      </p:sp>
    </p:spTree>
    <p:extLst>
      <p:ext uri="{BB962C8B-B14F-4D97-AF65-F5344CB8AC3E}">
        <p14:creationId xmlns:p14="http://schemas.microsoft.com/office/powerpoint/2010/main" val="427634370"/>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6">
            <a:extLst>
              <a:ext uri="{FF2B5EF4-FFF2-40B4-BE49-F238E27FC236}">
                <a16:creationId xmlns:a16="http://schemas.microsoft.com/office/drawing/2014/main" id="{8AB71E78-381C-BF6D-CBD5-7EEFDEFC38A7}"/>
              </a:ext>
            </a:extLst>
          </p:cNvPr>
          <p:cNvSpPr txBox="1">
            <a:spLocks noChangeArrowheads="1"/>
          </p:cNvSpPr>
          <p:nvPr/>
        </p:nvSpPr>
        <p:spPr bwMode="auto">
          <a:xfrm>
            <a:off x="408301" y="1428690"/>
            <a:ext cx="4849499" cy="400110"/>
          </a:xfrm>
          <a:prstGeom prst="rect">
            <a:avLst/>
          </a:prstGeom>
          <a:noFill/>
          <a:ln w="9525">
            <a:noFill/>
            <a:miter lim="800000"/>
            <a:headEnd/>
            <a:tailEnd/>
          </a:ln>
        </p:spPr>
        <p:txBody>
          <a:bodyPr wrap="square">
            <a:prstTxWarp prst="textNoShape">
              <a:avLst/>
            </a:prstTxWarp>
            <a:spAutoFit/>
          </a:bodyPr>
          <a:lstStyle/>
          <a:p>
            <a:r>
              <a:rPr lang="en-US" sz="2000" dirty="0">
                <a:solidFill>
                  <a:srgbClr val="FF6600"/>
                </a:solidFill>
                <a:latin typeface="NeueHaasGroteskDisp Pro" panose="020B0504020202020204" pitchFamily="34" charset="77"/>
              </a:rPr>
              <a:t>Bond Issuance in May 2026</a:t>
            </a:r>
          </a:p>
        </p:txBody>
      </p:sp>
      <p:sp>
        <p:nvSpPr>
          <p:cNvPr id="13" name="Rectangle 3">
            <a:extLst>
              <a:ext uri="{FF2B5EF4-FFF2-40B4-BE49-F238E27FC236}">
                <a16:creationId xmlns:a16="http://schemas.microsoft.com/office/drawing/2014/main" id="{1BF7C1A5-0100-CD46-58C5-FC2591C09C9A}"/>
              </a:ext>
            </a:extLst>
          </p:cNvPr>
          <p:cNvSpPr txBox="1">
            <a:spLocks noChangeArrowheads="1"/>
          </p:cNvSpPr>
          <p:nvPr/>
        </p:nvSpPr>
        <p:spPr bwMode="auto">
          <a:xfrm>
            <a:off x="392062" y="1000780"/>
            <a:ext cx="4484738" cy="523220"/>
          </a:xfrm>
          <a:prstGeom prst="rect">
            <a:avLst/>
          </a:prstGeom>
          <a:noFill/>
          <a:ln>
            <a:miter lim="800000"/>
            <a:headEnd/>
            <a:tailEnd/>
          </a:ln>
        </p:spPr>
        <p:txBody>
          <a:bodyPr vert="horz" wrap="square" lIns="91440" tIns="45720" rIns="91440" bIns="45720" numCol="1" anchor="b" anchorCtr="0" compatLnSpc="1">
            <a:prstTxWarp prst="textNoShape">
              <a:avLst/>
            </a:prstTxWarp>
            <a:spAutoFit/>
          </a:bodyPr>
          <a:lstStyle>
            <a:lvl1pPr algn="l" rtl="0" eaLnBrk="1" latinLnBrk="0" hangingPunct="1">
              <a:spcBef>
                <a:spcPct val="0"/>
              </a:spcBef>
              <a:buNone/>
              <a:defRPr kumimoji="0" sz="3200" kern="1200">
                <a:solidFill>
                  <a:srgbClr val="336699"/>
                </a:solidFill>
                <a:latin typeface="Century Gothic" panose="020B0502020202020204" pitchFamily="34" charset="0"/>
                <a:ea typeface="+mj-ea"/>
                <a:cs typeface="+mj-cs"/>
              </a:defRPr>
            </a:lvl1pPr>
          </a:lstStyle>
          <a:p>
            <a:pPr fontAlgn="auto">
              <a:spcAft>
                <a:spcPts val="0"/>
              </a:spcAft>
            </a:pPr>
            <a:r>
              <a:rPr lang="en-US" sz="2800" b="1" dirty="0">
                <a:solidFill>
                  <a:srgbClr val="222F63"/>
                </a:solidFill>
                <a:latin typeface="NeueHaasGroteskDisp Pro" panose="020B0504020202020204" pitchFamily="34" charset="77"/>
                <a:ea typeface="Aktiv Grotesk Medium" panose="020B0504020202020204" pitchFamily="34" charset="0"/>
                <a:cs typeface="Aktiv Grotesk Medium" panose="020B0504020202020204" pitchFamily="34" charset="0"/>
              </a:rPr>
              <a:t>Issuance Schedule</a:t>
            </a:r>
          </a:p>
        </p:txBody>
      </p:sp>
      <p:cxnSp>
        <p:nvCxnSpPr>
          <p:cNvPr id="9" name="Straight Connector 8">
            <a:extLst>
              <a:ext uri="{FF2B5EF4-FFF2-40B4-BE49-F238E27FC236}">
                <a16:creationId xmlns:a16="http://schemas.microsoft.com/office/drawing/2014/main" id="{FC64437A-80D6-C373-AEAE-CA4D0FE20475}"/>
              </a:ext>
            </a:extLst>
          </p:cNvPr>
          <p:cNvCxnSpPr>
            <a:cxnSpLocks/>
          </p:cNvCxnSpPr>
          <p:nvPr/>
        </p:nvCxnSpPr>
        <p:spPr>
          <a:xfrm>
            <a:off x="1002859" y="1999030"/>
            <a:ext cx="0" cy="4173170"/>
          </a:xfrm>
          <a:prstGeom prst="line">
            <a:avLst/>
          </a:prstGeom>
          <a:ln w="19050">
            <a:gradFill flip="none" rotWithShape="1">
              <a:gsLst>
                <a:gs pos="1000">
                  <a:schemeClr val="bg1"/>
                </a:gs>
                <a:gs pos="100000">
                  <a:srgbClr val="222F63"/>
                </a:gs>
              </a:gsLst>
              <a:lin ang="16200000" scaled="1"/>
              <a:tileRect/>
            </a:gradFill>
          </a:ln>
        </p:spPr>
        <p:style>
          <a:lnRef idx="1">
            <a:schemeClr val="accent1"/>
          </a:lnRef>
          <a:fillRef idx="0">
            <a:schemeClr val="accent1"/>
          </a:fillRef>
          <a:effectRef idx="0">
            <a:schemeClr val="accent1"/>
          </a:effectRef>
          <a:fontRef idx="minor">
            <a:schemeClr val="tx1"/>
          </a:fontRef>
        </p:style>
      </p:cxnSp>
      <p:grpSp>
        <p:nvGrpSpPr>
          <p:cNvPr id="12" name="Group 11">
            <a:extLst>
              <a:ext uri="{FF2B5EF4-FFF2-40B4-BE49-F238E27FC236}">
                <a16:creationId xmlns:a16="http://schemas.microsoft.com/office/drawing/2014/main" id="{50E6BA97-DB7C-CF5C-CC86-DC58E80F8C6C}"/>
              </a:ext>
            </a:extLst>
          </p:cNvPr>
          <p:cNvGrpSpPr/>
          <p:nvPr/>
        </p:nvGrpSpPr>
        <p:grpSpPr>
          <a:xfrm flipV="1">
            <a:off x="914400" y="1886871"/>
            <a:ext cx="179494" cy="179494"/>
            <a:chOff x="5705445" y="1230226"/>
            <a:chExt cx="400110" cy="400110"/>
          </a:xfrm>
        </p:grpSpPr>
        <p:sp>
          <p:nvSpPr>
            <p:cNvPr id="16" name="Oval 15">
              <a:extLst>
                <a:ext uri="{FF2B5EF4-FFF2-40B4-BE49-F238E27FC236}">
                  <a16:creationId xmlns:a16="http://schemas.microsoft.com/office/drawing/2014/main" id="{4F563AF6-4513-EB1E-3320-45AD6BC6BE5C}"/>
                </a:ext>
              </a:extLst>
            </p:cNvPr>
            <p:cNvSpPr/>
            <p:nvPr/>
          </p:nvSpPr>
          <p:spPr>
            <a:xfrm>
              <a:off x="5705445" y="1230226"/>
              <a:ext cx="400110" cy="400110"/>
            </a:xfrm>
            <a:prstGeom prst="ellipse">
              <a:avLst/>
            </a:prstGeom>
            <a:solidFill>
              <a:srgbClr val="222F63">
                <a:alpha val="2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E2B3F5B5-C3E1-D1C1-D5CF-7042869A670D}"/>
                </a:ext>
              </a:extLst>
            </p:cNvPr>
            <p:cNvSpPr/>
            <p:nvPr/>
          </p:nvSpPr>
          <p:spPr>
            <a:xfrm>
              <a:off x="5791200" y="1311533"/>
              <a:ext cx="228600" cy="228600"/>
            </a:xfrm>
            <a:prstGeom prst="ellipse">
              <a:avLst/>
            </a:prstGeom>
            <a:solidFill>
              <a:srgbClr val="222F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8" name="Group 17">
            <a:extLst>
              <a:ext uri="{FF2B5EF4-FFF2-40B4-BE49-F238E27FC236}">
                <a16:creationId xmlns:a16="http://schemas.microsoft.com/office/drawing/2014/main" id="{952722E6-110C-EDE4-2354-989C4AC3B4AB}"/>
              </a:ext>
            </a:extLst>
          </p:cNvPr>
          <p:cNvGrpSpPr/>
          <p:nvPr/>
        </p:nvGrpSpPr>
        <p:grpSpPr>
          <a:xfrm flipV="1">
            <a:off x="901736" y="3776296"/>
            <a:ext cx="179494" cy="179494"/>
            <a:chOff x="5705445" y="1230226"/>
            <a:chExt cx="400110" cy="400110"/>
          </a:xfrm>
        </p:grpSpPr>
        <p:sp>
          <p:nvSpPr>
            <p:cNvPr id="19" name="Oval 18">
              <a:extLst>
                <a:ext uri="{FF2B5EF4-FFF2-40B4-BE49-F238E27FC236}">
                  <a16:creationId xmlns:a16="http://schemas.microsoft.com/office/drawing/2014/main" id="{94096F68-5876-4112-27C7-ECAC19571656}"/>
                </a:ext>
              </a:extLst>
            </p:cNvPr>
            <p:cNvSpPr/>
            <p:nvPr/>
          </p:nvSpPr>
          <p:spPr>
            <a:xfrm>
              <a:off x="5705445" y="1230226"/>
              <a:ext cx="400110" cy="400110"/>
            </a:xfrm>
            <a:prstGeom prst="ellipse">
              <a:avLst/>
            </a:prstGeom>
            <a:solidFill>
              <a:srgbClr val="222F63">
                <a:alpha val="2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171772D4-1341-72BD-AFC4-EF12EB5C746F}"/>
                </a:ext>
              </a:extLst>
            </p:cNvPr>
            <p:cNvSpPr/>
            <p:nvPr/>
          </p:nvSpPr>
          <p:spPr>
            <a:xfrm>
              <a:off x="5791200" y="1311533"/>
              <a:ext cx="228600" cy="228600"/>
            </a:xfrm>
            <a:prstGeom prst="ellipse">
              <a:avLst/>
            </a:prstGeom>
            <a:solidFill>
              <a:srgbClr val="222F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1" name="Group 20">
            <a:extLst>
              <a:ext uri="{FF2B5EF4-FFF2-40B4-BE49-F238E27FC236}">
                <a16:creationId xmlns:a16="http://schemas.microsoft.com/office/drawing/2014/main" id="{E5A334C7-CA54-13F9-3CCD-F757CC5EFE49}"/>
              </a:ext>
            </a:extLst>
          </p:cNvPr>
          <p:cNvGrpSpPr/>
          <p:nvPr/>
        </p:nvGrpSpPr>
        <p:grpSpPr>
          <a:xfrm flipV="1">
            <a:off x="914400" y="4414745"/>
            <a:ext cx="179494" cy="179494"/>
            <a:chOff x="5705445" y="1230226"/>
            <a:chExt cx="400110" cy="400110"/>
          </a:xfrm>
        </p:grpSpPr>
        <p:sp>
          <p:nvSpPr>
            <p:cNvPr id="22" name="Oval 21">
              <a:extLst>
                <a:ext uri="{FF2B5EF4-FFF2-40B4-BE49-F238E27FC236}">
                  <a16:creationId xmlns:a16="http://schemas.microsoft.com/office/drawing/2014/main" id="{841D9FA6-96C0-2879-865C-29834AC91479}"/>
                </a:ext>
              </a:extLst>
            </p:cNvPr>
            <p:cNvSpPr/>
            <p:nvPr/>
          </p:nvSpPr>
          <p:spPr>
            <a:xfrm>
              <a:off x="5705445" y="1230226"/>
              <a:ext cx="400110" cy="400110"/>
            </a:xfrm>
            <a:prstGeom prst="ellipse">
              <a:avLst/>
            </a:prstGeom>
            <a:solidFill>
              <a:srgbClr val="222F63">
                <a:alpha val="2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858A58C6-D1BC-26EC-1932-514410FFA271}"/>
                </a:ext>
              </a:extLst>
            </p:cNvPr>
            <p:cNvSpPr/>
            <p:nvPr/>
          </p:nvSpPr>
          <p:spPr>
            <a:xfrm>
              <a:off x="5791200" y="1311533"/>
              <a:ext cx="228600" cy="228600"/>
            </a:xfrm>
            <a:prstGeom prst="ellipse">
              <a:avLst/>
            </a:prstGeom>
            <a:solidFill>
              <a:srgbClr val="222F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4" name="Group 23">
            <a:extLst>
              <a:ext uri="{FF2B5EF4-FFF2-40B4-BE49-F238E27FC236}">
                <a16:creationId xmlns:a16="http://schemas.microsoft.com/office/drawing/2014/main" id="{3C602D16-BD51-7B1B-6D62-C3E72FCE754E}"/>
              </a:ext>
            </a:extLst>
          </p:cNvPr>
          <p:cNvGrpSpPr/>
          <p:nvPr/>
        </p:nvGrpSpPr>
        <p:grpSpPr>
          <a:xfrm flipV="1">
            <a:off x="907201" y="5053194"/>
            <a:ext cx="179494" cy="179494"/>
            <a:chOff x="5705445" y="1230226"/>
            <a:chExt cx="400110" cy="400110"/>
          </a:xfrm>
        </p:grpSpPr>
        <p:sp>
          <p:nvSpPr>
            <p:cNvPr id="25" name="Oval 24">
              <a:extLst>
                <a:ext uri="{FF2B5EF4-FFF2-40B4-BE49-F238E27FC236}">
                  <a16:creationId xmlns:a16="http://schemas.microsoft.com/office/drawing/2014/main" id="{822B97BE-CFB6-4031-3747-7A2164107307}"/>
                </a:ext>
              </a:extLst>
            </p:cNvPr>
            <p:cNvSpPr/>
            <p:nvPr/>
          </p:nvSpPr>
          <p:spPr>
            <a:xfrm>
              <a:off x="5705445" y="1230226"/>
              <a:ext cx="400110" cy="400110"/>
            </a:xfrm>
            <a:prstGeom prst="ellipse">
              <a:avLst/>
            </a:prstGeom>
            <a:solidFill>
              <a:srgbClr val="222F63">
                <a:alpha val="2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a:extLst>
                <a:ext uri="{FF2B5EF4-FFF2-40B4-BE49-F238E27FC236}">
                  <a16:creationId xmlns:a16="http://schemas.microsoft.com/office/drawing/2014/main" id="{85EA24BA-B0C3-A142-FEAD-767F8D95EE68}"/>
                </a:ext>
              </a:extLst>
            </p:cNvPr>
            <p:cNvSpPr/>
            <p:nvPr/>
          </p:nvSpPr>
          <p:spPr>
            <a:xfrm>
              <a:off x="5791200" y="1311533"/>
              <a:ext cx="228600" cy="228600"/>
            </a:xfrm>
            <a:prstGeom prst="ellipse">
              <a:avLst/>
            </a:prstGeom>
            <a:solidFill>
              <a:srgbClr val="222F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7" name="Group 26">
            <a:extLst>
              <a:ext uri="{FF2B5EF4-FFF2-40B4-BE49-F238E27FC236}">
                <a16:creationId xmlns:a16="http://schemas.microsoft.com/office/drawing/2014/main" id="{36F781A0-F201-61FF-BD71-6E1B33DA4853}"/>
              </a:ext>
            </a:extLst>
          </p:cNvPr>
          <p:cNvGrpSpPr/>
          <p:nvPr/>
        </p:nvGrpSpPr>
        <p:grpSpPr>
          <a:xfrm flipV="1">
            <a:off x="914400" y="3148567"/>
            <a:ext cx="179494" cy="179494"/>
            <a:chOff x="5705445" y="1230226"/>
            <a:chExt cx="400110" cy="400110"/>
          </a:xfrm>
        </p:grpSpPr>
        <p:sp>
          <p:nvSpPr>
            <p:cNvPr id="28" name="Oval 27">
              <a:extLst>
                <a:ext uri="{FF2B5EF4-FFF2-40B4-BE49-F238E27FC236}">
                  <a16:creationId xmlns:a16="http://schemas.microsoft.com/office/drawing/2014/main" id="{FB77F312-BB6A-1167-2566-2A4088D61696}"/>
                </a:ext>
              </a:extLst>
            </p:cNvPr>
            <p:cNvSpPr/>
            <p:nvPr/>
          </p:nvSpPr>
          <p:spPr>
            <a:xfrm>
              <a:off x="5705445" y="1230226"/>
              <a:ext cx="400110" cy="400110"/>
            </a:xfrm>
            <a:prstGeom prst="ellipse">
              <a:avLst/>
            </a:prstGeom>
            <a:solidFill>
              <a:srgbClr val="222F63">
                <a:alpha val="2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Oval 28">
              <a:extLst>
                <a:ext uri="{FF2B5EF4-FFF2-40B4-BE49-F238E27FC236}">
                  <a16:creationId xmlns:a16="http://schemas.microsoft.com/office/drawing/2014/main" id="{5BE9226D-24C2-11F3-DEE5-80AF7E3B9ACC}"/>
                </a:ext>
              </a:extLst>
            </p:cNvPr>
            <p:cNvSpPr/>
            <p:nvPr/>
          </p:nvSpPr>
          <p:spPr>
            <a:xfrm>
              <a:off x="5791200" y="1311533"/>
              <a:ext cx="228600" cy="228600"/>
            </a:xfrm>
            <a:prstGeom prst="ellipse">
              <a:avLst/>
            </a:prstGeom>
            <a:solidFill>
              <a:srgbClr val="222F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 name="TextBox 31">
            <a:extLst>
              <a:ext uri="{FF2B5EF4-FFF2-40B4-BE49-F238E27FC236}">
                <a16:creationId xmlns:a16="http://schemas.microsoft.com/office/drawing/2014/main" id="{DC3EAB32-D198-04D7-A53B-B5D9DC321802}"/>
              </a:ext>
            </a:extLst>
          </p:cNvPr>
          <p:cNvSpPr txBox="1"/>
          <p:nvPr/>
        </p:nvSpPr>
        <p:spPr>
          <a:xfrm>
            <a:off x="1410561" y="1876163"/>
            <a:ext cx="6811944" cy="546303"/>
          </a:xfrm>
          <a:prstGeom prst="rect">
            <a:avLst/>
          </a:prstGeom>
          <a:noFill/>
        </p:spPr>
        <p:txBody>
          <a:bodyPr wrap="square" rtlCol="0">
            <a:spAutoFit/>
          </a:bodyPr>
          <a:lstStyle/>
          <a:p>
            <a:pPr>
              <a:spcBef>
                <a:spcPts val="600"/>
              </a:spcBef>
              <a:spcAft>
                <a:spcPts val="0"/>
              </a:spcAft>
            </a:pPr>
            <a:r>
              <a:rPr lang="en-US" sz="1400" dirty="0">
                <a:solidFill>
                  <a:srgbClr val="222F63"/>
                </a:solidFill>
                <a:latin typeface="NeueHaasGroteskDisp Pro Md" panose="020B0504020202020204" pitchFamily="34" charset="77"/>
              </a:rPr>
              <a:t>Kick Off Financing</a:t>
            </a:r>
          </a:p>
          <a:p>
            <a:pPr>
              <a:spcBef>
                <a:spcPts val="600"/>
              </a:spcBef>
            </a:pPr>
            <a:r>
              <a:rPr lang="en-US" sz="105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August 2025</a:t>
            </a:r>
          </a:p>
        </p:txBody>
      </p:sp>
      <p:sp>
        <p:nvSpPr>
          <p:cNvPr id="33" name="TextBox 32">
            <a:extLst>
              <a:ext uri="{FF2B5EF4-FFF2-40B4-BE49-F238E27FC236}">
                <a16:creationId xmlns:a16="http://schemas.microsoft.com/office/drawing/2014/main" id="{3250911D-66F3-25AC-8C2C-712297F8B6BA}"/>
              </a:ext>
            </a:extLst>
          </p:cNvPr>
          <p:cNvSpPr txBox="1"/>
          <p:nvPr/>
        </p:nvSpPr>
        <p:spPr>
          <a:xfrm>
            <a:off x="1410561" y="2471424"/>
            <a:ext cx="6811944" cy="546303"/>
          </a:xfrm>
          <a:prstGeom prst="rect">
            <a:avLst/>
          </a:prstGeom>
          <a:noFill/>
        </p:spPr>
        <p:txBody>
          <a:bodyPr wrap="square" rtlCol="0">
            <a:spAutoFit/>
          </a:bodyPr>
          <a:lstStyle/>
          <a:p>
            <a:pPr>
              <a:spcBef>
                <a:spcPts val="600"/>
              </a:spcBef>
              <a:spcAft>
                <a:spcPts val="0"/>
              </a:spcAft>
            </a:pPr>
            <a:r>
              <a:rPr lang="en-US" sz="1400" dirty="0">
                <a:solidFill>
                  <a:srgbClr val="222F63"/>
                </a:solidFill>
                <a:latin typeface="NeueHaasGroteskDisp Pro Md" panose="020B0504020202020204" pitchFamily="34" charset="77"/>
              </a:rPr>
              <a:t>District Board 2x2s     |     District Board Approval</a:t>
            </a:r>
          </a:p>
          <a:p>
            <a:pPr>
              <a:spcBef>
                <a:spcPts val="600"/>
              </a:spcBef>
            </a:pPr>
            <a:r>
              <a:rPr lang="en-US" sz="105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September 22 and 23, 2025	September 24, 2025</a:t>
            </a:r>
          </a:p>
        </p:txBody>
      </p:sp>
      <p:grpSp>
        <p:nvGrpSpPr>
          <p:cNvPr id="34" name="Group 33">
            <a:extLst>
              <a:ext uri="{FF2B5EF4-FFF2-40B4-BE49-F238E27FC236}">
                <a16:creationId xmlns:a16="http://schemas.microsoft.com/office/drawing/2014/main" id="{685DB6B5-8E96-1C0D-B7DE-AD609F0351ED}"/>
              </a:ext>
            </a:extLst>
          </p:cNvPr>
          <p:cNvGrpSpPr/>
          <p:nvPr/>
        </p:nvGrpSpPr>
        <p:grpSpPr>
          <a:xfrm flipV="1">
            <a:off x="914400" y="2514600"/>
            <a:ext cx="179494" cy="179494"/>
            <a:chOff x="5705445" y="1230226"/>
            <a:chExt cx="400110" cy="400110"/>
          </a:xfrm>
        </p:grpSpPr>
        <p:sp>
          <p:nvSpPr>
            <p:cNvPr id="35" name="Oval 34">
              <a:extLst>
                <a:ext uri="{FF2B5EF4-FFF2-40B4-BE49-F238E27FC236}">
                  <a16:creationId xmlns:a16="http://schemas.microsoft.com/office/drawing/2014/main" id="{690F1F2E-58CF-FA1B-69B5-29354C296492}"/>
                </a:ext>
              </a:extLst>
            </p:cNvPr>
            <p:cNvSpPr/>
            <p:nvPr/>
          </p:nvSpPr>
          <p:spPr>
            <a:xfrm>
              <a:off x="5705445" y="1230226"/>
              <a:ext cx="400110" cy="400110"/>
            </a:xfrm>
            <a:prstGeom prst="ellipse">
              <a:avLst/>
            </a:prstGeom>
            <a:solidFill>
              <a:srgbClr val="222F63">
                <a:alpha val="2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6B925685-7B05-B778-920C-DC4E4717E89F}"/>
                </a:ext>
              </a:extLst>
            </p:cNvPr>
            <p:cNvSpPr/>
            <p:nvPr/>
          </p:nvSpPr>
          <p:spPr>
            <a:xfrm>
              <a:off x="5791200" y="1311533"/>
              <a:ext cx="228600" cy="228600"/>
            </a:xfrm>
            <a:prstGeom prst="ellipse">
              <a:avLst/>
            </a:prstGeom>
            <a:solidFill>
              <a:srgbClr val="222F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2633B36E-2D21-D5C5-DBD6-2D6A756AC22A}"/>
              </a:ext>
            </a:extLst>
          </p:cNvPr>
          <p:cNvGrpSpPr/>
          <p:nvPr/>
        </p:nvGrpSpPr>
        <p:grpSpPr>
          <a:xfrm flipV="1">
            <a:off x="918578" y="5677726"/>
            <a:ext cx="179494" cy="179494"/>
            <a:chOff x="5705445" y="1230226"/>
            <a:chExt cx="400110" cy="400110"/>
          </a:xfrm>
        </p:grpSpPr>
        <p:sp>
          <p:nvSpPr>
            <p:cNvPr id="38" name="Oval 37">
              <a:extLst>
                <a:ext uri="{FF2B5EF4-FFF2-40B4-BE49-F238E27FC236}">
                  <a16:creationId xmlns:a16="http://schemas.microsoft.com/office/drawing/2014/main" id="{543DDFA3-9DDA-57B5-AFCD-ED2DFFF44722}"/>
                </a:ext>
              </a:extLst>
            </p:cNvPr>
            <p:cNvSpPr/>
            <p:nvPr/>
          </p:nvSpPr>
          <p:spPr>
            <a:xfrm>
              <a:off x="5705445" y="1230226"/>
              <a:ext cx="400110" cy="400110"/>
            </a:xfrm>
            <a:prstGeom prst="ellipse">
              <a:avLst/>
            </a:prstGeom>
            <a:solidFill>
              <a:srgbClr val="222F63">
                <a:alpha val="24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9D1FCAEC-37C8-2387-4951-E4489F81FDFC}"/>
                </a:ext>
              </a:extLst>
            </p:cNvPr>
            <p:cNvSpPr/>
            <p:nvPr/>
          </p:nvSpPr>
          <p:spPr>
            <a:xfrm>
              <a:off x="5791200" y="1311533"/>
              <a:ext cx="228600" cy="228600"/>
            </a:xfrm>
            <a:prstGeom prst="ellipse">
              <a:avLst/>
            </a:prstGeom>
            <a:solidFill>
              <a:srgbClr val="222F6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 name="TextBox 40">
            <a:extLst>
              <a:ext uri="{FF2B5EF4-FFF2-40B4-BE49-F238E27FC236}">
                <a16:creationId xmlns:a16="http://schemas.microsoft.com/office/drawing/2014/main" id="{378A3207-AD9F-FE43-3325-EDB04CC4494F}"/>
              </a:ext>
            </a:extLst>
          </p:cNvPr>
          <p:cNvSpPr txBox="1"/>
          <p:nvPr/>
        </p:nvSpPr>
        <p:spPr>
          <a:xfrm>
            <a:off x="1410561" y="3066685"/>
            <a:ext cx="6811944" cy="546303"/>
          </a:xfrm>
          <a:prstGeom prst="rect">
            <a:avLst/>
          </a:prstGeom>
          <a:noFill/>
        </p:spPr>
        <p:txBody>
          <a:bodyPr wrap="square" rtlCol="0">
            <a:spAutoFit/>
          </a:bodyPr>
          <a:lstStyle/>
          <a:p>
            <a:pPr>
              <a:spcBef>
                <a:spcPts val="600"/>
              </a:spcBef>
              <a:spcAft>
                <a:spcPts val="0"/>
              </a:spcAft>
            </a:pPr>
            <a:r>
              <a:rPr lang="en-US" sz="1400" dirty="0">
                <a:solidFill>
                  <a:srgbClr val="222F63"/>
                </a:solidFill>
                <a:latin typeface="NeueHaasGroteskDisp Pro Md" panose="020B0504020202020204" pitchFamily="34" charset="77"/>
              </a:rPr>
              <a:t>Rating Presentation     |     Receive Rating</a:t>
            </a:r>
          </a:p>
          <a:p>
            <a:pPr>
              <a:spcBef>
                <a:spcPts val="600"/>
              </a:spcBef>
            </a:pPr>
            <a:r>
              <a:rPr lang="en-US" sz="105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October 9</a:t>
            </a:r>
            <a:r>
              <a:rPr lang="en-US" sz="1050" baseline="300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th</a:t>
            </a:r>
            <a:r>
              <a:rPr lang="en-US" sz="105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  </a:t>
            </a:r>
          </a:p>
        </p:txBody>
      </p:sp>
      <p:sp>
        <p:nvSpPr>
          <p:cNvPr id="42" name="TextBox 41">
            <a:extLst>
              <a:ext uri="{FF2B5EF4-FFF2-40B4-BE49-F238E27FC236}">
                <a16:creationId xmlns:a16="http://schemas.microsoft.com/office/drawing/2014/main" id="{118459B8-52B7-507E-1C40-6800A92E6F56}"/>
              </a:ext>
            </a:extLst>
          </p:cNvPr>
          <p:cNvSpPr txBox="1"/>
          <p:nvPr/>
        </p:nvSpPr>
        <p:spPr>
          <a:xfrm>
            <a:off x="1407908" y="3661946"/>
            <a:ext cx="6811944" cy="546303"/>
          </a:xfrm>
          <a:prstGeom prst="rect">
            <a:avLst/>
          </a:prstGeom>
          <a:noFill/>
        </p:spPr>
        <p:txBody>
          <a:bodyPr wrap="square" rtlCol="0">
            <a:spAutoFit/>
          </a:bodyPr>
          <a:lstStyle/>
          <a:p>
            <a:pPr>
              <a:spcBef>
                <a:spcPts val="600"/>
              </a:spcBef>
              <a:spcAft>
                <a:spcPts val="0"/>
              </a:spcAft>
            </a:pPr>
            <a:r>
              <a:rPr lang="en-US" sz="1400" dirty="0">
                <a:solidFill>
                  <a:srgbClr val="222F63"/>
                </a:solidFill>
                <a:latin typeface="NeueHaasGroteskDisp Pro Md" panose="020B0504020202020204" pitchFamily="34" charset="77"/>
              </a:rPr>
              <a:t>County Board Approval</a:t>
            </a:r>
          </a:p>
          <a:p>
            <a:pPr>
              <a:spcBef>
                <a:spcPts val="600"/>
              </a:spcBef>
            </a:pPr>
            <a:r>
              <a:rPr lang="en-US" sz="105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November 18, 2025</a:t>
            </a:r>
          </a:p>
        </p:txBody>
      </p:sp>
      <p:sp>
        <p:nvSpPr>
          <p:cNvPr id="43" name="TextBox 42">
            <a:extLst>
              <a:ext uri="{FF2B5EF4-FFF2-40B4-BE49-F238E27FC236}">
                <a16:creationId xmlns:a16="http://schemas.microsoft.com/office/drawing/2014/main" id="{F41B41B8-8175-B8A2-6BFB-521B35520C91}"/>
              </a:ext>
            </a:extLst>
          </p:cNvPr>
          <p:cNvSpPr txBox="1"/>
          <p:nvPr/>
        </p:nvSpPr>
        <p:spPr>
          <a:xfrm>
            <a:off x="1407908" y="4259414"/>
            <a:ext cx="6811944" cy="546303"/>
          </a:xfrm>
          <a:prstGeom prst="rect">
            <a:avLst/>
          </a:prstGeom>
          <a:noFill/>
        </p:spPr>
        <p:txBody>
          <a:bodyPr wrap="square" rtlCol="0">
            <a:spAutoFit/>
          </a:bodyPr>
          <a:lstStyle/>
          <a:p>
            <a:pPr>
              <a:spcBef>
                <a:spcPts val="600"/>
              </a:spcBef>
              <a:spcAft>
                <a:spcPts val="0"/>
              </a:spcAft>
            </a:pPr>
            <a:r>
              <a:rPr lang="en-US" sz="1400" dirty="0">
                <a:solidFill>
                  <a:srgbClr val="222F63"/>
                </a:solidFill>
                <a:latin typeface="NeueHaasGroteskDisp Pro Md" panose="020B0504020202020204" pitchFamily="34" charset="77"/>
              </a:rPr>
              <a:t>Post Preliminary Official Statement (POS)</a:t>
            </a:r>
          </a:p>
          <a:p>
            <a:pPr>
              <a:spcBef>
                <a:spcPts val="600"/>
              </a:spcBef>
            </a:pPr>
            <a:r>
              <a:rPr lang="en-US" sz="105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March 18, 2026</a:t>
            </a:r>
          </a:p>
        </p:txBody>
      </p:sp>
      <p:sp>
        <p:nvSpPr>
          <p:cNvPr id="44" name="TextBox 43">
            <a:extLst>
              <a:ext uri="{FF2B5EF4-FFF2-40B4-BE49-F238E27FC236}">
                <a16:creationId xmlns:a16="http://schemas.microsoft.com/office/drawing/2014/main" id="{F6C7554E-AFAC-7F28-5FBC-0B73E01FDEC3}"/>
              </a:ext>
            </a:extLst>
          </p:cNvPr>
          <p:cNvSpPr txBox="1"/>
          <p:nvPr/>
        </p:nvSpPr>
        <p:spPr>
          <a:xfrm>
            <a:off x="1407908" y="4850873"/>
            <a:ext cx="6811944" cy="546303"/>
          </a:xfrm>
          <a:prstGeom prst="rect">
            <a:avLst/>
          </a:prstGeom>
          <a:noFill/>
        </p:spPr>
        <p:txBody>
          <a:bodyPr wrap="square" rtlCol="0">
            <a:spAutoFit/>
          </a:bodyPr>
          <a:lstStyle/>
          <a:p>
            <a:pPr>
              <a:spcBef>
                <a:spcPts val="600"/>
              </a:spcBef>
              <a:spcAft>
                <a:spcPts val="0"/>
              </a:spcAft>
            </a:pPr>
            <a:r>
              <a:rPr lang="en-US" sz="1400" dirty="0">
                <a:solidFill>
                  <a:srgbClr val="222F63"/>
                </a:solidFill>
                <a:latin typeface="NeueHaasGroteskDisp Pro Md" panose="020B0504020202020204" pitchFamily="34" charset="77"/>
              </a:rPr>
              <a:t>Price Bonds</a:t>
            </a:r>
          </a:p>
          <a:p>
            <a:pPr>
              <a:spcBef>
                <a:spcPts val="600"/>
              </a:spcBef>
            </a:pPr>
            <a:r>
              <a:rPr lang="en-US" sz="105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March 26, 2026</a:t>
            </a:r>
          </a:p>
        </p:txBody>
      </p:sp>
      <p:sp>
        <p:nvSpPr>
          <p:cNvPr id="45" name="TextBox 44">
            <a:extLst>
              <a:ext uri="{FF2B5EF4-FFF2-40B4-BE49-F238E27FC236}">
                <a16:creationId xmlns:a16="http://schemas.microsoft.com/office/drawing/2014/main" id="{1884C2E2-1EF4-8674-9B61-E02E53B371FD}"/>
              </a:ext>
            </a:extLst>
          </p:cNvPr>
          <p:cNvSpPr txBox="1"/>
          <p:nvPr/>
        </p:nvSpPr>
        <p:spPr>
          <a:xfrm>
            <a:off x="1410866" y="5445040"/>
            <a:ext cx="6811944" cy="546303"/>
          </a:xfrm>
          <a:prstGeom prst="rect">
            <a:avLst/>
          </a:prstGeom>
          <a:noFill/>
        </p:spPr>
        <p:txBody>
          <a:bodyPr wrap="square" rtlCol="0">
            <a:spAutoFit/>
          </a:bodyPr>
          <a:lstStyle/>
          <a:p>
            <a:pPr>
              <a:spcBef>
                <a:spcPts val="600"/>
              </a:spcBef>
              <a:spcAft>
                <a:spcPts val="0"/>
              </a:spcAft>
            </a:pPr>
            <a:r>
              <a:rPr lang="en-US" sz="1400" dirty="0">
                <a:solidFill>
                  <a:srgbClr val="222F63"/>
                </a:solidFill>
                <a:latin typeface="NeueHaasGroteskDisp Pro Md" panose="020B0504020202020204" pitchFamily="34" charset="77"/>
              </a:rPr>
              <a:t>Closing</a:t>
            </a:r>
          </a:p>
          <a:p>
            <a:pPr>
              <a:spcBef>
                <a:spcPts val="600"/>
              </a:spcBef>
            </a:pPr>
            <a:r>
              <a:rPr lang="en-US" sz="105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May 5, 2026 (To Be Finalized)</a:t>
            </a:r>
          </a:p>
        </p:txBody>
      </p:sp>
      <p:sp>
        <p:nvSpPr>
          <p:cNvPr id="2" name="Rounded Rectangle 9">
            <a:extLst>
              <a:ext uri="{FF2B5EF4-FFF2-40B4-BE49-F238E27FC236}">
                <a16:creationId xmlns:a16="http://schemas.microsoft.com/office/drawing/2014/main" id="{EAF61C2F-9AE2-D37D-87F1-7807F0276CBC}"/>
              </a:ext>
            </a:extLst>
          </p:cNvPr>
          <p:cNvSpPr/>
          <p:nvPr/>
        </p:nvSpPr>
        <p:spPr>
          <a:xfrm>
            <a:off x="408301" y="563202"/>
            <a:ext cx="1990709" cy="338528"/>
          </a:xfrm>
          <a:prstGeom prst="roundRect">
            <a:avLst/>
          </a:prstGeom>
          <a:solidFill>
            <a:srgbClr val="E8E8E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CAD0D7"/>
              </a:solidFill>
            </a:endParaRPr>
          </a:p>
        </p:txBody>
      </p:sp>
      <p:sp>
        <p:nvSpPr>
          <p:cNvPr id="3" name="TextBox 2">
            <a:extLst>
              <a:ext uri="{FF2B5EF4-FFF2-40B4-BE49-F238E27FC236}">
                <a16:creationId xmlns:a16="http://schemas.microsoft.com/office/drawing/2014/main" id="{2EDF9300-213F-4094-726A-2CB5C5EA0898}"/>
              </a:ext>
            </a:extLst>
          </p:cNvPr>
          <p:cNvSpPr txBox="1"/>
          <p:nvPr/>
        </p:nvSpPr>
        <p:spPr>
          <a:xfrm>
            <a:off x="523891" y="597580"/>
            <a:ext cx="1875119" cy="276999"/>
          </a:xfrm>
          <a:prstGeom prst="rect">
            <a:avLst/>
          </a:prstGeom>
          <a:noFill/>
        </p:spPr>
        <p:txBody>
          <a:bodyPr wrap="square">
            <a:spAutoFit/>
          </a:bodyPr>
          <a:lstStyle/>
          <a:p>
            <a:r>
              <a:rPr lang="en-US" sz="1200" dirty="0">
                <a:solidFill>
                  <a:srgbClr val="222F63"/>
                </a:solidFill>
                <a:latin typeface="Roboto" panose="02000000000000000000" pitchFamily="2" charset="0"/>
                <a:ea typeface="Roboto" panose="02000000000000000000" pitchFamily="2" charset="0"/>
                <a:cs typeface="Helvetica Neue" panose="02000503000000020004" pitchFamily="2" charset="0"/>
              </a:rPr>
              <a:t>2026 GO Bond Issuance</a:t>
            </a:r>
          </a:p>
        </p:txBody>
      </p:sp>
      <p:sp>
        <p:nvSpPr>
          <p:cNvPr id="4" name="TextBox 3">
            <a:extLst>
              <a:ext uri="{FF2B5EF4-FFF2-40B4-BE49-F238E27FC236}">
                <a16:creationId xmlns:a16="http://schemas.microsoft.com/office/drawing/2014/main" id="{84D3D2F6-B510-FFA0-C656-F38372B3E6C8}"/>
              </a:ext>
            </a:extLst>
          </p:cNvPr>
          <p:cNvSpPr txBox="1"/>
          <p:nvPr/>
        </p:nvSpPr>
        <p:spPr>
          <a:xfrm>
            <a:off x="5105400" y="3881823"/>
            <a:ext cx="3237639" cy="977191"/>
          </a:xfrm>
          <a:prstGeom prst="rect">
            <a:avLst/>
          </a:prstGeom>
          <a:noFill/>
        </p:spPr>
        <p:txBody>
          <a:bodyPr wrap="square" rtlCol="0">
            <a:spAutoFit/>
          </a:bodyPr>
          <a:lstStyle/>
          <a:p>
            <a:pPr>
              <a:spcBef>
                <a:spcPts val="600"/>
              </a:spcBef>
              <a:spcAft>
                <a:spcPts val="0"/>
              </a:spcAft>
            </a:pPr>
            <a:r>
              <a:rPr lang="en-US" sz="1400" dirty="0">
                <a:solidFill>
                  <a:srgbClr val="222F63"/>
                </a:solidFill>
                <a:latin typeface="NeueHaasGroteskDisp Pro Md" panose="020B0504020202020204" pitchFamily="34" charset="77"/>
              </a:rPr>
              <a:t>District Board Approval of Updated Refunding Resolution and Latest Draft of Preliminary Official Statement (POS)</a:t>
            </a:r>
          </a:p>
          <a:p>
            <a:pPr>
              <a:spcBef>
                <a:spcPts val="600"/>
              </a:spcBef>
            </a:pPr>
            <a:r>
              <a:rPr lang="en-US" sz="105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March 11, 2026</a:t>
            </a:r>
          </a:p>
        </p:txBody>
      </p:sp>
      <p:cxnSp>
        <p:nvCxnSpPr>
          <p:cNvPr id="7" name="Straight Arrow Connector 6">
            <a:extLst>
              <a:ext uri="{FF2B5EF4-FFF2-40B4-BE49-F238E27FC236}">
                <a16:creationId xmlns:a16="http://schemas.microsoft.com/office/drawing/2014/main" id="{F7CC51FD-0AE1-0C78-3F7F-DC94FDC816F3}"/>
              </a:ext>
            </a:extLst>
          </p:cNvPr>
          <p:cNvCxnSpPr/>
          <p:nvPr/>
        </p:nvCxnSpPr>
        <p:spPr>
          <a:xfrm flipH="1">
            <a:off x="3505200" y="4179064"/>
            <a:ext cx="16002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 name="TextBox 9">
            <a:extLst>
              <a:ext uri="{FF2B5EF4-FFF2-40B4-BE49-F238E27FC236}">
                <a16:creationId xmlns:a16="http://schemas.microsoft.com/office/drawing/2014/main" id="{863AE84B-E50F-9BE9-9170-06CF0074EB44}"/>
              </a:ext>
            </a:extLst>
          </p:cNvPr>
          <p:cNvSpPr txBox="1"/>
          <p:nvPr/>
        </p:nvSpPr>
        <p:spPr>
          <a:xfrm>
            <a:off x="4572000" y="2971800"/>
            <a:ext cx="381000" cy="523220"/>
          </a:xfrm>
          <a:prstGeom prst="rect">
            <a:avLst/>
          </a:prstGeom>
          <a:noFill/>
        </p:spPr>
        <p:txBody>
          <a:bodyPr wrap="square" rtlCol="0">
            <a:spAutoFit/>
          </a:bodyPr>
          <a:lstStyle/>
          <a:p>
            <a:r>
              <a:rPr lang="en-US" sz="2800" dirty="0">
                <a:solidFill>
                  <a:schemeClr val="accent5"/>
                </a:solidFill>
                <a:latin typeface="Roboto Medium" panose="02000000000000000000" pitchFamily="2" charset="0"/>
                <a:ea typeface="Roboto Medium" panose="02000000000000000000" pitchFamily="2" charset="0"/>
                <a:cs typeface="Roboto Medium" panose="02000000000000000000" pitchFamily="2" charset="0"/>
                <a:sym typeface="Wingdings" panose="05000000000000000000" pitchFamily="2" charset="2"/>
              </a:rPr>
              <a:t></a:t>
            </a:r>
            <a:endParaRPr lang="en-US" sz="2800" dirty="0">
              <a:solidFill>
                <a:schemeClr val="accent5"/>
              </a:solidFill>
              <a:latin typeface="Roboto Medium" panose="02000000000000000000" pitchFamily="2" charset="0"/>
              <a:ea typeface="Roboto Medium" panose="02000000000000000000" pitchFamily="2" charset="0"/>
              <a:cs typeface="Roboto Medium" panose="02000000000000000000" pitchFamily="2" charset="0"/>
            </a:endParaRPr>
          </a:p>
        </p:txBody>
      </p:sp>
      <p:sp>
        <p:nvSpPr>
          <p:cNvPr id="11" name="TextBox 10">
            <a:extLst>
              <a:ext uri="{FF2B5EF4-FFF2-40B4-BE49-F238E27FC236}">
                <a16:creationId xmlns:a16="http://schemas.microsoft.com/office/drawing/2014/main" id="{46D1CEB4-0165-A292-781E-02413CC8AC7C}"/>
              </a:ext>
            </a:extLst>
          </p:cNvPr>
          <p:cNvSpPr txBox="1"/>
          <p:nvPr/>
        </p:nvSpPr>
        <p:spPr>
          <a:xfrm>
            <a:off x="5116286" y="2367315"/>
            <a:ext cx="381000" cy="523220"/>
          </a:xfrm>
          <a:prstGeom prst="rect">
            <a:avLst/>
          </a:prstGeom>
          <a:noFill/>
        </p:spPr>
        <p:txBody>
          <a:bodyPr wrap="square" rtlCol="0">
            <a:spAutoFit/>
          </a:bodyPr>
          <a:lstStyle/>
          <a:p>
            <a:r>
              <a:rPr lang="en-US" sz="2800" dirty="0">
                <a:solidFill>
                  <a:schemeClr val="accent5"/>
                </a:solidFill>
                <a:latin typeface="Roboto Medium" panose="02000000000000000000" pitchFamily="2" charset="0"/>
                <a:ea typeface="Roboto Medium" panose="02000000000000000000" pitchFamily="2" charset="0"/>
                <a:cs typeface="Roboto Medium" panose="02000000000000000000" pitchFamily="2" charset="0"/>
                <a:sym typeface="Wingdings" panose="05000000000000000000" pitchFamily="2" charset="2"/>
              </a:rPr>
              <a:t></a:t>
            </a:r>
            <a:endParaRPr lang="en-US" sz="2800" dirty="0">
              <a:solidFill>
                <a:schemeClr val="accent5"/>
              </a:solidFill>
              <a:latin typeface="Roboto Medium" panose="02000000000000000000" pitchFamily="2" charset="0"/>
              <a:ea typeface="Roboto Medium" panose="02000000000000000000" pitchFamily="2" charset="0"/>
              <a:cs typeface="Roboto Medium" panose="02000000000000000000" pitchFamily="2" charset="0"/>
            </a:endParaRPr>
          </a:p>
        </p:txBody>
      </p:sp>
      <p:sp>
        <p:nvSpPr>
          <p:cNvPr id="14" name="TextBox 13">
            <a:extLst>
              <a:ext uri="{FF2B5EF4-FFF2-40B4-BE49-F238E27FC236}">
                <a16:creationId xmlns:a16="http://schemas.microsoft.com/office/drawing/2014/main" id="{B5CA8ACB-F576-5413-FF0E-391FD376881F}"/>
              </a:ext>
            </a:extLst>
          </p:cNvPr>
          <p:cNvSpPr txBox="1"/>
          <p:nvPr/>
        </p:nvSpPr>
        <p:spPr>
          <a:xfrm>
            <a:off x="2954664" y="1772054"/>
            <a:ext cx="381000" cy="523220"/>
          </a:xfrm>
          <a:prstGeom prst="rect">
            <a:avLst/>
          </a:prstGeom>
          <a:noFill/>
        </p:spPr>
        <p:txBody>
          <a:bodyPr wrap="square" rtlCol="0">
            <a:spAutoFit/>
          </a:bodyPr>
          <a:lstStyle/>
          <a:p>
            <a:r>
              <a:rPr lang="en-US" sz="2800" dirty="0">
                <a:solidFill>
                  <a:schemeClr val="accent5"/>
                </a:solidFill>
                <a:latin typeface="Roboto Medium" panose="02000000000000000000" pitchFamily="2" charset="0"/>
                <a:ea typeface="Roboto Medium" panose="02000000000000000000" pitchFamily="2" charset="0"/>
                <a:cs typeface="Roboto Medium" panose="02000000000000000000" pitchFamily="2" charset="0"/>
                <a:sym typeface="Wingdings" panose="05000000000000000000" pitchFamily="2" charset="2"/>
              </a:rPr>
              <a:t></a:t>
            </a:r>
            <a:endParaRPr lang="en-US" sz="2800" dirty="0">
              <a:solidFill>
                <a:schemeClr val="accent5"/>
              </a:solidFill>
              <a:latin typeface="Roboto Medium" panose="02000000000000000000" pitchFamily="2" charset="0"/>
              <a:ea typeface="Roboto Medium" panose="02000000000000000000" pitchFamily="2" charset="0"/>
              <a:cs typeface="Roboto Medium" panose="02000000000000000000" pitchFamily="2" charset="0"/>
            </a:endParaRPr>
          </a:p>
        </p:txBody>
      </p:sp>
      <p:sp>
        <p:nvSpPr>
          <p:cNvPr id="15" name="TextBox 14">
            <a:extLst>
              <a:ext uri="{FF2B5EF4-FFF2-40B4-BE49-F238E27FC236}">
                <a16:creationId xmlns:a16="http://schemas.microsoft.com/office/drawing/2014/main" id="{39352BF7-1A96-A66D-A333-C8884A478B33}"/>
              </a:ext>
            </a:extLst>
          </p:cNvPr>
          <p:cNvSpPr txBox="1"/>
          <p:nvPr/>
        </p:nvSpPr>
        <p:spPr>
          <a:xfrm>
            <a:off x="3339450" y="3555152"/>
            <a:ext cx="381000" cy="523220"/>
          </a:xfrm>
          <a:prstGeom prst="rect">
            <a:avLst/>
          </a:prstGeom>
          <a:noFill/>
        </p:spPr>
        <p:txBody>
          <a:bodyPr wrap="square" rtlCol="0">
            <a:spAutoFit/>
          </a:bodyPr>
          <a:lstStyle/>
          <a:p>
            <a:r>
              <a:rPr lang="en-US" sz="2800" dirty="0">
                <a:solidFill>
                  <a:schemeClr val="accent5"/>
                </a:solidFill>
                <a:latin typeface="Roboto Medium" panose="02000000000000000000" pitchFamily="2" charset="0"/>
                <a:ea typeface="Roboto Medium" panose="02000000000000000000" pitchFamily="2" charset="0"/>
                <a:cs typeface="Roboto Medium" panose="02000000000000000000" pitchFamily="2" charset="0"/>
                <a:sym typeface="Wingdings" panose="05000000000000000000" pitchFamily="2" charset="2"/>
              </a:rPr>
              <a:t></a:t>
            </a:r>
            <a:endParaRPr lang="en-US" sz="2800" dirty="0">
              <a:solidFill>
                <a:schemeClr val="accent5"/>
              </a:solidFill>
              <a:latin typeface="Roboto Medium" panose="02000000000000000000" pitchFamily="2" charset="0"/>
              <a:ea typeface="Roboto Medium" panose="02000000000000000000" pitchFamily="2" charset="0"/>
              <a:cs typeface="Roboto Medium" panose="02000000000000000000" pitchFamily="2" charset="0"/>
            </a:endParaRPr>
          </a:p>
        </p:txBody>
      </p:sp>
    </p:spTree>
    <p:extLst>
      <p:ext uri="{BB962C8B-B14F-4D97-AF65-F5344CB8AC3E}">
        <p14:creationId xmlns:p14="http://schemas.microsoft.com/office/powerpoint/2010/main" val="3908616727"/>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65D398-0E96-4187-972F-A5EDBC202E74}"/>
            </a:ext>
          </a:extLst>
        </p:cNvPr>
        <p:cNvGrpSpPr/>
        <p:nvPr/>
      </p:nvGrpSpPr>
      <p:grpSpPr>
        <a:xfrm>
          <a:off x="0" y="0"/>
          <a:ext cx="0" cy="0"/>
          <a:chOff x="0" y="0"/>
          <a:chExt cx="0" cy="0"/>
        </a:xfrm>
      </p:grpSpPr>
      <p:sp>
        <p:nvSpPr>
          <p:cNvPr id="3" name="Text Placeholder 2">
            <a:extLst>
              <a:ext uri="{FF2B5EF4-FFF2-40B4-BE49-F238E27FC236}">
                <a16:creationId xmlns:a16="http://schemas.microsoft.com/office/drawing/2014/main" id="{E1CF0A95-6BF3-55F5-A1E9-C59A8525270D}"/>
              </a:ext>
            </a:extLst>
          </p:cNvPr>
          <p:cNvSpPr txBox="1">
            <a:spLocks/>
          </p:cNvSpPr>
          <p:nvPr/>
        </p:nvSpPr>
        <p:spPr>
          <a:xfrm>
            <a:off x="408989" y="2871785"/>
            <a:ext cx="7886700" cy="467295"/>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Font typeface="Arial" panose="020B0604020202020204" pitchFamily="34" charset="0"/>
              <a:buNone/>
              <a:defRPr sz="2800" b="0" i="0" kern="1200">
                <a:solidFill>
                  <a:srgbClr val="595959"/>
                </a:solidFill>
                <a:latin typeface="NeueHaasGroteskDisp Pro" panose="020B0504020202020204" pitchFamily="34"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rgbClr val="595959"/>
                </a:solidFill>
                <a:latin typeface="Roboto" panose="02000000000000000000" pitchFamily="2" charset="0"/>
                <a:ea typeface="Roboto" panose="02000000000000000000"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rgbClr val="595959"/>
                </a:solidFill>
                <a:latin typeface="Roboto" panose="02000000000000000000" pitchFamily="2" charset="0"/>
                <a:ea typeface="Roboto" panose="02000000000000000000"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rgbClr val="595959"/>
                </a:solidFill>
                <a:latin typeface="Roboto" panose="02000000000000000000" pitchFamily="2" charset="0"/>
                <a:ea typeface="Roboto" panose="02000000000000000000"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474448"/>
                </a:solidFill>
              </a:rPr>
              <a:t>ADDITIONAL INFORMATION |</a:t>
            </a:r>
          </a:p>
        </p:txBody>
      </p:sp>
      <p:sp>
        <p:nvSpPr>
          <p:cNvPr id="4" name="Title Placeholder 1">
            <a:extLst>
              <a:ext uri="{FF2B5EF4-FFF2-40B4-BE49-F238E27FC236}">
                <a16:creationId xmlns:a16="http://schemas.microsoft.com/office/drawing/2014/main" id="{DE0A1247-C393-ACCE-2A30-BA1D3404E883}"/>
              </a:ext>
            </a:extLst>
          </p:cNvPr>
          <p:cNvSpPr txBox="1">
            <a:spLocks/>
          </p:cNvSpPr>
          <p:nvPr/>
        </p:nvSpPr>
        <p:spPr>
          <a:xfrm>
            <a:off x="408989" y="3268041"/>
            <a:ext cx="7886700" cy="646331"/>
          </a:xfrm>
          <a:prstGeom prst="rect">
            <a:avLst/>
          </a:prstGeom>
        </p:spPr>
        <p:txBody>
          <a:bodyPr vert="horz" lIns="91440" tIns="45720" rIns="91440" bIns="45720" rtlCol="0" anchor="ctr">
            <a:spAutoFit/>
          </a:bodyPr>
          <a:lstStyle>
            <a:lvl1pPr algn="l" defTabSz="914400" rtl="0" eaLnBrk="1" latinLnBrk="0" hangingPunct="1">
              <a:lnSpc>
                <a:spcPct val="90000"/>
              </a:lnSpc>
              <a:spcBef>
                <a:spcPct val="0"/>
              </a:spcBef>
              <a:buNone/>
              <a:defRPr sz="4400" b="1" i="0" kern="1200">
                <a:solidFill>
                  <a:srgbClr val="101B43"/>
                </a:solidFill>
                <a:latin typeface="NeueHaasGroteskDisp Pro" panose="020B0504020202020204" pitchFamily="34" charset="77"/>
                <a:ea typeface="+mj-ea"/>
                <a:cs typeface="+mj-cs"/>
              </a:defRPr>
            </a:lvl1pPr>
          </a:lstStyle>
          <a:p>
            <a:r>
              <a:rPr lang="en-US" sz="4000" dirty="0"/>
              <a:t>APPENDIX</a:t>
            </a:r>
          </a:p>
        </p:txBody>
      </p:sp>
    </p:spTree>
    <p:extLst>
      <p:ext uri="{BB962C8B-B14F-4D97-AF65-F5344CB8AC3E}">
        <p14:creationId xmlns:p14="http://schemas.microsoft.com/office/powerpoint/2010/main" val="828604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41180B77-2754-2162-B03E-525BF81F35F1}"/>
              </a:ext>
            </a:extLst>
          </p:cNvPr>
          <p:cNvSpPr txBox="1"/>
          <p:nvPr/>
        </p:nvSpPr>
        <p:spPr>
          <a:xfrm>
            <a:off x="427609" y="674400"/>
            <a:ext cx="8288781" cy="5509200"/>
          </a:xfrm>
          <a:prstGeom prst="rect">
            <a:avLst/>
          </a:prstGeom>
          <a:noFill/>
        </p:spPr>
        <p:txBody>
          <a:bodyPr wrap="square" rtlCol="0">
            <a:spAutoFit/>
          </a:bodyPr>
          <a:lstStyle/>
          <a:p>
            <a:pPr>
              <a:spcBef>
                <a:spcPts val="0"/>
              </a:spcBef>
              <a:spcAft>
                <a:spcPts val="0"/>
              </a:spcAft>
            </a:pPr>
            <a:r>
              <a:rPr lang="en-US" sz="800" dirty="0">
                <a:solidFill>
                  <a:schemeClr val="tx1">
                    <a:lumMod val="65000"/>
                    <a:lumOff val="35000"/>
                  </a:schemeClr>
                </a:solidFill>
                <a:latin typeface="Roboto Medium" panose="02000000000000000000" pitchFamily="2" charset="0"/>
                <a:ea typeface="Roboto Medium" panose="02000000000000000000" pitchFamily="2" charset="0"/>
                <a:cs typeface="Helvetica Neue Medium" panose="02000503000000020004" pitchFamily="2" charset="0"/>
              </a:rPr>
              <a:t>Conflicts of Interest and Other Matters Requiring Disclosures</a:t>
            </a:r>
          </a:p>
          <a:p>
            <a:pPr>
              <a:spcBef>
                <a:spcPts val="0"/>
              </a:spcBef>
              <a:spcAft>
                <a:spcPts val="0"/>
              </a:spcAft>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Pursuant to Municipal Securities Rulemaking Board (“MSRB”) Rule G-42, on Duties of Non-Solicitor Municipal Advisors, Municipal Advisors are required to make certain written disclosures to clients which include, amongst other things, Conflicts of Interest and any Legal or Disciplinary events of Isom Advisors, a Division of Urban Futures, Inc. (Isom Advisors) and its associated persons.</a:t>
            </a:r>
          </a:p>
          <a:p>
            <a:pPr>
              <a:spcBef>
                <a:spcPts val="0"/>
              </a:spcBef>
              <a:spcAft>
                <a:spcPts val="0"/>
              </a:spcAft>
            </a:pPr>
            <a:endPar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endParaRPr>
          </a:p>
          <a:p>
            <a:pPr>
              <a:spcBef>
                <a:spcPts val="0"/>
              </a:spcBef>
              <a:spcAft>
                <a:spcPts val="0"/>
              </a:spcAft>
            </a:pPr>
            <a:r>
              <a:rPr lang="en-US" sz="800" dirty="0">
                <a:solidFill>
                  <a:schemeClr val="tx1">
                    <a:lumMod val="65000"/>
                    <a:lumOff val="35000"/>
                  </a:schemeClr>
                </a:solidFill>
                <a:latin typeface="Roboto Medium" panose="02000000000000000000" pitchFamily="2" charset="0"/>
                <a:ea typeface="Roboto Medium" panose="02000000000000000000" pitchFamily="2" charset="0"/>
                <a:cs typeface="Helvetica Neue Medium" panose="02000503000000020004" pitchFamily="2" charset="0"/>
              </a:rPr>
              <a:t>The following are potential conflicts of interest to be considered. </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represents that in connection with the issuance of municipal securities, Isom Advisors may receive compensation from an Issuer or Obligated Person for services rendered, which compensation is contingent upon the successful closing of a transaction and/or is based on the size of a transaction. Consistent with the requirements of MSRB Rule G-42, Isom Advisors hereby discloses, that such contingent and/or transactional compensation may present a potential conflict of interest regarding Isom Advisors' ability to provide unbiased advice to enter into such transaction. The contingent fee arrangement creates an incentive for Isom Advisors to recommend unnecessary financings or financings that are disadvantageous to the client, or to advise the client to increase the size of the issue. This potential conflict of interest will not impair Isom Advisors' ability to render unbiased and competent advice or to fulfill its fiduciary duty to the client. </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fees under this potential agreement may be based on hourly fees of Isom Advisors' personnel, with the aggregate amount equaling the number of hours worked by such personnel times an agreed-upon hourly billing rate.  This form of compensation presents a potential conflict of interest because it could create an incentive for Isom Advisors to recommend alternatives that would result in more hours worked.  This conflict of interest will not impair Isom Advisors' ability to render unbiased and competent advice or to fulfill its fiduciary duty to its clients.</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fees under this potential agreement, may be a fixed amount established at the outset of the Agreement. The amount is usually based upon an analysis by the client and Isom Advisors of, among other things, the expected duration and complexity of the transaction and the Scope of Services to be performed by Isom Advisors. This form of compensation presents a potential conflict of interest because, if the transaction requires more work than originally contemplated, Isom Advisors may suffer a loss. Thus, Isom Advisors may recommend less time-consuming alternatives, or fail to do a thorough analysis of alternatives. This conflict of interest will not impair Isom Advisors' ability to render unbiased and competent advice or to fulfill its fiduciary duty to the client.</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The fee paid to Isom Advisors increases the cost of investment to client.  The increased cost occurs from compensating Isom Advisors for municipal advisory services provided.</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serves a wide variety of other clients that may from time to time have interests that could have a direct or indirect impact on the interests of another Isom Advisors client. For example, Isom Advisors serves as municipal advisor to other municipal advisory clients and, in such cases, owes a regulatory duty to such other clients. These other clients may, from time to time and depending on the specific circumstances, have competing interests. In acting in the interests of its various clients, Isom Advisors could potentially face a conflict of interest arising from these competing client interests. Isom Advisors fulfills its regulatory duty and mitigates such conflicts through dealing honestly and with the utmost good faith with its clients.</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does not have any affiliate that provides any advice, service, or product to or on behalf of the client that is directly or indirectly related to the municipal advisory activities to be performed by Isom Advisors;</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has not made any payments directly or indirectly to obtain or retain its clients municipal advisory business;</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has not received any payments from third parties to enlist Isom Advisors' recommendation to its clients of its services, any municipal securities transaction or any municipal finance product;</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has not engaged in any fee-splitting arrangements involving Isom Advisors and any provider of investments or services to its clients;</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does not have any legal or disciplinary event that is material to its clients evaluation of the municipal advisory or the integrity of its management or advisory personnel.</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does not act as principal in any of the transaction(s) related to this Agreement.</a:t>
            </a:r>
          </a:p>
          <a:p>
            <a:pPr marL="91440" indent="-91440">
              <a:spcBef>
                <a:spcPts val="0"/>
              </a:spcBef>
              <a:spcAft>
                <a:spcPts val="0"/>
              </a:spcAft>
              <a:buFont typeface="Arial" panose="020B0604020202020204" pitchFamily="34" charset="0"/>
              <a:buChar char="•"/>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Randall Merritt, a Managing Principal, previously worked at Raymond James &amp; Associates, Inc. from December 2015 until December 2023. Urban's relationships with Raymond James and all other investment banks are conducted in an arm's length manner, and any recommendations are independent of any prior employment or other relationships.</a:t>
            </a:r>
          </a:p>
          <a:p>
            <a:pPr>
              <a:spcBef>
                <a:spcPts val="0"/>
              </a:spcBef>
              <a:spcAft>
                <a:spcPts val="0"/>
              </a:spcAft>
            </a:pPr>
            <a:endPar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endParaRPr>
          </a:p>
          <a:p>
            <a:pPr>
              <a:spcBef>
                <a:spcPts val="0"/>
              </a:spcBef>
              <a:spcAft>
                <a:spcPts val="0"/>
              </a:spcAft>
            </a:pPr>
            <a:r>
              <a:rPr lang="en-US" sz="800" dirty="0">
                <a:solidFill>
                  <a:schemeClr val="tx1">
                    <a:lumMod val="65000"/>
                    <a:lumOff val="35000"/>
                  </a:schemeClr>
                </a:solidFill>
                <a:latin typeface="Roboto Medium" panose="02000000000000000000" pitchFamily="2" charset="0"/>
                <a:ea typeface="Roboto Medium" panose="02000000000000000000" pitchFamily="2" charset="0"/>
                <a:cs typeface="Helvetica Neue Medium" panose="02000503000000020004" pitchFamily="2" charset="0"/>
              </a:rPr>
              <a:t>Legal Events and Disciplinary History</a:t>
            </a:r>
          </a:p>
          <a:p>
            <a:pPr>
              <a:spcBef>
                <a:spcPts val="0"/>
              </a:spcBef>
              <a:spcAft>
                <a:spcPts val="0"/>
              </a:spcAft>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Isom Advisors does not have any legal events and disciplinary history on its Form MA and Form MA-I, which includes information about any criminal actions, regulatory actions, investigations, terminations, judgments, liens, civil judicial actions, customer complaints, arbitrations and civil litigation.  The District may electronically access Isom Advisors' the most recent Form MA and each most recent Form MA-I filed with the Commission at the following website: www.sec.gov/edgar/searchedgar/companysearch.html.</a:t>
            </a:r>
          </a:p>
          <a:p>
            <a:pPr>
              <a:spcBef>
                <a:spcPts val="0"/>
              </a:spcBef>
              <a:spcAft>
                <a:spcPts val="0"/>
              </a:spcAft>
            </a:pPr>
            <a:r>
              <a:rPr lang="en-US" sz="800" dirty="0">
                <a:solidFill>
                  <a:schemeClr val="tx1">
                    <a:lumMod val="65000"/>
                    <a:lumOff val="35000"/>
                  </a:schemeClr>
                </a:solidFill>
                <a:latin typeface="Roboto Light" panose="02000000000000000000" pitchFamily="2" charset="0"/>
                <a:ea typeface="Roboto Light" panose="02000000000000000000" pitchFamily="2" charset="0"/>
                <a:cs typeface="Helvetica Neue" panose="02000503000000020004" pitchFamily="2" charset="0"/>
              </a:rPr>
              <a:t>There have been no material changes to a legal or disciplinary event disclosure on any Form MA or Form MA-I filed with the SEC.</a:t>
            </a:r>
          </a:p>
        </p:txBody>
      </p:sp>
      <p:sp>
        <p:nvSpPr>
          <p:cNvPr id="8" name="Text Placeholder 2">
            <a:extLst>
              <a:ext uri="{FF2B5EF4-FFF2-40B4-BE49-F238E27FC236}">
                <a16:creationId xmlns:a16="http://schemas.microsoft.com/office/drawing/2014/main" id="{B7809B07-66BB-7C79-04D2-2A3F53D84D22}"/>
              </a:ext>
            </a:extLst>
          </p:cNvPr>
          <p:cNvSpPr txBox="1">
            <a:spLocks/>
          </p:cNvSpPr>
          <p:nvPr/>
        </p:nvSpPr>
        <p:spPr>
          <a:xfrm>
            <a:off x="3733800" y="6224863"/>
            <a:ext cx="5184648" cy="350837"/>
          </a:xfrm>
          <a:prstGeom prst="rect">
            <a:avLst/>
          </a:prstGeom>
        </p:spPr>
        <p:txBody>
          <a:bodyPr>
            <a:normAutofit/>
          </a:bodyPr>
          <a:lstStyle>
            <a:lvl1pPr marL="274320" indent="-274320" algn="l" rtl="0" eaLnBrk="1" latinLnBrk="0" hangingPunct="1">
              <a:spcBef>
                <a:spcPts val="600"/>
              </a:spcBef>
              <a:spcAft>
                <a:spcPts val="600"/>
              </a:spcAft>
              <a:buClr>
                <a:srgbClr val="336699"/>
              </a:buClr>
              <a:buSzPct val="85000"/>
              <a:buFont typeface="Wingdings" panose="05000000000000000000" pitchFamily="2" charset="2"/>
              <a:buChar char="v"/>
              <a:defRPr kumimoji="0" sz="1800" kern="1200">
                <a:solidFill>
                  <a:schemeClr val="tx1"/>
                </a:solidFill>
                <a:latin typeface="Century Gothic" panose="020B0502020202020204" pitchFamily="34" charset="0"/>
                <a:ea typeface="+mn-ea"/>
                <a:cs typeface="+mn-cs"/>
              </a:defRPr>
            </a:lvl1pPr>
            <a:lvl2pPr marL="54864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600" kern="1200">
                <a:solidFill>
                  <a:schemeClr val="tx2"/>
                </a:solidFill>
                <a:latin typeface="Century Gothic" panose="020B0502020202020204" pitchFamily="34" charset="0"/>
                <a:ea typeface="+mn-ea"/>
                <a:cs typeface="+mn-cs"/>
              </a:defRPr>
            </a:lvl2pPr>
            <a:lvl3pPr marL="822960" indent="-274320" algn="l" rtl="0" eaLnBrk="1" latinLnBrk="0" hangingPunct="1">
              <a:spcBef>
                <a:spcPts val="600"/>
              </a:spcBef>
              <a:spcAft>
                <a:spcPts val="600"/>
              </a:spcAft>
              <a:buClr>
                <a:srgbClr val="336699"/>
              </a:buClr>
              <a:buSzPct val="75000"/>
              <a:buFont typeface="Wingdings" panose="05000000000000000000" pitchFamily="2" charset="2"/>
              <a:buChar char="v"/>
              <a:defRPr kumimoji="0" sz="1400" kern="1200">
                <a:solidFill>
                  <a:schemeClr val="tx1"/>
                </a:solidFill>
                <a:latin typeface="Century Gothic" panose="020B0502020202020204" pitchFamily="34" charset="0"/>
                <a:ea typeface="+mn-ea"/>
                <a:cs typeface="+mn-cs"/>
              </a:defRPr>
            </a:lvl3pPr>
            <a:lvl4pPr marL="1097280" indent="-274320" algn="l" rtl="0" eaLnBrk="1" latinLnBrk="0" hangingPunct="1">
              <a:spcBef>
                <a:spcPts val="600"/>
              </a:spcBef>
              <a:spcAft>
                <a:spcPts val="600"/>
              </a:spcAft>
              <a:buClr>
                <a:srgbClr val="336699"/>
              </a:buClr>
              <a:buSzPct val="70000"/>
              <a:buFont typeface="Wingdings" panose="05000000000000000000" pitchFamily="2" charset="2"/>
              <a:buChar char="v"/>
              <a:defRPr kumimoji="0" sz="1400" kern="1200">
                <a:solidFill>
                  <a:schemeClr val="tx2"/>
                </a:solidFill>
                <a:latin typeface="Century Gothic" panose="020B0502020202020204" pitchFamily="34" charset="0"/>
                <a:ea typeface="+mn-ea"/>
                <a:cs typeface="+mn-cs"/>
              </a:defRPr>
            </a:lvl4pPr>
            <a:lvl5pPr marL="1371600" indent="-274320" algn="l" rtl="0" eaLnBrk="1" latinLnBrk="0" hangingPunct="1">
              <a:spcBef>
                <a:spcPts val="600"/>
              </a:spcBef>
              <a:spcAft>
                <a:spcPts val="600"/>
              </a:spcAft>
              <a:buClr>
                <a:srgbClr val="336699"/>
              </a:buClr>
              <a:buFont typeface="Wingdings" panose="05000000000000000000" pitchFamily="2" charset="2"/>
              <a:buChar char="v"/>
              <a:defRPr kumimoji="0" sz="1200" kern="1200">
                <a:solidFill>
                  <a:schemeClr val="tx1"/>
                </a:solidFill>
                <a:latin typeface="Century Gothic" panose="020B0502020202020204" pitchFamily="34" charset="0"/>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lgn="r" fontAlgn="auto">
              <a:buNone/>
            </a:pPr>
            <a:fld id="{98E4FE32-D8F6-7C4B-B2DD-E301B0396E39}" type="slidenum">
              <a:rPr lang="en-US" sz="900" smtClean="0">
                <a:solidFill>
                  <a:srgbClr val="848F8D"/>
                </a:solidFill>
                <a:latin typeface="Roboto Light" panose="02000000000000000000" pitchFamily="2" charset="0"/>
                <a:ea typeface="Roboto Light" panose="02000000000000000000" pitchFamily="2" charset="0"/>
                <a:cs typeface="Helvetica Neue" panose="02000503000000020004" pitchFamily="2" charset="0"/>
              </a:rPr>
              <a:t>13</a:t>
            </a:fld>
            <a:endParaRPr lang="en-US" sz="700" dirty="0">
              <a:solidFill>
                <a:srgbClr val="848F8D"/>
              </a:solidFill>
              <a:latin typeface="Roboto Light" panose="02000000000000000000" pitchFamily="2" charset="0"/>
              <a:ea typeface="Roboto Light" panose="02000000000000000000" pitchFamily="2" charset="0"/>
              <a:cs typeface="Helvetica Neue" panose="02000503000000020004" pitchFamily="2" charset="0"/>
            </a:endParaRPr>
          </a:p>
        </p:txBody>
      </p:sp>
    </p:spTree>
    <p:extLst>
      <p:ext uri="{BB962C8B-B14F-4D97-AF65-F5344CB8AC3E}">
        <p14:creationId xmlns:p14="http://schemas.microsoft.com/office/powerpoint/2010/main" val="2806277189"/>
      </p:ext>
    </p:extLst>
  </p:cSld>
  <p:clrMapOvr>
    <a:masterClrMapping/>
  </p:clrMapOvr>
  <p:transition/>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Isom Color Template">
      <a:dk1>
        <a:sysClr val="windowText" lastClr="000000"/>
      </a:dk1>
      <a:lt1>
        <a:sysClr val="window" lastClr="FFFFFF"/>
      </a:lt1>
      <a:dk2>
        <a:srgbClr val="222F63"/>
      </a:dk2>
      <a:lt2>
        <a:srgbClr val="98A0A8"/>
      </a:lt2>
      <a:accent1>
        <a:srgbClr val="FF6600"/>
      </a:accent1>
      <a:accent2>
        <a:srgbClr val="2F638F"/>
      </a:accent2>
      <a:accent3>
        <a:srgbClr val="3AAFD9"/>
      </a:accent3>
      <a:accent4>
        <a:srgbClr val="FFB700"/>
      </a:accent4>
      <a:accent5>
        <a:srgbClr val="00A86B"/>
      </a:accent5>
      <a:accent6>
        <a:srgbClr val="C1443D"/>
      </a:accent6>
      <a:hlink>
        <a:srgbClr val="2F638F"/>
      </a:hlink>
      <a:folHlink>
        <a:srgbClr val="98A0A8"/>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27663</TotalTime>
  <Words>1997</Words>
  <Application>Microsoft Office PowerPoint</Application>
  <PresentationFormat>On-screen Show (4:3)</PresentationFormat>
  <Paragraphs>210</Paragraphs>
  <Slides>14</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14</vt:i4>
      </vt:variant>
    </vt:vector>
  </HeadingPairs>
  <TitlesOfParts>
    <vt:vector size="26" baseType="lpstr">
      <vt:lpstr>NeueHaasGroteskDisp Pro</vt:lpstr>
      <vt:lpstr>Roboto Light</vt:lpstr>
      <vt:lpstr>NeueHaasGroteskDisp Pro Md</vt:lpstr>
      <vt:lpstr>Wingdings</vt:lpstr>
      <vt:lpstr>Wingdings 2</vt:lpstr>
      <vt:lpstr>Roboto</vt:lpstr>
      <vt:lpstr>Century Gothic</vt:lpstr>
      <vt:lpstr>Roboto Medium</vt:lpstr>
      <vt:lpstr>Roboto Black</vt:lpstr>
      <vt:lpstr>Arial</vt:lpstr>
      <vt:lpstr>Civic</vt:lpstr>
      <vt:lpstr>Office Theme</vt:lpstr>
      <vt:lpstr>OAKLAND UNIFIED SCHOOL DISTRICT Bond Program Update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jeff pickett</dc:creator>
  <cp:lastModifiedBy>Makiko Sato</cp:lastModifiedBy>
  <cp:revision>3439</cp:revision>
  <cp:lastPrinted>2025-08-19T16:20:19Z</cp:lastPrinted>
  <dcterms:created xsi:type="dcterms:W3CDTF">2018-11-06T19:36:42Z</dcterms:created>
  <dcterms:modified xsi:type="dcterms:W3CDTF">2026-03-05T00:48:32Z</dcterms:modified>
</cp:coreProperties>
</file>